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Lst>
  <p:notesMasterIdLst>
    <p:notesMasterId r:id="rId45"/>
  </p:notesMasterIdLst>
  <p:handoutMasterIdLst>
    <p:handoutMasterId r:id="rId46"/>
  </p:handoutMasterIdLst>
  <p:sldIdLst>
    <p:sldId id="374" r:id="rId3"/>
    <p:sldId id="412" r:id="rId4"/>
    <p:sldId id="416" r:id="rId5"/>
    <p:sldId id="431" r:id="rId6"/>
    <p:sldId id="429" r:id="rId7"/>
    <p:sldId id="414" r:id="rId8"/>
    <p:sldId id="430" r:id="rId9"/>
    <p:sldId id="432" r:id="rId10"/>
    <p:sldId id="427" r:id="rId11"/>
    <p:sldId id="380" r:id="rId12"/>
    <p:sldId id="381" r:id="rId13"/>
    <p:sldId id="383" r:id="rId14"/>
    <p:sldId id="438" r:id="rId15"/>
    <p:sldId id="436" r:id="rId16"/>
    <p:sldId id="415" r:id="rId17"/>
    <p:sldId id="423" r:id="rId18"/>
    <p:sldId id="433" r:id="rId19"/>
    <p:sldId id="424" r:id="rId20"/>
    <p:sldId id="425" r:id="rId21"/>
    <p:sldId id="418" r:id="rId22"/>
    <p:sldId id="419" r:id="rId23"/>
    <p:sldId id="420" r:id="rId24"/>
    <p:sldId id="390" r:id="rId25"/>
    <p:sldId id="426" r:id="rId26"/>
    <p:sldId id="393" r:id="rId27"/>
    <p:sldId id="439" r:id="rId28"/>
    <p:sldId id="394" r:id="rId29"/>
    <p:sldId id="442" r:id="rId30"/>
    <p:sldId id="440" r:id="rId31"/>
    <p:sldId id="444" r:id="rId32"/>
    <p:sldId id="397" r:id="rId33"/>
    <p:sldId id="398" r:id="rId34"/>
    <p:sldId id="443" r:id="rId35"/>
    <p:sldId id="400" r:id="rId36"/>
    <p:sldId id="408" r:id="rId37"/>
    <p:sldId id="428" r:id="rId38"/>
    <p:sldId id="401" r:id="rId39"/>
    <p:sldId id="409" r:id="rId40"/>
    <p:sldId id="403" r:id="rId41"/>
    <p:sldId id="404" r:id="rId42"/>
    <p:sldId id="410" r:id="rId43"/>
    <p:sldId id="405" r:id="rId44"/>
  </p:sldIdLst>
  <p:sldSz cx="9144000" cy="5143500" type="screen16x9"/>
  <p:notesSz cx="9939338" cy="68072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EFF"/>
    <a:srgbClr val="F8FEBA"/>
    <a:srgbClr val="D2DEFE"/>
    <a:srgbClr val="E1EFE5"/>
    <a:srgbClr val="FFE5E7"/>
    <a:srgbClr val="000000"/>
    <a:srgbClr val="A3C4BC"/>
    <a:srgbClr val="B9D8C2"/>
    <a:srgbClr val="AEC3B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5" autoAdjust="0"/>
    <p:restoredTop sz="96400" autoAdjust="0"/>
  </p:normalViewPr>
  <p:slideViewPr>
    <p:cSldViewPr>
      <p:cViewPr varScale="1">
        <p:scale>
          <a:sx n="113" d="100"/>
          <a:sy n="113" d="100"/>
        </p:scale>
        <p:origin x="312" y="8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7047" cy="34154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9992" y="0"/>
            <a:ext cx="4307047" cy="341542"/>
          </a:xfrm>
          <a:prstGeom prst="rect">
            <a:avLst/>
          </a:prstGeom>
        </p:spPr>
        <p:txBody>
          <a:bodyPr vert="horz" lIns="91440" tIns="45720" rIns="91440" bIns="45720" rtlCol="0"/>
          <a:lstStyle>
            <a:lvl1pPr algn="r">
              <a:defRPr sz="1200"/>
            </a:lvl1pPr>
          </a:lstStyle>
          <a:p>
            <a:fld id="{4C48DA9A-137F-467E-8AC2-58AC125357E6}" type="datetimeFigureOut">
              <a:rPr lang="zh-TW" altLang="en-US" smtClean="0"/>
              <a:t>2019/5/8</a:t>
            </a:fld>
            <a:endParaRPr lang="zh-TW" altLang="en-US"/>
          </a:p>
        </p:txBody>
      </p:sp>
      <p:sp>
        <p:nvSpPr>
          <p:cNvPr id="4" name="頁尾版面配置區 3"/>
          <p:cNvSpPr>
            <a:spLocks noGrp="1"/>
          </p:cNvSpPr>
          <p:nvPr>
            <p:ph type="ftr" sz="quarter" idx="2"/>
          </p:nvPr>
        </p:nvSpPr>
        <p:spPr>
          <a:xfrm>
            <a:off x="1" y="6465659"/>
            <a:ext cx="4307047" cy="341541"/>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9992" y="6465659"/>
            <a:ext cx="4307047" cy="341541"/>
          </a:xfrm>
          <a:prstGeom prst="rect">
            <a:avLst/>
          </a:prstGeom>
        </p:spPr>
        <p:txBody>
          <a:bodyPr vert="horz" lIns="91440" tIns="45720" rIns="91440" bIns="45720" rtlCol="0" anchor="b"/>
          <a:lstStyle>
            <a:lvl1pPr algn="r">
              <a:defRPr sz="1200"/>
            </a:lvl1pPr>
          </a:lstStyle>
          <a:p>
            <a:fld id="{A55D12F7-F4F6-4D6B-A6CD-1EEE85453C0A}" type="slidenum">
              <a:rPr lang="zh-TW" altLang="en-US" smtClean="0"/>
              <a:t>‹#›</a:t>
            </a:fld>
            <a:endParaRPr lang="zh-TW" altLang="en-US"/>
          </a:p>
        </p:txBody>
      </p:sp>
    </p:spTree>
    <p:extLst>
      <p:ext uri="{BB962C8B-B14F-4D97-AF65-F5344CB8AC3E}">
        <p14:creationId xmlns:p14="http://schemas.microsoft.com/office/powerpoint/2010/main" val="575885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7047" cy="34154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9992" y="0"/>
            <a:ext cx="4307047" cy="341542"/>
          </a:xfrm>
          <a:prstGeom prst="rect">
            <a:avLst/>
          </a:prstGeom>
        </p:spPr>
        <p:txBody>
          <a:bodyPr vert="horz" lIns="91440" tIns="45720" rIns="91440" bIns="45720" rtlCol="0"/>
          <a:lstStyle>
            <a:lvl1pPr algn="r">
              <a:defRPr sz="1200"/>
            </a:lvl1pPr>
          </a:lstStyle>
          <a:p>
            <a:fld id="{EE08E5D8-3D14-42C2-B239-06EDCF2B4E2F}" type="datetimeFigureOut">
              <a:rPr lang="zh-TW" altLang="en-US" smtClean="0"/>
              <a:t>2019/5/8</a:t>
            </a:fld>
            <a:endParaRPr lang="zh-TW" altLang="en-US"/>
          </a:p>
        </p:txBody>
      </p:sp>
      <p:sp>
        <p:nvSpPr>
          <p:cNvPr id="4" name="投影片圖像版面配置區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6465659"/>
            <a:ext cx="4307047" cy="34154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9992" y="6465659"/>
            <a:ext cx="4307047" cy="341541"/>
          </a:xfrm>
          <a:prstGeom prst="rect">
            <a:avLst/>
          </a:prstGeom>
        </p:spPr>
        <p:txBody>
          <a:bodyPr vert="horz" lIns="91440" tIns="45720" rIns="91440" bIns="45720" rtlCol="0" anchor="b"/>
          <a:lstStyle>
            <a:lvl1pPr algn="r">
              <a:defRPr sz="1200"/>
            </a:lvl1pPr>
          </a:lstStyle>
          <a:p>
            <a:fld id="{5DAD443E-F795-4C8D-BD4D-4A1C3994538B}" type="slidenum">
              <a:rPr lang="zh-TW" altLang="en-US" smtClean="0"/>
              <a:t>‹#›</a:t>
            </a:fld>
            <a:endParaRPr lang="zh-TW" altLang="en-US"/>
          </a:p>
        </p:txBody>
      </p:sp>
    </p:spTree>
    <p:extLst>
      <p:ext uri="{BB962C8B-B14F-4D97-AF65-F5344CB8AC3E}">
        <p14:creationId xmlns:p14="http://schemas.microsoft.com/office/powerpoint/2010/main" val="192329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3260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87322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526522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59572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39751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736339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590814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798930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184585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58498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0965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10043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087145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748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10679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37762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60621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0118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51824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00508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8001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1050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56" r:id="rId15"/>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 id="2147483677" r:id="rId2"/>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cimonth.blogspot.com/2017/01/blog-post_66.html"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er.lib.ncku.edu.tw/cgi-bin/er/swlink.cgi" TargetMode="External"/><Relationship Id="rId2" Type="http://schemas.openxmlformats.org/officeDocument/2006/relationships/hyperlink" Target="https://retractionwatch.com/"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hyperlink" Target="http://sex.ncu.edu.tw/papers/4-6-1.php"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www.quora.com/What-is-citation"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depts.washington.edu/owrc/Handouts/How%20to%20Write%20a%20Summary.pdf" TargetMode="External"/><Relationship Id="rId4" Type="http://schemas.openxmlformats.org/officeDocument/2006/relationships/hyperlink" Target="https://owl.purdue.edu/owl/research_and_citation/using_research/quoting_paraphrasing_and_summarizing/paraphrasing.html"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251520" y="1563638"/>
            <a:ext cx="8712968" cy="1296145"/>
          </a:xfrm>
        </p:spPr>
        <p:txBody>
          <a:bodyPr/>
          <a:lstStyle/>
          <a:p>
            <a:r>
              <a:rPr lang="zh-TW" altLang="en-US" sz="4400" u="sng" dirty="0">
                <a:solidFill>
                  <a:srgbClr val="FF0000"/>
                </a:solidFill>
                <a:latin typeface="微軟正黑體" panose="020B0604030504040204" pitchFamily="34" charset="-120"/>
                <a:ea typeface="微軟正黑體" panose="020B0604030504040204" pitchFamily="34" charset="-120"/>
              </a:rPr>
              <a:t>「抄襲</a:t>
            </a:r>
            <a:r>
              <a:rPr lang="zh-TW" altLang="en-US" sz="4400" u="sng" dirty="0" smtClean="0">
                <a:solidFill>
                  <a:srgbClr val="FF0000"/>
                </a:solidFill>
                <a:latin typeface="微軟正黑體" panose="020B0604030504040204" pitchFamily="34" charset="-120"/>
                <a:ea typeface="微軟正黑體" panose="020B0604030504040204" pitchFamily="34" charset="-120"/>
              </a:rPr>
              <a:t>」</a:t>
            </a:r>
            <a:r>
              <a:rPr lang="zh-TW" altLang="en-US" sz="4400" u="sng" dirty="0">
                <a:solidFill>
                  <a:srgbClr val="FF0000"/>
                </a:solidFill>
                <a:latin typeface="微軟正黑體" panose="020B0604030504040204" pitchFamily="34" charset="-120"/>
                <a:ea typeface="微軟正黑體" panose="020B0604030504040204" pitchFamily="34" charset="-120"/>
              </a:rPr>
              <a:t>與</a:t>
            </a:r>
            <a:r>
              <a:rPr lang="zh-TW" altLang="en-US" sz="4400" u="sng" dirty="0" smtClean="0">
                <a:solidFill>
                  <a:srgbClr val="FF0000"/>
                </a:solidFill>
                <a:latin typeface="微軟正黑體" panose="020B0604030504040204" pitchFamily="34" charset="-120"/>
                <a:ea typeface="微軟正黑體" panose="020B0604030504040204" pitchFamily="34" charset="-120"/>
              </a:rPr>
              <a:t>「引用」</a:t>
            </a:r>
            <a:r>
              <a:rPr lang="zh-TW" altLang="en-US" sz="4400" u="sng" dirty="0">
                <a:solidFill>
                  <a:srgbClr val="FF0000"/>
                </a:solidFill>
                <a:latin typeface="微軟正黑體" panose="020B0604030504040204" pitchFamily="34" charset="-120"/>
                <a:ea typeface="微軟正黑體" panose="020B0604030504040204" pitchFamily="34" charset="-120"/>
              </a:rPr>
              <a:t>，</a:t>
            </a:r>
            <a:r>
              <a:rPr lang="zh-TW" altLang="en-US" sz="4400" u="sng" dirty="0" smtClean="0">
                <a:solidFill>
                  <a:srgbClr val="FF0000"/>
                </a:solidFill>
                <a:latin typeface="微軟正黑體" panose="020B0604030504040204" pitchFamily="34" charset="-120"/>
                <a:ea typeface="微軟正黑體" panose="020B0604030504040204" pitchFamily="34" charset="-120"/>
              </a:rPr>
              <a:t> 如何界定</a:t>
            </a:r>
            <a:r>
              <a:rPr lang="en-US" altLang="zh-TW" sz="4400" u="sng" dirty="0" smtClean="0">
                <a:solidFill>
                  <a:srgbClr val="FF0000"/>
                </a:solidFill>
                <a:latin typeface="微軟正黑體" panose="020B0604030504040204" pitchFamily="34" charset="-120"/>
                <a:ea typeface="微軟正黑體" panose="020B0604030504040204" pitchFamily="34" charset="-120"/>
              </a:rPr>
              <a:t>?</a:t>
            </a:r>
          </a:p>
          <a:p>
            <a:r>
              <a:rPr lang="zh-TW" altLang="en-US" sz="4400" dirty="0" smtClean="0">
                <a:solidFill>
                  <a:schemeClr val="tx1"/>
                </a:solidFill>
                <a:latin typeface="微軟正黑體" panose="020B0604030504040204" pitchFamily="34" charset="-120"/>
                <a:ea typeface="微軟正黑體" panose="020B0604030504040204" pitchFamily="34" charset="-120"/>
              </a:rPr>
              <a:t>了解適當的學術寫</a:t>
            </a:r>
            <a:r>
              <a:rPr lang="zh-TW" altLang="en-US" sz="4400" dirty="0">
                <a:solidFill>
                  <a:schemeClr val="tx1"/>
                </a:solidFill>
                <a:latin typeface="微軟正黑體" panose="020B0604030504040204" pitchFamily="34" charset="-120"/>
                <a:ea typeface="微軟正黑體" panose="020B0604030504040204" pitchFamily="34" charset="-120"/>
              </a:rPr>
              <a:t>作</a:t>
            </a:r>
            <a:endParaRPr lang="en-US" altLang="zh-TW" sz="4400" dirty="0">
              <a:solidFill>
                <a:schemeClr val="tx1"/>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506" y="4011910"/>
            <a:ext cx="2736995" cy="709853"/>
          </a:xfrm>
          <a:prstGeom prst="rect">
            <a:avLst/>
          </a:prstGeom>
        </p:spPr>
      </p:pic>
    </p:spTree>
    <p:extLst>
      <p:ext uri="{BB962C8B-B14F-4D97-AF65-F5344CB8AC3E}">
        <p14:creationId xmlns:p14="http://schemas.microsoft.com/office/powerpoint/2010/main" val="873904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1"/>
          <p:cNvSpPr>
            <a:spLocks noGrp="1"/>
          </p:cNvSpPr>
          <p:nvPr>
            <p:ph type="body" sz="quarter" idx="10"/>
          </p:nvPr>
        </p:nvSpPr>
        <p:spPr>
          <a:xfrm>
            <a:off x="35496" y="107808"/>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國內違反學術倫</a:t>
            </a:r>
            <a:r>
              <a:rPr lang="zh-TW" altLang="en-US" dirty="0">
                <a:solidFill>
                  <a:schemeClr val="tx1"/>
                </a:solidFill>
                <a:latin typeface="微軟正黑體" panose="020B0604030504040204" pitchFamily="34" charset="-120"/>
                <a:ea typeface="微軟正黑體" panose="020B0604030504040204" pitchFamily="34" charset="-120"/>
              </a:rPr>
              <a:t>理</a:t>
            </a:r>
            <a:r>
              <a:rPr lang="zh-TW" altLang="en-US" dirty="0" smtClean="0">
                <a:solidFill>
                  <a:schemeClr val="tx1"/>
                </a:solidFill>
                <a:latin typeface="微軟正黑體" panose="020B0604030504040204" pitchFamily="34" charset="-120"/>
                <a:ea typeface="微軟正黑體" panose="020B0604030504040204" pitchFamily="34" charset="-120"/>
              </a:rPr>
              <a:t>行為定義</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6" name="內容版面配置區 2"/>
          <p:cNvSpPr txBox="1">
            <a:spLocks/>
          </p:cNvSpPr>
          <p:nvPr/>
        </p:nvSpPr>
        <p:spPr>
          <a:xfrm>
            <a:off x="144446" y="726784"/>
            <a:ext cx="8856984" cy="4221230"/>
          </a:xfrm>
          <a:prstGeom prst="rect">
            <a:avLst/>
          </a:prstGeom>
        </p:spPr>
        <p:txBody>
          <a:bodyPr>
            <a:no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42950" indent="-285750">
              <a:lnSpc>
                <a:spcPct val="120000"/>
              </a:lnSpc>
              <a:buFont typeface="Wingdings" panose="05000000000000000000" pitchFamily="2" charset="2"/>
              <a:buChar char="u"/>
            </a:pPr>
            <a:r>
              <a:rPr lang="zh-TW" altLang="en-US" sz="1600" dirty="0" smtClean="0">
                <a:latin typeface="標楷體" panose="03000509000000000000" pitchFamily="65" charset="-120"/>
                <a:ea typeface="標楷體" panose="03000509000000000000" pitchFamily="65" charset="-120"/>
              </a:rPr>
              <a:t>科技</a:t>
            </a:r>
            <a:r>
              <a:rPr lang="zh-TW" altLang="en-US" sz="1600" dirty="0">
                <a:latin typeface="標楷體" panose="03000509000000000000" pitchFamily="65" charset="-120"/>
                <a:ea typeface="標楷體" panose="03000509000000000000" pitchFamily="65" charset="-120"/>
              </a:rPr>
              <a:t>部</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科技</a:t>
            </a:r>
            <a:r>
              <a:rPr lang="zh-TW" altLang="en-US" sz="1600" dirty="0">
                <a:latin typeface="標楷體" panose="03000509000000000000" pitchFamily="65" charset="-120"/>
                <a:ea typeface="標楷體" panose="03000509000000000000" pitchFamily="65" charset="-120"/>
              </a:rPr>
              <a:t>部對研究人員學術倫理</a:t>
            </a:r>
            <a:r>
              <a:rPr lang="zh-TW" altLang="en-US" sz="1600" dirty="0" smtClean="0">
                <a:latin typeface="標楷體" panose="03000509000000000000" pitchFamily="65" charset="-120"/>
                <a:ea typeface="標楷體" panose="03000509000000000000" pitchFamily="65" charset="-120"/>
              </a:rPr>
              <a:t>規範</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第二點 </a:t>
            </a:r>
            <a:r>
              <a:rPr lang="en-US" altLang="zh-TW" sz="1600" dirty="0" smtClean="0">
                <a:latin typeface="標楷體" panose="03000509000000000000" pitchFamily="65" charset="-120"/>
                <a:ea typeface="標楷體" panose="03000509000000000000" pitchFamily="65" charset="-12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106.11.13</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修訂</a:t>
            </a:r>
            <a:r>
              <a:rPr lang="en-US" altLang="zh-TW" sz="1600" dirty="0" smtClean="0">
                <a:latin typeface="標楷體" panose="03000509000000000000" pitchFamily="65" charset="-120"/>
                <a:ea typeface="標楷體" panose="03000509000000000000" pitchFamily="65" charset="-120"/>
              </a:rPr>
              <a:t>)</a:t>
            </a:r>
            <a:endParaRPr lang="en-US" altLang="zh-TW" sz="1400" dirty="0" smtClean="0"/>
          </a:p>
          <a:p>
            <a:pPr marL="457200" indent="0">
              <a:lnSpc>
                <a:spcPct val="120000"/>
              </a:lnSpc>
              <a:buNone/>
            </a:pPr>
            <a:r>
              <a:rPr lang="zh-TW" altLang="en-US" sz="1400" b="1"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1400" b="1" dirty="0" smtClean="0">
                <a:latin typeface="標楷體" panose="03000509000000000000" pitchFamily="65" charset="-120"/>
                <a:ea typeface="標楷體" panose="03000509000000000000" pitchFamily="65" charset="-120"/>
                <a:cs typeface="Times New Roman" panose="02020603050405020304" pitchFamily="18" charset="0"/>
              </a:rPr>
              <a:t>違反學</a:t>
            </a:r>
            <a:r>
              <a:rPr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術倫理的行為</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：研究上的不當行為包含範圍甚廣，本規範主要涵蓋核心的違反學術倫理行為，即</a:t>
            </a:r>
            <a:r>
              <a:rPr lang="zh-TW" altLang="en-US" sz="1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造假、變造、抄襲、研究成果重複發表或未適當引註、以違法或不當手段影響論文審查、不當作者列名</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等</a:t>
            </a:r>
            <a:r>
              <a:rPr lang="zh-TW" altLang="en-US" sz="1400" dirty="0" smtClean="0">
                <a:latin typeface="新細明體" panose="02020500000000000000" pitchFamily="18" charset="-120"/>
                <a:ea typeface="新細明體" panose="02020500000000000000" pitchFamily="18" charset="-120"/>
                <a:cs typeface="Times New Roman" panose="02020603050405020304" pitchFamily="18" charset="0"/>
              </a:rPr>
              <a:t>」</a:t>
            </a:r>
            <a:endParaRPr lang="en-US" altLang="zh-TW" sz="1400" dirty="0" smtClean="0">
              <a:latin typeface="新細明體" panose="02020500000000000000" pitchFamily="18" charset="-120"/>
              <a:ea typeface="新細明體" panose="02020500000000000000" pitchFamily="18" charset="-120"/>
              <a:cs typeface="Times New Roman" panose="02020603050405020304" pitchFamily="18" charset="0"/>
            </a:endParaRPr>
          </a:p>
          <a:p>
            <a:pPr marL="742950" indent="-285750">
              <a:lnSpc>
                <a:spcPct val="120000"/>
              </a:lnSpc>
              <a:buFont typeface="Wingdings" panose="05000000000000000000" pitchFamily="2" charset="2"/>
              <a:buChar char="u"/>
            </a:pPr>
            <a:r>
              <a:rPr lang="zh-TW" altLang="en-US" sz="1600" dirty="0" smtClean="0">
                <a:latin typeface="標楷體" panose="03000509000000000000" pitchFamily="65" charset="-120"/>
                <a:ea typeface="標楷體" panose="03000509000000000000" pitchFamily="65" charset="-120"/>
              </a:rPr>
              <a:t>教育部</a:t>
            </a:r>
            <a:r>
              <a:rPr lang="en-US" altLang="zh-TW" sz="1600" dirty="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專科</a:t>
            </a:r>
            <a:r>
              <a:rPr lang="zh-TW" altLang="en-US" sz="1600" dirty="0">
                <a:latin typeface="標楷體" panose="03000509000000000000" pitchFamily="65" charset="-120"/>
                <a:ea typeface="標楷體" panose="03000509000000000000" pitchFamily="65" charset="-120"/>
              </a:rPr>
              <a:t>以上學校學術倫理案件處理</a:t>
            </a:r>
            <a:r>
              <a:rPr lang="zh-TW" altLang="en-US" sz="1600" dirty="0" smtClean="0">
                <a:latin typeface="標楷體" panose="03000509000000000000" pitchFamily="65" charset="-120"/>
                <a:ea typeface="標楷體" panose="03000509000000000000" pitchFamily="65" charset="-120"/>
              </a:rPr>
              <a:t>原則</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第三點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(106.05.31)</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685800" indent="-228600">
              <a:lnSpc>
                <a:spcPct val="120000"/>
              </a:lnSpc>
              <a:buFont typeface="+mj-lt"/>
              <a:buAutoNum type="arabicParenR"/>
            </a:pPr>
            <a:r>
              <a:rPr lang="zh-TW" altLang="en-US" sz="1400" dirty="0" smtClean="0">
                <a:solidFill>
                  <a:srgbClr val="FF0000"/>
                </a:solidFill>
                <a:latin typeface="標楷體" panose="03000509000000000000" pitchFamily="65" charset="-120"/>
                <a:ea typeface="標楷體" panose="03000509000000000000" pitchFamily="65" charset="-120"/>
              </a:rPr>
              <a:t>造</a:t>
            </a:r>
            <a:r>
              <a:rPr lang="zh-TW" altLang="en-US" sz="1400" dirty="0">
                <a:solidFill>
                  <a:srgbClr val="FF0000"/>
                </a:solidFill>
                <a:latin typeface="標楷體" panose="03000509000000000000" pitchFamily="65" charset="-120"/>
                <a:ea typeface="標楷體" panose="03000509000000000000" pitchFamily="65" charset="-120"/>
              </a:rPr>
              <a:t>假</a:t>
            </a:r>
            <a:r>
              <a:rPr lang="zh-TW" altLang="en-US" sz="1400" dirty="0">
                <a:latin typeface="標楷體" panose="03000509000000000000" pitchFamily="65" charset="-120"/>
                <a:ea typeface="標楷體" panose="03000509000000000000" pitchFamily="65" charset="-120"/>
              </a:rPr>
              <a:t>：虛構不存在之</a:t>
            </a:r>
            <a:r>
              <a:rPr lang="zh-TW" altLang="en-US" sz="1400" u="sng" dirty="0">
                <a:latin typeface="標楷體" panose="03000509000000000000" pitchFamily="65" charset="-120"/>
                <a:ea typeface="標楷體" panose="03000509000000000000" pitchFamily="65" charset="-120"/>
              </a:rPr>
              <a:t>申請資料、研究資料或研究成果</a:t>
            </a:r>
            <a:r>
              <a:rPr lang="zh-TW" altLang="en-US" sz="1400" dirty="0" smtClean="0">
                <a:latin typeface="標楷體" panose="03000509000000000000" pitchFamily="65" charset="-120"/>
                <a:ea typeface="標楷體" panose="03000509000000000000" pitchFamily="65" charset="-120"/>
              </a:rPr>
              <a:t>。</a:t>
            </a:r>
            <a:endParaRPr lang="en-US" altLang="zh-TW" sz="1400" dirty="0">
              <a:latin typeface="標楷體" panose="03000509000000000000" pitchFamily="65" charset="-120"/>
              <a:ea typeface="標楷體" panose="03000509000000000000" pitchFamily="65" charset="-120"/>
            </a:endParaRPr>
          </a:p>
          <a:p>
            <a:pPr marL="685800" indent="-228600">
              <a:lnSpc>
                <a:spcPct val="120000"/>
              </a:lnSpc>
              <a:buFont typeface="+mj-lt"/>
              <a:buAutoNum type="arabicParenR"/>
            </a:pP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變造</a:t>
            </a:r>
            <a:r>
              <a:rPr lang="zh-TW" altLang="en-US" sz="1400" dirty="0">
                <a:latin typeface="標楷體" panose="03000509000000000000" pitchFamily="65" charset="-120"/>
                <a:ea typeface="標楷體" panose="03000509000000000000" pitchFamily="65" charset="-120"/>
              </a:rPr>
              <a:t>：不實變更申請資料、研究資料或研究成果</a:t>
            </a:r>
            <a:r>
              <a:rPr lang="zh-TW" altLang="en-US" sz="1400" dirty="0" smtClean="0">
                <a:latin typeface="標楷體" panose="03000509000000000000" pitchFamily="65" charset="-120"/>
                <a:ea typeface="標楷體" panose="03000509000000000000" pitchFamily="65" charset="-120"/>
              </a:rPr>
              <a:t>。</a:t>
            </a:r>
            <a:endParaRPr lang="en-US" altLang="zh-TW" sz="1400" dirty="0">
              <a:latin typeface="標楷體" panose="03000509000000000000" pitchFamily="65" charset="-120"/>
              <a:ea typeface="標楷體" panose="03000509000000000000" pitchFamily="65" charset="-120"/>
            </a:endParaRPr>
          </a:p>
          <a:p>
            <a:pPr marL="685800" indent="-228600">
              <a:lnSpc>
                <a:spcPct val="120000"/>
              </a:lnSpc>
              <a:buFont typeface="+mj-lt"/>
              <a:buAutoNum type="arabicParenR"/>
            </a:pP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抄襲</a:t>
            </a:r>
            <a:r>
              <a:rPr lang="zh-TW" altLang="en-US" sz="1400" dirty="0">
                <a:latin typeface="標楷體" panose="03000509000000000000" pitchFamily="65" charset="-120"/>
                <a:ea typeface="標楷體" panose="03000509000000000000" pitchFamily="65" charset="-120"/>
              </a:rPr>
              <a:t>：援用他人之申請資料、研究資料或研究成果未註明出處</a:t>
            </a:r>
            <a:r>
              <a:rPr lang="zh-TW" altLang="en-US" sz="1400" dirty="0" smtClean="0">
                <a:latin typeface="標楷體" panose="03000509000000000000" pitchFamily="65" charset="-120"/>
                <a:ea typeface="標楷體" panose="03000509000000000000" pitchFamily="65" charset="-120"/>
              </a:rPr>
              <a:t>。</a:t>
            </a:r>
            <a:endParaRPr lang="en-US" altLang="zh-TW" sz="1400" dirty="0">
              <a:latin typeface="標楷體" panose="03000509000000000000" pitchFamily="65" charset="-120"/>
              <a:ea typeface="標楷體" panose="03000509000000000000" pitchFamily="65" charset="-120"/>
            </a:endParaRPr>
          </a:p>
          <a:p>
            <a:pPr marL="685800" indent="-228600">
              <a:lnSpc>
                <a:spcPct val="120000"/>
              </a:lnSpc>
              <a:buFont typeface="+mj-lt"/>
              <a:buAutoNum type="arabicParenR"/>
            </a:pP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由</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他人代寫</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685800" indent="-228600">
              <a:lnSpc>
                <a:spcPct val="120000"/>
              </a:lnSpc>
              <a:buFont typeface="+mj-lt"/>
              <a:buAutoNum type="arabicParenR"/>
            </a:pP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未經</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註明而重複出版公開發行</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685800" indent="-228600">
              <a:lnSpc>
                <a:spcPct val="120000"/>
              </a:lnSpc>
              <a:buFont typeface="+mj-lt"/>
              <a:buAutoNum type="arabicParenR"/>
            </a:pP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大幅</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引用自己已發表之著作，未適當引註</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685800" indent="-228600">
              <a:lnSpc>
                <a:spcPct val="120000"/>
              </a:lnSpc>
              <a:buFont typeface="+mj-lt"/>
              <a:buAutoNum type="arabicParenR"/>
            </a:pP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以</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翻譯代替論著，並未適當註明</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685800" indent="-228600">
              <a:lnSpc>
                <a:spcPct val="120000"/>
              </a:lnSpc>
              <a:buFont typeface="+mj-lt"/>
              <a:buAutoNum type="arabicParenR"/>
            </a:pP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教師</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資格審查履歷表、合著人證明登載不實、代表作未確實填載為合著及繳交合著人證明</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685800" indent="-228600">
              <a:lnSpc>
                <a:spcPct val="120000"/>
              </a:lnSpc>
              <a:buFont typeface="+mj-lt"/>
              <a:buAutoNum type="arabicParenR"/>
            </a:pP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送</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審人本人或經由他人有請託、關說、利誘、威脅或其他干擾審查人或審查程序之情事，或送審人以違法或不當手段影響論文之審查</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4669190"/>
            <a:ext cx="672635" cy="466273"/>
          </a:xfrm>
          <a:prstGeom prst="rect">
            <a:avLst/>
          </a:prstGeom>
        </p:spPr>
      </p:pic>
    </p:spTree>
    <p:extLst>
      <p:ext uri="{BB962C8B-B14F-4D97-AF65-F5344CB8AC3E}">
        <p14:creationId xmlns:p14="http://schemas.microsoft.com/office/powerpoint/2010/main" val="222342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1"/>
          <p:cNvSpPr>
            <a:spLocks noGrp="1"/>
          </p:cNvSpPr>
          <p:nvPr>
            <p:ph type="body" sz="quarter" idx="10"/>
          </p:nvPr>
        </p:nvSpPr>
        <p:spPr>
          <a:xfrm>
            <a:off x="152400" y="275878"/>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剽竊或抄襲 </a:t>
            </a:r>
            <a:r>
              <a:rPr lang="en-US" altLang="zh-TW"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Plagiarism)</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79898" y="854005"/>
            <a:ext cx="7548486" cy="3539430"/>
          </a:xfrm>
          <a:prstGeom prst="rect">
            <a:avLst/>
          </a:prstGeom>
        </p:spPr>
        <p:txBody>
          <a:bodyPr wrap="square">
            <a:spAutoFit/>
          </a:bodyPr>
          <a:lstStyle/>
          <a:p>
            <a:pPr marL="342900" indent="-342900">
              <a:buFont typeface="Wingdings" panose="05000000000000000000" pitchFamily="2" charset="2"/>
              <a:buChar char="u"/>
            </a:pP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裁判要</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旨</a:t>
            </a:r>
            <a:endPar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Arial" panose="020B0604020202020204" pitchFamily="34" charset="0"/>
              <a:buChar char="•"/>
            </a:pPr>
            <a:r>
              <a:rPr lang="zh-TW" altLang="en-US" sz="1600" dirty="0" smtClean="0">
                <a:latin typeface="標楷體" panose="03000509000000000000" pitchFamily="65" charset="-120"/>
                <a:ea typeface="標楷體" panose="03000509000000000000" pitchFamily="65" charset="-120"/>
                <a:cs typeface="Times New Roman" panose="02020603050405020304" pitchFamily="18" charset="0"/>
              </a:rPr>
              <a:t>最高法院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84</a:t>
            </a:r>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 年臺上字第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419</a:t>
            </a:r>
            <a:r>
              <a:rPr lang="zh-TW" altLang="en-US" sz="1600" dirty="0">
                <a:latin typeface="標楷體" panose="03000509000000000000" pitchFamily="65" charset="-120"/>
                <a:ea typeface="標楷體" panose="03000509000000000000" pitchFamily="65" charset="-120"/>
                <a:cs typeface="Times New Roman" panose="02020603050405020304" pitchFamily="18" charset="0"/>
              </a:rPr>
              <a:t> 號刑事</a:t>
            </a:r>
            <a:r>
              <a:rPr lang="zh-TW" altLang="en-US" sz="1600" dirty="0" smtClean="0">
                <a:latin typeface="標楷體" panose="03000509000000000000" pitchFamily="65" charset="-120"/>
                <a:ea typeface="標楷體" panose="03000509000000000000" pitchFamily="65" charset="-120"/>
                <a:cs typeface="Times New Roman" panose="02020603050405020304" pitchFamily="18" charset="0"/>
              </a:rPr>
              <a:t>判決</a:t>
            </a:r>
            <a:r>
              <a:rPr lang="en-US" altLang="zh-TW" sz="1600" dirty="0">
                <a:latin typeface="標楷體" panose="03000509000000000000" pitchFamily="65" charset="-120"/>
                <a:ea typeface="標楷體" panose="03000509000000000000" pitchFamily="65" charset="-120"/>
                <a:cs typeface="Times New Roman" panose="02020603050405020304" pitchFamily="18" charset="0"/>
              </a:rPr>
              <a:t/>
            </a:r>
            <a:br>
              <a:rPr lang="en-US" altLang="zh-TW" sz="1600" dirty="0">
                <a:latin typeface="標楷體" panose="03000509000000000000" pitchFamily="65" charset="-120"/>
                <a:ea typeface="標楷體" panose="03000509000000000000" pitchFamily="65" charset="-120"/>
                <a:cs typeface="Times New Roman" panose="02020603050405020304" pitchFamily="18" charset="0"/>
              </a:rPr>
            </a:b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依著作權法第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52</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條規定，主張合理使用，其要件為：</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需</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為報導、評論、教學、研究或其他正當目的之必要；需有「引用」之行為；引用需在合理範圍內。</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編著「數控工具機」一書，非為報導、評論或研究目的，自無疑慮。而</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所稱</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「為教學之目的」，應限於學校教室單純為直接攻課堂上教學活動之用而言。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編著「數控工具機」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一書供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C</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經營之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D</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書局印行銷售，係基於營利之目的，似與「為教學之目的」不合。</a:t>
            </a:r>
            <a:r>
              <a:rPr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又所謂「引用」，</a:t>
            </a:r>
            <a:r>
              <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係援引他人著作用於自己著作之中。所引用他人創作之部分與自己創作之部分，必須可加以區辨，否則</a:t>
            </a:r>
            <a:r>
              <a:rPr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屬於「</a:t>
            </a:r>
            <a:r>
              <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剽竊</a:t>
            </a:r>
            <a:r>
              <a:rPr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抄襲</a:t>
            </a:r>
            <a:r>
              <a:rPr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」而</a:t>
            </a:r>
            <a:r>
              <a:rPr lang="zh-TW" altLang="en-US" sz="1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非引用</a:t>
            </a:r>
            <a:r>
              <a:rPr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再所謂「合理</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範圍</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」內，除與利用之「量」有關外，尚須就利用之質。</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獨創之例題及圖形，似為其書之精華所在，具有「質」之絕對重要性，</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將該等例題、圖形全數抄襲，是否得主張為合理使用，饒有研求之餘地。</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Wingdings" panose="05000000000000000000" pitchFamily="2" charset="2"/>
              <a:buChar char="u"/>
            </a:pP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
        <p:nvSpPr>
          <p:cNvPr id="8" name="文字方塊 7"/>
          <p:cNvSpPr txBox="1"/>
          <p:nvPr/>
        </p:nvSpPr>
        <p:spPr>
          <a:xfrm>
            <a:off x="539552" y="4110822"/>
            <a:ext cx="8064896" cy="523220"/>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sz="1400" u="sng" dirty="0" smtClean="0">
                <a:latin typeface="微軟正黑體" panose="020B0604030504040204" pitchFamily="34" charset="-120"/>
                <a:ea typeface="微軟正黑體" panose="020B0604030504040204" pitchFamily="34" charset="-120"/>
              </a:rPr>
              <a:t>白話文：</a:t>
            </a:r>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清楚交代</a:t>
            </a:r>
            <a:r>
              <a:rPr lang="zh-TW" altLang="en-US" sz="1400" dirty="0">
                <a:latin typeface="微軟正黑體" panose="020B0604030504040204" pitchFamily="34" charset="-120"/>
                <a:ea typeface="微軟正黑體" panose="020B0604030504040204" pitchFamily="34" charset="-120"/>
              </a:rPr>
              <a:t>哪</a:t>
            </a:r>
            <a:r>
              <a:rPr lang="zh-TW" altLang="en-US" sz="1400" dirty="0" smtClean="0">
                <a:latin typeface="微軟正黑體" panose="020B0604030504040204" pitchFamily="34" charset="-120"/>
                <a:ea typeface="微軟正黑體" panose="020B0604030504040204" pitchFamily="34" charset="-120"/>
              </a:rPr>
              <a:t>些是來自別人的論著</a:t>
            </a:r>
            <a:r>
              <a:rPr lang="zh-TW" altLang="en-US" sz="1400" dirty="0">
                <a:latin typeface="微軟正黑體" panose="020B0604030504040204" pitchFamily="34" charset="-120"/>
                <a:ea typeface="微軟正黑體" panose="020B0604030504040204" pitchFamily="34" charset="-120"/>
              </a:rPr>
              <a:t>或</a:t>
            </a:r>
            <a:r>
              <a:rPr lang="zh-TW" altLang="en-US" sz="1400" dirty="0" smtClean="0">
                <a:latin typeface="微軟正黑體" panose="020B0604030504040204" pitchFamily="34" charset="-120"/>
                <a:ea typeface="微軟正黑體" panose="020B0604030504040204" pitchFamily="34" charset="-120"/>
              </a:rPr>
              <a:t>貢獻、哪些是我新加入的部分，不要有混淆視聽、魚目混珠的行為</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60690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1"/>
          <p:cNvSpPr>
            <a:spLocks noGrp="1"/>
          </p:cNvSpPr>
          <p:nvPr>
            <p:ph type="body" sz="quarter" idx="10"/>
          </p:nvPr>
        </p:nvSpPr>
        <p:spPr>
          <a:xfrm>
            <a:off x="-2398" y="275878"/>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剽竊或抄襲態樣 </a:t>
            </a:r>
            <a:r>
              <a:rPr lang="en-US" altLang="zh-TW" dirty="0" smtClean="0">
                <a:solidFill>
                  <a:schemeClr val="tx1"/>
                </a:solidFill>
                <a:latin typeface="微軟正黑體" panose="020B0604030504040204" pitchFamily="34" charset="-120"/>
                <a:ea typeface="微軟正黑體" panose="020B0604030504040204" pitchFamily="34" charset="-120"/>
              </a:rPr>
              <a:t>(1/4)</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1007604" y="1025493"/>
            <a:ext cx="8136396" cy="1323439"/>
          </a:xfrm>
          <a:prstGeom prst="rect">
            <a:avLst/>
          </a:prstGeom>
        </p:spPr>
        <p:txBody>
          <a:bodyPr wrap="square">
            <a:spAutoFit/>
          </a:bodyPr>
          <a:lstStyle/>
          <a:p>
            <a:pPr marL="342900" indent="-342900">
              <a:buFont typeface="Wingdings" panose="05000000000000000000" pitchFamily="2" charset="2"/>
              <a:buChar char="u"/>
            </a:pPr>
            <a:r>
              <a:rPr lang="zh-TW" altLang="en-US" sz="1600" u="sng" dirty="0" smtClean="0">
                <a:latin typeface="微軟正黑體" panose="020B0604030504040204" pitchFamily="34" charset="-120"/>
                <a:ea typeface="微軟正黑體" panose="020B0604030504040204" pitchFamily="34" charset="-120"/>
                <a:cs typeface="Times New Roman" panose="02020603050405020304" pitchFamily="18" charset="0"/>
              </a:rPr>
              <a:t>想法</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800100" lvl="1" indent="-34290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參與</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研討會後，複製別人上台報告或張貼海報的概念或階段</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成果</a:t>
            </a:r>
            <a:endPar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800100" lvl="1" indent="-34290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盜用</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保密來源資料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例：研究計劃書</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marL="342900" indent="-342900">
              <a:buFont typeface="Wingdings" panose="05000000000000000000" pitchFamily="2" charset="2"/>
              <a:buChar char="u"/>
            </a:pPr>
            <a:r>
              <a:rPr lang="zh-TW" altLang="en-US" sz="1600" u="sng" dirty="0">
                <a:latin typeface="微軟正黑體" panose="020B0604030504040204" pitchFamily="34" charset="-120"/>
                <a:ea typeface="微軟正黑體" panose="020B0604030504040204" pitchFamily="34" charset="-120"/>
                <a:cs typeface="Times New Roman" panose="02020603050405020304" pitchFamily="18" charset="0"/>
              </a:rPr>
              <a:t>研究方法</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800100" lvl="1" indent="-34290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修改他人或沿用本身已發表文章之研究方法卻未適當指出引用來源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案例</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文字方塊 10"/>
          <p:cNvSpPr txBox="1"/>
          <p:nvPr/>
        </p:nvSpPr>
        <p:spPr>
          <a:xfrm>
            <a:off x="467544" y="2341785"/>
            <a:ext cx="8424936" cy="2462213"/>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sz="1400" u="sng" dirty="0" smtClean="0">
                <a:latin typeface="微軟正黑體" panose="020B0604030504040204" pitchFamily="34" charset="-120"/>
                <a:ea typeface="微軟正黑體" panose="020B0604030504040204" pitchFamily="34" charset="-120"/>
              </a:rPr>
              <a:t>案例一</a:t>
            </a:r>
            <a:r>
              <a:rPr lang="zh-TW" altLang="en-US" sz="1400" dirty="0" smtClean="0">
                <a:latin typeface="微軟正黑體" panose="020B0604030504040204" pitchFamily="34" charset="-120"/>
                <a:ea typeface="微軟正黑體" panose="020B0604030504040204" pitchFamily="34" charset="-120"/>
              </a:rPr>
              <a:t>：</a:t>
            </a:r>
          </a:p>
          <a:p>
            <a:r>
              <a:rPr lang="en-US" altLang="zh-TW" sz="1400" dirty="0" smtClean="0">
                <a:latin typeface="微軟正黑體" panose="020B0604030504040204" pitchFamily="34" charset="-120"/>
                <a:ea typeface="微軟正黑體" panose="020B0604030504040204" pitchFamily="34" charset="-120"/>
              </a:rPr>
              <a:t>A</a:t>
            </a:r>
            <a:r>
              <a:rPr lang="zh-TW" altLang="en-US" sz="1400" dirty="0" smtClean="0">
                <a:latin typeface="微軟正黑體" panose="020B0604030504040204" pitchFamily="34" charset="-120"/>
                <a:ea typeface="微軟正黑體" panose="020B0604030504040204" pitchFamily="34" charset="-120"/>
              </a:rPr>
              <a:t> 君經人檢舉其所提某 </a:t>
            </a:r>
            <a:r>
              <a:rPr lang="en-US" altLang="zh-TW" sz="1400" dirty="0" smtClean="0">
                <a:latin typeface="微軟正黑體" panose="020B0604030504040204" pitchFamily="34" charset="-120"/>
                <a:ea typeface="微軟正黑體" panose="020B0604030504040204" pitchFamily="34" charset="-120"/>
              </a:rPr>
              <a:t>2</a:t>
            </a:r>
            <a:r>
              <a:rPr lang="zh-TW" altLang="en-US" sz="1400" dirty="0" smtClean="0">
                <a:latin typeface="微軟正黑體" panose="020B0604030504040204" pitchFamily="34" charset="-120"/>
                <a:ea typeface="微軟正黑體" panose="020B0604030504040204" pitchFamily="34" charset="-120"/>
              </a:rPr>
              <a:t> 年度科技部專題研究計畫申請書內容 </a:t>
            </a:r>
            <a:r>
              <a:rPr lang="en-US" altLang="zh-TW" sz="1400" dirty="0" smtClean="0">
                <a:latin typeface="微軟正黑體" panose="020B0604030504040204" pitchFamily="34" charset="-120"/>
                <a:ea typeface="微軟正黑體" panose="020B0604030504040204" pitchFamily="34" charset="-120"/>
              </a:rPr>
              <a:t>(X,</a:t>
            </a:r>
            <a:r>
              <a:rPr lang="zh-TW" altLang="en-US" sz="1400" dirty="0" smtClean="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Y</a:t>
            </a:r>
            <a:r>
              <a:rPr lang="zh-TW" altLang="en-US" sz="1400" dirty="0" smtClean="0">
                <a:latin typeface="微軟正黑體" panose="020B0604030504040204" pitchFamily="34" charset="-120"/>
                <a:ea typeface="微軟正黑體" panose="020B0604030504040204" pitchFamily="34" charset="-120"/>
              </a:rPr>
              <a:t> 計畫</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，分別與其指導學生 </a:t>
            </a:r>
            <a:r>
              <a:rPr lang="en-US" altLang="zh-TW" sz="1400" dirty="0" smtClean="0">
                <a:latin typeface="微軟正黑體" panose="020B0604030504040204" pitchFamily="34" charset="-120"/>
                <a:ea typeface="微軟正黑體" panose="020B0604030504040204" pitchFamily="34" charset="-120"/>
              </a:rPr>
              <a:t>B</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C</a:t>
            </a:r>
            <a:r>
              <a:rPr lang="zh-TW" altLang="en-US" sz="1400" dirty="0" smtClean="0">
                <a:latin typeface="微軟正黑體" panose="020B0604030504040204" pitchFamily="34" charset="-120"/>
                <a:ea typeface="微軟正黑體" panose="020B0604030504040204" pitchFamily="34" charset="-120"/>
              </a:rPr>
              <a:t> 君的學生論文相似度過高，內容涉嫌抄襲。依據相關處理作業流程籌組獨立專業學術倫理調查小組，積極展開相關作業慎重處理。另請 </a:t>
            </a:r>
            <a:r>
              <a:rPr lang="en-US" altLang="zh-TW" sz="1400" dirty="0" smtClean="0">
                <a:latin typeface="微軟正黑體" panose="020B0604030504040204" pitchFamily="34" charset="-120"/>
                <a:ea typeface="微軟正黑體" panose="020B0604030504040204" pitchFamily="34" charset="-120"/>
              </a:rPr>
              <a:t>A</a:t>
            </a:r>
            <a:r>
              <a:rPr lang="zh-TW" altLang="en-US" sz="1400" dirty="0" smtClean="0">
                <a:latin typeface="微軟正黑體" panose="020B0604030504040204" pitchFamily="34" charset="-120"/>
                <a:ea typeface="微軟正黑體" panose="020B0604030504040204" pitchFamily="34" charset="-120"/>
              </a:rPr>
              <a:t> 君就檢舉函中具有爭議之疑點提出書面說明。</a:t>
            </a:r>
            <a:endParaRPr lang="en-US" altLang="zh-TW" sz="1400" dirty="0" smtClean="0">
              <a:latin typeface="微軟正黑體" panose="020B0604030504040204" pitchFamily="34" charset="-120"/>
              <a:ea typeface="微軟正黑體" panose="020B0604030504040204" pitchFamily="34" charset="-120"/>
            </a:endParaRPr>
          </a:p>
          <a:p>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經學術司</a:t>
            </a:r>
            <a:r>
              <a:rPr lang="zh-TW" altLang="en-US" sz="1400" b="1" dirty="0" smtClean="0">
                <a:latin typeface="微軟正黑體" panose="020B0604030504040204" pitchFamily="34" charset="-120"/>
                <a:ea typeface="微軟正黑體" panose="020B0604030504040204" pitchFamily="34" charset="-120"/>
              </a:rPr>
              <a:t>初審</a:t>
            </a:r>
            <a:r>
              <a:rPr lang="zh-TW" altLang="en-US" sz="1400" dirty="0" smtClean="0">
                <a:latin typeface="微軟正黑體" panose="020B0604030504040204" pitchFamily="34" charset="-120"/>
                <a:ea typeface="微軟正黑體" panose="020B0604030504040204" pitchFamily="34" charset="-120"/>
              </a:rPr>
              <a:t>會議 </a:t>
            </a:r>
            <a:r>
              <a:rPr lang="en-US" altLang="zh-TW" sz="1400" dirty="0" smtClean="0">
                <a:latin typeface="微軟正黑體" panose="020B0604030504040204" pitchFamily="34" charset="-120"/>
                <a:ea typeface="微軟正黑體" panose="020B0604030504040204" pitchFamily="34" charset="-120"/>
              </a:rPr>
              <a:t>2</a:t>
            </a:r>
            <a:r>
              <a:rPr lang="zh-TW" altLang="en-US" sz="1400" dirty="0" smtClean="0">
                <a:latin typeface="微軟正黑體" panose="020B0604030504040204" pitchFamily="34" charset="-120"/>
                <a:ea typeface="微軟正黑體" panose="020B0604030504040204" pitchFamily="34" charset="-120"/>
              </a:rPr>
              <a:t> 次審議結果，認定 </a:t>
            </a:r>
            <a:r>
              <a:rPr lang="en-US" altLang="zh-TW" sz="1400" dirty="0" smtClean="0">
                <a:latin typeface="微軟正黑體" panose="020B0604030504040204" pitchFamily="34" charset="-120"/>
                <a:ea typeface="微軟正黑體" panose="020B0604030504040204" pitchFamily="34" charset="-120"/>
              </a:rPr>
              <a:t>A </a:t>
            </a:r>
            <a:r>
              <a:rPr lang="zh-TW" altLang="en-US" sz="1400" dirty="0" smtClean="0">
                <a:latin typeface="微軟正黑體" panose="020B0604030504040204" pitchFamily="34" charset="-120"/>
                <a:ea typeface="微軟正黑體" panose="020B0604030504040204" pitchFamily="34" charset="-120"/>
              </a:rPr>
              <a:t>君刻意隱瞞該 </a:t>
            </a:r>
            <a:r>
              <a:rPr lang="en-US" altLang="zh-TW" sz="1400" dirty="0" smtClean="0">
                <a:latin typeface="微軟正黑體" panose="020B0604030504040204" pitchFamily="34" charset="-120"/>
                <a:ea typeface="微軟正黑體" panose="020B0604030504040204" pitchFamily="34" charset="-120"/>
              </a:rPr>
              <a:t>2</a:t>
            </a:r>
            <a:r>
              <a:rPr lang="zh-TW" altLang="en-US" sz="1400" dirty="0" smtClean="0">
                <a:latin typeface="微軟正黑體" panose="020B0604030504040204" pitchFamily="34" charset="-120"/>
                <a:ea typeface="微軟正黑體" panose="020B0604030504040204" pitchFamily="34" charset="-120"/>
              </a:rPr>
              <a:t> 年度專題研究計畫申請書內容抄襲情況，</a:t>
            </a:r>
            <a:r>
              <a:rPr lang="en-US" altLang="zh-TW" sz="1400" dirty="0" smtClean="0">
                <a:latin typeface="微軟正黑體" panose="020B0604030504040204" pitchFamily="34" charset="-120"/>
                <a:ea typeface="微軟正黑體" panose="020B0604030504040204" pitchFamily="34" charset="-120"/>
              </a:rPr>
              <a:t>X</a:t>
            </a:r>
            <a:r>
              <a:rPr lang="zh-TW" altLang="en-US" sz="1400" dirty="0" smtClean="0">
                <a:latin typeface="微軟正黑體" panose="020B0604030504040204" pitchFamily="34" charset="-120"/>
                <a:ea typeface="微軟正黑體" panose="020B0604030504040204" pitchFamily="34" charset="-120"/>
              </a:rPr>
              <a:t> 計畫與其指導的研究生 </a:t>
            </a:r>
            <a:r>
              <a:rPr lang="en-US" altLang="zh-TW" sz="1400" dirty="0" smtClean="0">
                <a:latin typeface="微軟正黑體" panose="020B0604030504040204" pitchFamily="34" charset="-120"/>
                <a:ea typeface="微軟正黑體" panose="020B0604030504040204" pitchFamily="34" charset="-120"/>
              </a:rPr>
              <a:t>B </a:t>
            </a:r>
            <a:r>
              <a:rPr lang="zh-TW" altLang="en-US" sz="1400" dirty="0" smtClean="0">
                <a:latin typeface="微軟正黑體" panose="020B0604030504040204" pitchFamily="34" charset="-120"/>
                <a:ea typeface="微軟正黑體" panose="020B0604030504040204" pitchFamily="34" charset="-120"/>
              </a:rPr>
              <a:t>君論文內容相似度過高，</a:t>
            </a:r>
            <a:r>
              <a:rPr lang="en-US" altLang="zh-TW" sz="1400" dirty="0" smtClean="0">
                <a:latin typeface="微軟正黑體" panose="020B0604030504040204" pitchFamily="34" charset="-120"/>
                <a:ea typeface="微軟正黑體" panose="020B0604030504040204" pitchFamily="34" charset="-120"/>
              </a:rPr>
              <a:t>Y</a:t>
            </a:r>
            <a:r>
              <a:rPr lang="zh-TW" altLang="en-US" sz="1400" dirty="0" smtClean="0">
                <a:latin typeface="微軟正黑體" panose="020B0604030504040204" pitchFamily="34" charset="-120"/>
                <a:ea typeface="微軟正黑體" panose="020B0604030504040204" pitchFamily="34" charset="-120"/>
              </a:rPr>
              <a:t> 計畫與其指導的研究生 </a:t>
            </a:r>
            <a:r>
              <a:rPr lang="en-US" altLang="zh-TW" sz="1400" dirty="0" smtClean="0">
                <a:latin typeface="微軟正黑體" panose="020B0604030504040204" pitchFamily="34" charset="-120"/>
                <a:ea typeface="微軟正黑體" panose="020B0604030504040204" pitchFamily="34" charset="-120"/>
              </a:rPr>
              <a:t>C</a:t>
            </a:r>
            <a:r>
              <a:rPr lang="zh-TW" altLang="en-US" sz="1400" dirty="0" smtClean="0">
                <a:latin typeface="微軟正黑體" panose="020B0604030504040204" pitchFamily="34" charset="-120"/>
                <a:ea typeface="微軟正黑體" panose="020B0604030504040204" pitchFamily="34" charset="-120"/>
              </a:rPr>
              <a:t> 君論文內容相似度亦明顯過高。</a:t>
            </a:r>
            <a:endParaRPr lang="en-US" altLang="zh-TW" sz="1400" dirty="0" smtClean="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本案經科技部倫理審議</a:t>
            </a:r>
            <a:r>
              <a:rPr lang="zh-TW" altLang="en-US" sz="1400" b="1" dirty="0" smtClean="0">
                <a:latin typeface="微軟正黑體" panose="020B0604030504040204" pitchFamily="34" charset="-120"/>
                <a:ea typeface="微軟正黑體" panose="020B0604030504040204" pitchFamily="34" charset="-120"/>
              </a:rPr>
              <a:t>複審</a:t>
            </a:r>
            <a:r>
              <a:rPr lang="zh-TW" altLang="en-US" sz="1400" dirty="0" smtClean="0">
                <a:latin typeface="微軟正黑體" panose="020B0604030504040204" pitchFamily="34" charset="-120"/>
                <a:ea typeface="微軟正黑體" panose="020B0604030504040204" pitchFamily="34" charset="-120"/>
              </a:rPr>
              <a:t>認定，</a:t>
            </a:r>
            <a:r>
              <a:rPr lang="en-US" altLang="zh-TW" sz="1400" dirty="0" smtClean="0">
                <a:latin typeface="微軟正黑體" panose="020B0604030504040204" pitchFamily="34" charset="-120"/>
                <a:ea typeface="微軟正黑體" panose="020B0604030504040204" pitchFamily="34" charset="-120"/>
              </a:rPr>
              <a:t>A</a:t>
            </a:r>
            <a:r>
              <a:rPr lang="zh-TW" altLang="en-US" sz="1400" dirty="0" smtClean="0">
                <a:latin typeface="微軟正黑體" panose="020B0604030504040204" pitchFamily="34" charset="-120"/>
                <a:ea typeface="微軟正黑體" panose="020B0604030504040204" pitchFamily="34" charset="-120"/>
              </a:rPr>
              <a:t> 君該 </a:t>
            </a:r>
            <a:r>
              <a:rPr lang="en-US" altLang="zh-TW" sz="1400" dirty="0" smtClean="0">
                <a:latin typeface="微軟正黑體" panose="020B0604030504040204" pitchFamily="34" charset="-120"/>
                <a:ea typeface="微軟正黑體" panose="020B0604030504040204" pitchFamily="34" charset="-120"/>
              </a:rPr>
              <a:t>2 </a:t>
            </a:r>
            <a:r>
              <a:rPr lang="zh-TW" altLang="en-US" sz="1400" dirty="0" smtClean="0">
                <a:latin typeface="微軟正黑體" panose="020B0604030504040204" pitchFamily="34" charset="-120"/>
                <a:ea typeface="微軟正黑體" panose="020B0604030504040204" pitchFamily="34" charset="-120"/>
              </a:rPr>
              <a:t>年度專題研究計畫申請書內容，</a:t>
            </a:r>
            <a:r>
              <a:rPr lang="zh-TW" altLang="en-US" sz="1400" b="1" dirty="0" smtClean="0">
                <a:solidFill>
                  <a:srgbClr val="FF0000"/>
                </a:solidFill>
                <a:latin typeface="微軟正黑體" panose="020B0604030504040204" pitchFamily="34" charset="-120"/>
                <a:ea typeface="微軟正黑體" panose="020B0604030504040204" pitchFamily="34" charset="-120"/>
              </a:rPr>
              <a:t>研究背景、研究方法及附錄所呈現的研究工具</a:t>
            </a:r>
            <a:r>
              <a:rPr lang="zh-TW" altLang="en-US" sz="1400" dirty="0" smtClean="0">
                <a:latin typeface="微軟正黑體" panose="020B0604030504040204" pitchFamily="34" charset="-120"/>
                <a:ea typeface="微軟正黑體" panose="020B0604030504040204" pitchFamily="34" charset="-120"/>
              </a:rPr>
              <a:t>，分別與 </a:t>
            </a:r>
            <a:r>
              <a:rPr lang="en-US" altLang="zh-TW" sz="1400" dirty="0" smtClean="0">
                <a:latin typeface="微軟正黑體" panose="020B0604030504040204" pitchFamily="34" charset="-120"/>
                <a:ea typeface="微軟正黑體" panose="020B0604030504040204" pitchFamily="34" charset="-120"/>
              </a:rPr>
              <a:t>B</a:t>
            </a:r>
            <a:r>
              <a:rPr lang="zh-TW" altLang="en-US" sz="1400" dirty="0" smtClean="0">
                <a:latin typeface="微軟正黑體" panose="020B0604030504040204" pitchFamily="34" charset="-120"/>
                <a:ea typeface="微軟正黑體" panose="020B0604030504040204" pitchFamily="34" charset="-120"/>
              </a:rPr>
              <a:t> 君論文的 </a:t>
            </a:r>
            <a:r>
              <a:rPr lang="en-US" altLang="zh-TW" sz="1400" dirty="0" smtClean="0">
                <a:latin typeface="微軟正黑體" panose="020B0604030504040204" pitchFamily="34" charset="-120"/>
                <a:ea typeface="微軟正黑體" panose="020B0604030504040204" pitchFamily="34" charset="-120"/>
              </a:rPr>
              <a:t>8</a:t>
            </a:r>
            <a:r>
              <a:rPr lang="zh-TW" altLang="en-US" sz="1400" dirty="0" smtClean="0">
                <a:latin typeface="微軟正黑體" panose="020B0604030504040204" pitchFamily="34" charset="-120"/>
                <a:ea typeface="微軟正黑體" panose="020B0604030504040204" pitchFamily="34" charset="-120"/>
              </a:rPr>
              <a:t> 個附錄、</a:t>
            </a:r>
            <a:r>
              <a:rPr lang="en-US" altLang="zh-TW" sz="1400" dirty="0" smtClean="0">
                <a:latin typeface="微軟正黑體" panose="020B0604030504040204" pitchFamily="34" charset="-120"/>
                <a:ea typeface="微軟正黑體" panose="020B0604030504040204" pitchFamily="34" charset="-120"/>
              </a:rPr>
              <a:t>C</a:t>
            </a:r>
            <a:r>
              <a:rPr lang="zh-TW" altLang="en-US" sz="1400" dirty="0" smtClean="0">
                <a:latin typeface="微軟正黑體" panose="020B0604030504040204" pitchFamily="34" charset="-120"/>
                <a:ea typeface="微軟正黑體" panose="020B0604030504040204" pitchFamily="34" charset="-120"/>
              </a:rPr>
              <a:t> 君論文的 </a:t>
            </a:r>
            <a:r>
              <a:rPr lang="en-US" altLang="zh-TW" sz="1400" dirty="0" smtClean="0">
                <a:latin typeface="微軟正黑體" panose="020B0604030504040204" pitchFamily="34" charset="-120"/>
                <a:ea typeface="微軟正黑體" panose="020B0604030504040204" pitchFamily="34" charset="-120"/>
              </a:rPr>
              <a:t>4</a:t>
            </a:r>
            <a:r>
              <a:rPr lang="zh-TW" altLang="en-US" sz="1400" dirty="0" smtClean="0">
                <a:latin typeface="微軟正黑體" panose="020B0604030504040204" pitchFamily="34" charset="-120"/>
                <a:ea typeface="微軟正黑體" panose="020B0604030504040204" pitchFamily="34" charset="-120"/>
              </a:rPr>
              <a:t> 個附錄高度雷同，且未適當引註，業以違反學術倫理，決議予以</a:t>
            </a:r>
            <a:r>
              <a:rPr lang="zh-TW" altLang="en-US" sz="1400" u="sng" dirty="0" smtClean="0">
                <a:latin typeface="微軟正黑體" panose="020B0604030504040204" pitchFamily="34" charset="-120"/>
                <a:ea typeface="微軟正黑體" panose="020B0604030504040204" pitchFamily="34" charset="-120"/>
              </a:rPr>
              <a:t>停權 </a:t>
            </a:r>
            <a:r>
              <a:rPr lang="en-US" altLang="zh-TW" sz="1400" u="sng" dirty="0" smtClean="0">
                <a:latin typeface="微軟正黑體" panose="020B0604030504040204" pitchFamily="34" charset="-120"/>
                <a:ea typeface="微軟正黑體" panose="020B0604030504040204" pitchFamily="34" charset="-120"/>
              </a:rPr>
              <a:t>1</a:t>
            </a:r>
            <a:r>
              <a:rPr lang="zh-TW" altLang="en-US" sz="1400" u="sng" dirty="0" smtClean="0">
                <a:latin typeface="微軟正黑體" panose="020B0604030504040204" pitchFamily="34" charset="-120"/>
                <a:ea typeface="微軟正黑體" panose="020B0604030504040204" pitchFamily="34" charset="-120"/>
              </a:rPr>
              <a:t> 年處分</a:t>
            </a:r>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科技部誠信電子報第 </a:t>
            </a:r>
            <a:r>
              <a:rPr lang="en-US" altLang="zh-TW" sz="1400" dirty="0" smtClean="0">
                <a:latin typeface="微軟正黑體" panose="020B0604030504040204" pitchFamily="34" charset="-120"/>
                <a:ea typeface="微軟正黑體" panose="020B0604030504040204" pitchFamily="34" charset="-120"/>
              </a:rPr>
              <a:t>11</a:t>
            </a:r>
            <a:r>
              <a:rPr lang="zh-TW" altLang="en-US" sz="1400" dirty="0" smtClean="0">
                <a:latin typeface="微軟正黑體" panose="020B0604030504040204" pitchFamily="34" charset="-120"/>
                <a:ea typeface="微軟正黑體" panose="020B0604030504040204" pitchFamily="34" charset="-120"/>
              </a:rPr>
              <a:t> 期</a:t>
            </a:r>
            <a:r>
              <a:rPr lang="en-US" altLang="zh-TW" sz="1400" dirty="0" smtClean="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37331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1851670"/>
            <a:ext cx="8424936" cy="2462213"/>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sz="1400" u="sng" dirty="0" smtClean="0">
                <a:latin typeface="微軟正黑體" panose="020B0604030504040204" pitchFamily="34" charset="-120"/>
                <a:ea typeface="微軟正黑體" panose="020B0604030504040204" pitchFamily="34" charset="-120"/>
              </a:rPr>
              <a:t>案例二</a:t>
            </a:r>
            <a:r>
              <a:rPr lang="zh-TW" altLang="en-US" sz="1400" dirty="0" smtClean="0">
                <a:latin typeface="微軟正黑體" panose="020B0604030504040204" pitchFamily="34" charset="-120"/>
                <a:ea typeface="微軟正黑體" panose="020B0604030504040204" pitchFamily="34" charset="-120"/>
              </a:rPr>
              <a:t>：</a:t>
            </a:r>
          </a:p>
          <a:p>
            <a:r>
              <a:rPr lang="en-US" altLang="zh-TW" sz="1400" dirty="0" smtClean="0">
                <a:latin typeface="微軟正黑體" panose="020B0604030504040204" pitchFamily="34" charset="-120"/>
                <a:ea typeface="微軟正黑體" panose="020B0604030504040204" pitchFamily="34" charset="-120"/>
              </a:rPr>
              <a:t>D </a:t>
            </a:r>
            <a:r>
              <a:rPr lang="zh-TW" altLang="en-US" sz="1400" dirty="0" smtClean="0">
                <a:latin typeface="微軟正黑體" panose="020B0604030504040204" pitchFamily="34" charset="-120"/>
                <a:ea typeface="微軟正黑體" panose="020B0604030504040204" pitchFamily="34" charset="-120"/>
              </a:rPr>
              <a:t>君發表的</a:t>
            </a:r>
            <a:r>
              <a:rPr lang="zh-TW" altLang="en-US" sz="1400" dirty="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3</a:t>
            </a:r>
            <a:r>
              <a:rPr lang="zh-TW" altLang="en-US" sz="1400" dirty="0" smtClean="0">
                <a:latin typeface="微軟正黑體" panose="020B0604030504040204" pitchFamily="34" charset="-120"/>
                <a:ea typeface="微軟正黑體" panose="020B0604030504040204" pitchFamily="34" charset="-120"/>
              </a:rPr>
              <a:t> 篇論文涉及造假、變造，且未適當引註、一稿多投，經審議結果，</a:t>
            </a:r>
            <a:r>
              <a:rPr lang="en-US" altLang="zh-TW" sz="1400" dirty="0" smtClean="0">
                <a:latin typeface="微軟正黑體" panose="020B0604030504040204" pitchFamily="34" charset="-120"/>
                <a:ea typeface="微軟正黑體" panose="020B0604030504040204" pitchFamily="34" charset="-120"/>
              </a:rPr>
              <a:t>3</a:t>
            </a:r>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篇論文雖於研究內容略有不同，但於</a:t>
            </a:r>
            <a:r>
              <a:rPr lang="zh-TW" altLang="en-US" sz="1400" b="1" dirty="0" smtClean="0">
                <a:solidFill>
                  <a:srgbClr val="FF0000"/>
                </a:solidFill>
                <a:latin typeface="微軟正黑體" panose="020B0604030504040204" pitchFamily="34" charset="-120"/>
                <a:ea typeface="微軟正黑體" panose="020B0604030504040204" pitchFamily="34" charset="-120"/>
              </a:rPr>
              <a:t>摘要、緒論、文獻回顧、結論、文獻引用等部分，</a:t>
            </a:r>
            <a:r>
              <a:rPr lang="en-US" altLang="zh-TW" sz="1400" b="1" dirty="0" smtClean="0">
                <a:solidFill>
                  <a:srgbClr val="FF0000"/>
                </a:solidFill>
                <a:latin typeface="微軟正黑體" panose="020B0604030504040204" pitchFamily="34" charset="-120"/>
                <a:ea typeface="微軟正黑體" panose="020B0604030504040204" pitchFamily="34" charset="-120"/>
              </a:rPr>
              <a:t>3</a:t>
            </a:r>
            <a:r>
              <a:rPr lang="zh-TW" altLang="en-US" sz="1400" b="1" dirty="0" smtClean="0">
                <a:solidFill>
                  <a:srgbClr val="FF0000"/>
                </a:solidFill>
                <a:latin typeface="微軟正黑體" panose="020B0604030504040204" pitchFamily="34" charset="-120"/>
                <a:ea typeface="微軟正黑體" panose="020B0604030504040204" pitchFamily="34" charset="-120"/>
              </a:rPr>
              <a:t> 篇論文的敘述內容大幅雷同</a:t>
            </a:r>
            <a:r>
              <a:rPr lang="zh-TW" altLang="en-US" sz="1400" dirty="0" smtClean="0">
                <a:latin typeface="微軟正黑體" panose="020B0604030504040204" pitchFamily="34" charset="-120"/>
                <a:ea typeface="微軟正黑體" panose="020B0604030504040204" pitchFamily="34" charset="-120"/>
              </a:rPr>
              <a:t>，實質上應視為</a:t>
            </a:r>
            <a:r>
              <a:rPr lang="zh-TW" altLang="en-US" sz="1400" dirty="0" smtClean="0">
                <a:solidFill>
                  <a:srgbClr val="FF0000"/>
                </a:solidFill>
                <a:latin typeface="微軟正黑體" panose="020B0604030504040204" pitchFamily="34" charset="-120"/>
                <a:ea typeface="微軟正黑體" panose="020B0604030504040204" pitchFamily="34" charset="-120"/>
              </a:rPr>
              <a:t>同一研究成果的</a:t>
            </a:r>
            <a:r>
              <a:rPr lang="zh-TW" altLang="en-US" sz="1400" u="sng" dirty="0" smtClean="0">
                <a:solidFill>
                  <a:srgbClr val="FF0000"/>
                </a:solidFill>
                <a:latin typeface="微軟正黑體" panose="020B0604030504040204" pitchFamily="34" charset="-120"/>
                <a:ea typeface="微軟正黑體" panose="020B0604030504040204" pitchFamily="34" charset="-120"/>
              </a:rPr>
              <a:t>不同語言</a:t>
            </a:r>
            <a:r>
              <a:rPr lang="zh-TW" altLang="en-US" sz="1400" dirty="0" smtClean="0">
                <a:solidFill>
                  <a:srgbClr val="FF0000"/>
                </a:solidFill>
                <a:latin typeface="微軟正黑體" panose="020B0604030504040204" pitchFamily="34" charset="-120"/>
                <a:ea typeface="微軟正黑體" panose="020B0604030504040204" pitchFamily="34" charset="-120"/>
              </a:rPr>
              <a:t>及期刊發表</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smtClean="0">
              <a:latin typeface="微軟正黑體" panose="020B0604030504040204" pitchFamily="34" charset="-120"/>
              <a:ea typeface="微軟正黑體" panose="020B0604030504040204" pitchFamily="34" charset="-120"/>
            </a:endParaRPr>
          </a:p>
          <a:p>
            <a:endParaRPr lang="en-US" altLang="zh-TW" sz="1400" dirty="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惟，</a:t>
            </a:r>
            <a:r>
              <a:rPr lang="en-US" altLang="zh-TW" sz="1400" dirty="0" smtClean="0">
                <a:latin typeface="微軟正黑體" panose="020B0604030504040204" pitchFamily="34" charset="-120"/>
                <a:ea typeface="微軟正黑體" panose="020B0604030504040204" pitchFamily="34" charset="-120"/>
              </a:rPr>
              <a:t>D</a:t>
            </a:r>
            <a:r>
              <a:rPr lang="zh-TW" altLang="en-US" sz="1400" dirty="0" smtClean="0">
                <a:latin typeface="微軟正黑體" panose="020B0604030504040204" pitchFamily="34" charset="-120"/>
                <a:ea typeface="微軟正黑體" panose="020B0604030504040204" pitchFamily="34" charset="-120"/>
              </a:rPr>
              <a:t> 君於第 </a:t>
            </a:r>
            <a:r>
              <a:rPr lang="en-US" altLang="zh-TW" sz="1400" dirty="0" smtClean="0">
                <a:latin typeface="微軟正黑體" panose="020B0604030504040204" pitchFamily="34" charset="-120"/>
                <a:ea typeface="微軟正黑體" panose="020B0604030504040204" pitchFamily="34" charset="-120"/>
              </a:rPr>
              <a:t>2</a:t>
            </a:r>
            <a:r>
              <a:rPr lang="zh-TW" altLang="en-US" sz="1400" dirty="0" smtClean="0">
                <a:latin typeface="微軟正黑體" panose="020B0604030504040204" pitchFamily="34" charset="-120"/>
                <a:ea typeface="微軟正黑體" panose="020B0604030504040204" pitchFamily="34" charset="-120"/>
              </a:rPr>
              <a:t> 篇論文及第 </a:t>
            </a:r>
            <a:r>
              <a:rPr lang="en-US" altLang="zh-TW" sz="1400" dirty="0" smtClean="0">
                <a:latin typeface="微軟正黑體" panose="020B0604030504040204" pitchFamily="34" charset="-120"/>
                <a:ea typeface="微軟正黑體" panose="020B0604030504040204" pitchFamily="34" charset="-120"/>
              </a:rPr>
              <a:t>3 </a:t>
            </a:r>
            <a:r>
              <a:rPr lang="zh-TW" altLang="en-US" sz="1400" dirty="0" smtClean="0">
                <a:latin typeface="微軟正黑體" panose="020B0604030504040204" pitchFamily="34" charset="-120"/>
                <a:ea typeface="微軟正黑體" panose="020B0604030504040204" pitchFamily="34" charset="-120"/>
              </a:rPr>
              <a:t>篇論文中，對第 </a:t>
            </a:r>
            <a:r>
              <a:rPr lang="en-US" altLang="zh-TW" sz="1400" dirty="0" smtClean="0">
                <a:latin typeface="微軟正黑體" panose="020B0604030504040204" pitchFamily="34" charset="-120"/>
                <a:ea typeface="微軟正黑體" panose="020B0604030504040204" pitchFamily="34" charset="-120"/>
              </a:rPr>
              <a:t>1</a:t>
            </a:r>
            <a:r>
              <a:rPr lang="zh-TW" altLang="en-US" sz="1400" dirty="0" smtClean="0">
                <a:latin typeface="微軟正黑體" panose="020B0604030504040204" pitchFamily="34" charset="-120"/>
                <a:ea typeface="微軟正黑體" panose="020B0604030504040204" pitchFamily="34" charset="-120"/>
              </a:rPr>
              <a:t> 篇論文及第 </a:t>
            </a:r>
            <a:r>
              <a:rPr lang="en-US" altLang="zh-TW" sz="1400" dirty="0" smtClean="0">
                <a:latin typeface="微軟正黑體" panose="020B0604030504040204" pitchFamily="34" charset="-120"/>
                <a:ea typeface="微軟正黑體" panose="020B0604030504040204" pitchFamily="34" charset="-120"/>
              </a:rPr>
              <a:t>2</a:t>
            </a:r>
            <a:r>
              <a:rPr lang="zh-TW" altLang="en-US" sz="1400" dirty="0" smtClean="0">
                <a:latin typeface="微軟正黑體" panose="020B0604030504040204" pitchFamily="34" charset="-120"/>
                <a:ea typeface="微軟正黑體" panose="020B0604030504040204" pitchFamily="34" charset="-120"/>
              </a:rPr>
              <a:t> 篇論文全然</a:t>
            </a:r>
            <a:r>
              <a:rPr lang="zh-TW" altLang="en-US" sz="1400" b="1" dirty="0" smtClean="0">
                <a:solidFill>
                  <a:srgbClr val="FF0000"/>
                </a:solidFill>
                <a:latin typeface="微軟正黑體" panose="020B0604030504040204" pitchFamily="34" charset="-120"/>
                <a:ea typeface="微軟正黑體" panose="020B0604030504040204" pitchFamily="34" charset="-120"/>
              </a:rPr>
              <a:t>未與提及與引註</a:t>
            </a:r>
            <a:r>
              <a:rPr lang="zh-TW" altLang="en-US" sz="1400" dirty="0" smtClean="0">
                <a:latin typeface="微軟正黑體" panose="020B0604030504040204" pitchFamily="34" charset="-120"/>
                <a:ea typeface="微軟正黑體" panose="020B0604030504040204" pitchFamily="34" charset="-120"/>
              </a:rPr>
              <a:t>，違反科技部</a:t>
            </a:r>
            <a:endParaRPr lang="en-US" altLang="zh-TW" sz="1400" dirty="0" smtClean="0">
              <a:latin typeface="微軟正黑體" panose="020B0604030504040204" pitchFamily="34" charset="-120"/>
              <a:ea typeface="微軟正黑體" panose="020B0604030504040204" pitchFamily="34" charset="-120"/>
            </a:endParaRPr>
          </a:p>
          <a:p>
            <a:r>
              <a:rPr lang="zh-TW"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學術倫理案件處理及審議要點」第 </a:t>
            </a:r>
            <a:r>
              <a:rPr lang="en-US" altLang="zh-TW" sz="1400" dirty="0" smtClean="0">
                <a:latin typeface="微軟正黑體" panose="020B0604030504040204" pitchFamily="34" charset="-120"/>
                <a:ea typeface="微軟正黑體" panose="020B0604030504040204" pitchFamily="34" charset="-120"/>
              </a:rPr>
              <a:t>3</a:t>
            </a:r>
            <a:r>
              <a:rPr lang="zh-TW" altLang="en-US" sz="1400" dirty="0" smtClean="0">
                <a:latin typeface="微軟正黑體" panose="020B0604030504040204" pitchFamily="34" charset="-120"/>
                <a:ea typeface="微軟正黑體" panose="020B0604030504040204" pitchFamily="34" charset="-120"/>
              </a:rPr>
              <a:t> 點</a:t>
            </a:r>
            <a:r>
              <a:rPr lang="en-US" altLang="zh-TW" sz="1400" dirty="0" smtClean="0">
                <a:latin typeface="微軟正黑體" panose="020B0604030504040204" pitchFamily="34" charset="-120"/>
                <a:ea typeface="微軟正黑體" panose="020B0604030504040204" pitchFamily="34" charset="-120"/>
              </a:rPr>
              <a:t/>
            </a:r>
            <a:br>
              <a:rPr lang="en-US" altLang="zh-TW" sz="1400" dirty="0" smtClean="0">
                <a:latin typeface="微軟正黑體" panose="020B0604030504040204" pitchFamily="34" charset="-120"/>
                <a:ea typeface="微軟正黑體" panose="020B0604030504040204" pitchFamily="34" charset="-120"/>
              </a:rPr>
            </a:br>
            <a:r>
              <a:rPr lang="zh-TW" altLang="en-US" sz="1400" dirty="0" smtClean="0">
                <a:latin typeface="微軟正黑體" panose="020B0604030504040204" pitchFamily="34" charset="-120"/>
                <a:ea typeface="微軟正黑體" panose="020B0604030504040204" pitchFamily="34" charset="-120"/>
              </a:rPr>
              <a:t>第 </a:t>
            </a:r>
            <a:r>
              <a:rPr lang="en-US" altLang="zh-TW" sz="1400" dirty="0" smtClean="0">
                <a:latin typeface="微軟正黑體" panose="020B0604030504040204" pitchFamily="34" charset="-120"/>
                <a:ea typeface="微軟正黑體" panose="020B0604030504040204" pitchFamily="34" charset="-120"/>
              </a:rPr>
              <a:t>4</a:t>
            </a:r>
            <a:r>
              <a:rPr lang="zh-TW" altLang="en-US" sz="1400" dirty="0" smtClean="0">
                <a:latin typeface="微軟正黑體" panose="020B0604030504040204" pitchFamily="34" charset="-120"/>
                <a:ea typeface="微軟正黑體" panose="020B0604030504040204" pitchFamily="34" charset="-120"/>
              </a:rPr>
              <a:t> 款</a:t>
            </a:r>
            <a:r>
              <a:rPr lang="zh-TW"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隱匿其部分內容為已發表之成果或著作」、</a:t>
            </a:r>
            <a:r>
              <a:rPr lang="zh-TW" altLang="zh-TW" sz="1400" dirty="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
            </a:r>
            <a:br>
              <a:rPr lang="en-US" altLang="zh-TW" sz="1400" dirty="0" smtClean="0">
                <a:latin typeface="微軟正黑體" panose="020B0604030504040204" pitchFamily="34" charset="-120"/>
                <a:ea typeface="微軟正黑體" panose="020B0604030504040204" pitchFamily="34" charset="-120"/>
              </a:rPr>
            </a:br>
            <a:r>
              <a:rPr lang="zh-TW" altLang="en-US" sz="1400" dirty="0" smtClean="0">
                <a:latin typeface="微軟正黑體" panose="020B0604030504040204" pitchFamily="34" charset="-120"/>
                <a:ea typeface="微軟正黑體" panose="020B0604030504040204" pitchFamily="34" charset="-120"/>
              </a:rPr>
              <a:t>第 </a:t>
            </a:r>
            <a:r>
              <a:rPr lang="en-US" altLang="zh-TW" sz="1400" dirty="0" smtClean="0">
                <a:latin typeface="微軟正黑體" panose="020B0604030504040204" pitchFamily="34" charset="-120"/>
                <a:ea typeface="微軟正黑體" panose="020B0604030504040204" pitchFamily="34" charset="-120"/>
              </a:rPr>
              <a:t>5</a:t>
            </a:r>
            <a:r>
              <a:rPr lang="zh-TW" altLang="en-US" sz="1400" dirty="0" smtClean="0">
                <a:latin typeface="微軟正黑體" panose="020B0604030504040204" pitchFamily="34" charset="-120"/>
                <a:ea typeface="微軟正黑體" panose="020B0604030504040204" pitchFamily="34" charset="-120"/>
              </a:rPr>
              <a:t> 款</a:t>
            </a:r>
            <a:r>
              <a:rPr lang="zh-TW"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未經註明重複發表，至研究成果重複</a:t>
            </a:r>
            <a:r>
              <a:rPr lang="zh-TW" altLang="en-US" sz="1400" dirty="0">
                <a:latin typeface="微軟正黑體" panose="020B0604030504040204" pitchFamily="34" charset="-120"/>
                <a:ea typeface="微軟正黑體" panose="020B0604030504040204" pitchFamily="34" charset="-120"/>
              </a:rPr>
              <a:t>計算</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
            </a:r>
            <a:br>
              <a:rPr lang="en-US" altLang="zh-TW" sz="1400" dirty="0" smtClean="0">
                <a:latin typeface="微軟正黑體" panose="020B0604030504040204" pitchFamily="34" charset="-120"/>
                <a:ea typeface="微軟正黑體" panose="020B0604030504040204" pitchFamily="34" charset="-120"/>
              </a:rPr>
            </a:br>
            <a:r>
              <a:rPr lang="zh-TW" altLang="en-US" sz="1400" dirty="0" smtClean="0">
                <a:latin typeface="微軟正黑體" panose="020B0604030504040204" pitchFamily="34" charset="-120"/>
                <a:ea typeface="微軟正黑體" panose="020B0604030504040204" pitchFamily="34" charset="-120"/>
              </a:rPr>
              <a:t>第 </a:t>
            </a:r>
            <a:r>
              <a:rPr lang="en-US" altLang="zh-TW" sz="1400" dirty="0" smtClean="0">
                <a:latin typeface="微軟正黑體" panose="020B0604030504040204" pitchFamily="34" charset="-120"/>
                <a:ea typeface="微軟正黑體" panose="020B0604030504040204" pitchFamily="34" charset="-120"/>
              </a:rPr>
              <a:t>6</a:t>
            </a:r>
            <a:r>
              <a:rPr lang="zh-TW" altLang="en-US" sz="1400" dirty="0" smtClean="0">
                <a:latin typeface="微軟正黑體" panose="020B0604030504040204" pitchFamily="34" charset="-120"/>
                <a:ea typeface="微軟正黑體" panose="020B0604030504040204" pitchFamily="34" charset="-120"/>
              </a:rPr>
              <a:t> 款 </a:t>
            </a:r>
            <a:r>
              <a:rPr lang="zh-TW"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研究計畫或論文大幅引用自己已發表之著作，未適當引註」，決議予以</a:t>
            </a:r>
            <a:r>
              <a:rPr lang="zh-TW" altLang="en-US" sz="1400" u="sng" dirty="0" smtClean="0">
                <a:latin typeface="微軟正黑體" panose="020B0604030504040204" pitchFamily="34" charset="-120"/>
                <a:ea typeface="微軟正黑體" panose="020B0604030504040204" pitchFamily="34" charset="-120"/>
              </a:rPr>
              <a:t>書面告</a:t>
            </a:r>
            <a:r>
              <a:rPr lang="zh-TW" altLang="en-US" sz="1400" u="sng" dirty="0">
                <a:latin typeface="微軟正黑體" panose="020B0604030504040204" pitchFamily="34" charset="-120"/>
                <a:ea typeface="微軟正黑體" panose="020B0604030504040204" pitchFamily="34" charset="-120"/>
              </a:rPr>
              <a:t>誡</a:t>
            </a:r>
            <a:r>
              <a:rPr lang="zh-TW" altLang="en-US" sz="1400" dirty="0" smtClean="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
            </a:r>
            <a:br>
              <a:rPr lang="en-US" altLang="zh-TW" sz="1400" dirty="0" smtClean="0">
                <a:latin typeface="微軟正黑體" panose="020B0604030504040204" pitchFamily="34" charset="-120"/>
                <a:ea typeface="微軟正黑體" panose="020B0604030504040204" pitchFamily="34" charset="-120"/>
              </a:rPr>
            </a:br>
            <a:r>
              <a:rPr lang="zh-TW" altLang="en-US" sz="1400" dirty="0" smtClean="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科技部誠信電子報第 </a:t>
            </a:r>
            <a:r>
              <a:rPr lang="en-US" altLang="zh-TW" sz="1400" dirty="0">
                <a:latin typeface="微軟正黑體" panose="020B0604030504040204" pitchFamily="34" charset="-120"/>
                <a:ea typeface="微軟正黑體" panose="020B0604030504040204" pitchFamily="34" charset="-120"/>
              </a:rPr>
              <a:t>15</a:t>
            </a:r>
            <a:r>
              <a:rPr lang="zh-TW" altLang="en-US" sz="1400" dirty="0">
                <a:latin typeface="微軟正黑體" panose="020B0604030504040204" pitchFamily="34" charset="-120"/>
                <a:ea typeface="微軟正黑體" panose="020B0604030504040204" pitchFamily="34" charset="-120"/>
              </a:rPr>
              <a:t> 期</a:t>
            </a:r>
            <a:r>
              <a:rPr lang="en-US" altLang="zh-TW" sz="1400" dirty="0" smtClean="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p:txBody>
      </p:sp>
      <p:sp>
        <p:nvSpPr>
          <p:cNvPr id="5" name="矩形 4"/>
          <p:cNvSpPr/>
          <p:nvPr/>
        </p:nvSpPr>
        <p:spPr>
          <a:xfrm>
            <a:off x="1007604" y="1025493"/>
            <a:ext cx="7812868" cy="584775"/>
          </a:xfrm>
          <a:prstGeom prst="rect">
            <a:avLst/>
          </a:prstGeom>
        </p:spPr>
        <p:txBody>
          <a:bodyPr wrap="square">
            <a:spAutoFit/>
          </a:bodyPr>
          <a:lstStyle/>
          <a:p>
            <a:pPr marL="342900" indent="-342900">
              <a:buFont typeface="Wingdings" panose="05000000000000000000" pitchFamily="2" charset="2"/>
              <a:buChar char="u"/>
            </a:pPr>
            <a:r>
              <a:rPr lang="zh-TW" altLang="en-US" sz="1600" u="sng" dirty="0" smtClean="0">
                <a:latin typeface="微軟正黑體" panose="020B0604030504040204" pitchFamily="34" charset="-120"/>
                <a:ea typeface="微軟正黑體" panose="020B0604030504040204" pitchFamily="34" charset="-120"/>
                <a:cs typeface="Times New Roman" panose="02020603050405020304" pitchFamily="18" charset="0"/>
              </a:rPr>
              <a:t>研究方法</a:t>
            </a:r>
            <a:endPar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800100" lvl="1" indent="-34290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修改他人或沿用本身已發表文章之研究方法卻未適當指出引用來源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案例二</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
        <p:nvSpPr>
          <p:cNvPr id="10" name="文字版面配置區 1"/>
          <p:cNvSpPr>
            <a:spLocks noGrp="1"/>
          </p:cNvSpPr>
          <p:nvPr>
            <p:ph type="body" sz="quarter" idx="10"/>
          </p:nvPr>
        </p:nvSpPr>
        <p:spPr>
          <a:xfrm>
            <a:off x="-2398" y="275878"/>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剽竊或抄襲態樣 </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en-US" altLang="zh-TW" dirty="0">
                <a:solidFill>
                  <a:schemeClr val="tx1"/>
                </a:solidFill>
                <a:latin typeface="微軟正黑體" panose="020B0604030504040204" pitchFamily="34" charset="-120"/>
                <a:ea typeface="微軟正黑體" panose="020B0604030504040204" pitchFamily="34" charset="-120"/>
              </a:rPr>
              <a:t>2</a:t>
            </a:r>
            <a:r>
              <a:rPr lang="en-US" altLang="zh-TW" dirty="0" smtClean="0">
                <a:solidFill>
                  <a:schemeClr val="tx1"/>
                </a:solidFill>
                <a:latin typeface="微軟正黑體" panose="020B0604030504040204" pitchFamily="34" charset="-120"/>
                <a:ea typeface="微軟正黑體" panose="020B0604030504040204" pitchFamily="34" charset="-120"/>
              </a:rPr>
              <a:t>/4)</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5907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0004" y="1002090"/>
            <a:ext cx="7128792" cy="1569660"/>
          </a:xfrm>
          <a:prstGeom prst="rect">
            <a:avLst/>
          </a:prstGeom>
        </p:spPr>
        <p:txBody>
          <a:bodyPr wrap="square">
            <a:spAutoFit/>
          </a:bodyPr>
          <a:lstStyle/>
          <a:p>
            <a:pPr marL="342900" indent="-342900">
              <a:buFont typeface="Wingdings" panose="05000000000000000000" pitchFamily="2" charset="2"/>
              <a:buChar char="u"/>
            </a:pPr>
            <a:r>
              <a:rPr lang="zh-TW" altLang="en-US" sz="1600" u="sng" dirty="0" smtClean="0">
                <a:latin typeface="微軟正黑體" panose="020B0604030504040204" pitchFamily="34" charset="-120"/>
                <a:ea typeface="微軟正黑體" panose="020B0604030504040204" pitchFamily="34" charset="-120"/>
                <a:cs typeface="Times New Roman" panose="02020603050405020304" pitchFamily="18" charset="0"/>
              </a:rPr>
              <a:t>結果 </a:t>
            </a:r>
            <a:r>
              <a:rPr lang="en-US" altLang="zh-TW" sz="1600" u="sng"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u="sng" dirty="0" smtClean="0">
                <a:latin typeface="微軟正黑體" panose="020B0604030504040204" pitchFamily="34" charset="-120"/>
                <a:ea typeface="微軟正黑體" panose="020B0604030504040204" pitchFamily="34" charset="-120"/>
                <a:cs typeface="Times New Roman" panose="02020603050405020304" pitchFamily="18" charset="0"/>
              </a:rPr>
              <a:t>文字</a:t>
            </a:r>
            <a:r>
              <a:rPr lang="en-US" altLang="zh-TW" sz="1600" u="sng"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u="sng" dirty="0" smtClean="0">
                <a:latin typeface="微軟正黑體" panose="020B0604030504040204" pitchFamily="34" charset="-120"/>
                <a:ea typeface="微軟正黑體" panose="020B0604030504040204" pitchFamily="34" charset="-120"/>
                <a:cs typeface="Times New Roman" panose="02020603050405020304" pitchFamily="18" charset="0"/>
              </a:rPr>
              <a:t>影像</a:t>
            </a:r>
            <a:r>
              <a:rPr lang="en-US" altLang="zh-TW" sz="1600" u="sng"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u="sng" dirty="0" smtClean="0">
                <a:latin typeface="微軟正黑體" panose="020B0604030504040204" pitchFamily="34" charset="-120"/>
                <a:ea typeface="微軟正黑體" panose="020B0604030504040204" pitchFamily="34" charset="-120"/>
                <a:cs typeface="Times New Roman" panose="02020603050405020304" pitchFamily="18" charset="0"/>
              </a:rPr>
              <a:t>數據</a:t>
            </a:r>
            <a:r>
              <a:rPr lang="en-US" altLang="zh-TW" sz="1600" u="sng"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800100" lvl="1" indent="-34290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未適當註明文字或資料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圖片、表格</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 來源出處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案例一</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marL="800100" lvl="1" indent="-34290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自我抄襲</a:t>
            </a:r>
            <a:endPar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1257300" lvl="2" indent="-34290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翻譯</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早期發表的期刊文獻 </a:t>
            </a:r>
            <a:endParaRPr lang="en-US" altLang="zh-TW" sz="1200" dirty="0">
              <a:latin typeface="微軟正黑體" panose="020B0604030504040204" pitchFamily="34" charset="-120"/>
              <a:ea typeface="微軟正黑體" panose="020B0604030504040204" pitchFamily="34" charset="-120"/>
              <a:cs typeface="Times New Roman" panose="02020603050405020304" pitchFamily="18" charset="0"/>
            </a:endParaRPr>
          </a:p>
          <a:p>
            <a:pPr marL="1257300" lvl="2" indent="-34290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延續上一篇研究並擴大資料庫而未明確</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指出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案例二</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marL="800100" lvl="1" indent="-342900">
              <a:buFont typeface="Arial" panose="020B0604020202020204" pitchFamily="34" charset="0"/>
              <a:buChar char="•"/>
            </a:pP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重複出版，將一篇或近似內容文章投稿到不同期刊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案例三</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8" name="文字方塊 7"/>
          <p:cNvSpPr txBox="1"/>
          <p:nvPr/>
        </p:nvSpPr>
        <p:spPr>
          <a:xfrm>
            <a:off x="467544" y="2571750"/>
            <a:ext cx="8424936" cy="2031325"/>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sz="1400" u="sng" dirty="0">
                <a:latin typeface="微軟正黑體" panose="020B0604030504040204" pitchFamily="34" charset="-120"/>
                <a:ea typeface="微軟正黑體" panose="020B0604030504040204" pitchFamily="34" charset="-120"/>
              </a:rPr>
              <a:t>案例一</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A</a:t>
            </a:r>
            <a:r>
              <a:rPr lang="zh-TW" altLang="en-US" sz="1400" dirty="0">
                <a:latin typeface="微軟正黑體" panose="020B0604030504040204" pitchFamily="34" charset="-120"/>
                <a:ea typeface="微軟正黑體" panose="020B0604030504040204" pitchFamily="34" charset="-120"/>
              </a:rPr>
              <a:t> 君向科技部所提 </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 件專題研究計畫申請案，該 </a:t>
            </a:r>
            <a:r>
              <a:rPr lang="en-US" altLang="zh-TW" sz="1400" dirty="0">
                <a:latin typeface="微軟正黑體" panose="020B0604030504040204" pitchFamily="34" charset="-120"/>
                <a:ea typeface="微軟正黑體" panose="020B0604030504040204" pitchFamily="34" charset="-120"/>
              </a:rPr>
              <a:t>2</a:t>
            </a:r>
            <a:r>
              <a:rPr lang="zh-TW" altLang="en-US" sz="1400" dirty="0">
                <a:latin typeface="微軟正黑體" panose="020B0604030504040204" pitchFamily="34" charset="-120"/>
                <a:ea typeface="微軟正黑體" panose="020B0604030504040204" pitchFamily="34" charset="-120"/>
              </a:rPr>
              <a:t> 件計畫書部分內容</a:t>
            </a:r>
            <a:r>
              <a:rPr lang="zh-TW" altLang="en-US" sz="1400" b="1" dirty="0">
                <a:solidFill>
                  <a:srgbClr val="FF0000"/>
                </a:solidFill>
                <a:latin typeface="微軟正黑體" panose="020B0604030504040204" pitchFamily="34" charset="-120"/>
                <a:ea typeface="微軟正黑體" panose="020B0604030504040204" pitchFamily="34" charset="-120"/>
              </a:rPr>
              <a:t>直接節錄複製</a:t>
            </a:r>
            <a:r>
              <a:rPr lang="zh-TW" altLang="en-US" sz="1400" dirty="0">
                <a:latin typeface="微軟正黑體" panose="020B0604030504040204" pitchFamily="34" charset="-120"/>
                <a:ea typeface="微軟正黑體" panose="020B0604030504040204" pitchFamily="34" charset="-120"/>
              </a:rPr>
              <a:t>各網站的說明文字，未適當引註，經本部查證予以</a:t>
            </a:r>
            <a:r>
              <a:rPr lang="zh-TW" altLang="en-US" sz="1400" u="sng" dirty="0">
                <a:latin typeface="微軟正黑體" panose="020B0604030504040204" pitchFamily="34" charset="-120"/>
                <a:ea typeface="微軟正黑體" panose="020B0604030504040204" pitchFamily="34" charset="-120"/>
              </a:rPr>
              <a:t>書面</a:t>
            </a:r>
            <a:r>
              <a:rPr lang="zh-TW" altLang="en-US" sz="1400" u="sng" dirty="0" smtClean="0">
                <a:latin typeface="微軟正黑體" panose="020B0604030504040204" pitchFamily="34" charset="-120"/>
                <a:ea typeface="微軟正黑體" panose="020B0604030504040204" pitchFamily="34" charset="-120"/>
              </a:rPr>
              <a:t>告誡</a:t>
            </a:r>
            <a:endParaRPr lang="en-US" altLang="zh-TW" sz="1400" u="sng" dirty="0" smtClean="0">
              <a:latin typeface="微軟正黑體" panose="020B0604030504040204" pitchFamily="34" charset="-120"/>
              <a:ea typeface="微軟正黑體" panose="020B0604030504040204" pitchFamily="34" charset="-120"/>
            </a:endParaRPr>
          </a:p>
          <a:p>
            <a:r>
              <a:rPr lang="zh-TW" altLang="en-US" sz="1400" u="sng" dirty="0">
                <a:latin typeface="微軟正黑體" panose="020B0604030504040204" pitchFamily="34" charset="-120"/>
                <a:ea typeface="微軟正黑體" panose="020B0604030504040204" pitchFamily="34" charset="-120"/>
              </a:rPr>
              <a:t>案例二</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B</a:t>
            </a:r>
            <a:r>
              <a:rPr lang="zh-TW" altLang="en-US" sz="1400" dirty="0">
                <a:latin typeface="微軟正黑體" panose="020B0604030504040204" pitchFamily="34" charset="-120"/>
                <a:ea typeface="微軟正黑體" panose="020B0604030504040204" pitchFamily="34" charset="-120"/>
              </a:rPr>
              <a:t> 君使用已完成之專題研究計畫，於以 </a:t>
            </a:r>
            <a:r>
              <a:rPr lang="en-US" altLang="zh-TW" sz="1400" dirty="0">
                <a:latin typeface="微軟正黑體" panose="020B0604030504040204" pitchFamily="34" charset="-120"/>
                <a:ea typeface="微軟正黑體" panose="020B0604030504040204" pitchFamily="34" charset="-120"/>
              </a:rPr>
              <a:t>4</a:t>
            </a:r>
            <a:r>
              <a:rPr lang="zh-TW" altLang="en-US" sz="1400" dirty="0">
                <a:latin typeface="微軟正黑體" panose="020B0604030504040204" pitchFamily="34" charset="-120"/>
                <a:ea typeface="微軟正黑體" panose="020B0604030504040204" pitchFamily="34" charset="-120"/>
              </a:rPr>
              <a:t> 年後再提出申請，雖有增修，</a:t>
            </a:r>
            <a:r>
              <a:rPr lang="zh-TW" altLang="en-US" sz="1400" dirty="0">
                <a:solidFill>
                  <a:srgbClr val="FF0000"/>
                </a:solidFill>
                <a:latin typeface="微軟正黑體" panose="020B0604030504040204" pitchFamily="34" charset="-120"/>
                <a:ea typeface="微軟正黑體" panose="020B0604030504040204" pitchFamily="34" charset="-120"/>
              </a:rPr>
              <a:t>惟</a:t>
            </a:r>
            <a:r>
              <a:rPr lang="zh-TW" altLang="en-US" sz="1400" b="1" dirty="0">
                <a:solidFill>
                  <a:srgbClr val="FF0000"/>
                </a:solidFill>
                <a:latin typeface="微軟正黑體" panose="020B0604030504040204" pitchFamily="34" charset="-120"/>
                <a:ea typeface="微軟正黑體" panose="020B0604030504040204" pitchFamily="34" charset="-120"/>
              </a:rPr>
              <a:t>未</a:t>
            </a:r>
            <a:r>
              <a:rPr lang="zh-TW" altLang="en-US" sz="1400" dirty="0">
                <a:solidFill>
                  <a:srgbClr val="FF0000"/>
                </a:solidFill>
                <a:latin typeface="微軟正黑體" panose="020B0604030504040204" pitchFamily="34" charset="-120"/>
                <a:ea typeface="微軟正黑體" panose="020B0604030504040204" pitchFamily="34" charset="-120"/>
              </a:rPr>
              <a:t>於計畫書內</a:t>
            </a:r>
            <a:r>
              <a:rPr lang="zh-TW" altLang="en-US" sz="1400" b="1" dirty="0">
                <a:solidFill>
                  <a:srgbClr val="FF0000"/>
                </a:solidFill>
                <a:latin typeface="微軟正黑體" panose="020B0604030504040204" pitchFamily="34" charset="-120"/>
                <a:ea typeface="微軟正黑體" panose="020B0604030504040204" pitchFamily="34" charset="-120"/>
              </a:rPr>
              <a:t>釐清前後 </a:t>
            </a:r>
            <a:r>
              <a:rPr lang="en-US" altLang="zh-TW" sz="1400" b="1" dirty="0">
                <a:solidFill>
                  <a:srgbClr val="FF0000"/>
                </a:solidFill>
                <a:latin typeface="微軟正黑體" panose="020B0604030504040204" pitchFamily="34" charset="-120"/>
                <a:ea typeface="微軟正黑體" panose="020B0604030504040204" pitchFamily="34" charset="-120"/>
              </a:rPr>
              <a:t>2</a:t>
            </a:r>
            <a:r>
              <a:rPr lang="zh-TW" altLang="en-US" sz="1400" b="1" dirty="0">
                <a:solidFill>
                  <a:srgbClr val="FF0000"/>
                </a:solidFill>
                <a:latin typeface="微軟正黑體" panose="020B0604030504040204" pitchFamily="34" charset="-120"/>
                <a:ea typeface="微軟正黑體" panose="020B0604030504040204" pitchFamily="34" charset="-120"/>
              </a:rPr>
              <a:t> 件計畫之相對關係</a:t>
            </a:r>
            <a:r>
              <a:rPr lang="zh-TW" altLang="en-US" sz="1400" dirty="0">
                <a:latin typeface="微軟正黑體" panose="020B0604030504040204" pitchFamily="34" charset="-120"/>
                <a:ea typeface="微軟正黑體" panose="020B0604030504040204" pitchFamily="34" charset="-120"/>
              </a:rPr>
              <a:t>，亦未敘明前案所獲致之研究成果，難免有誤導審查之虞，經本部查證予以</a:t>
            </a:r>
            <a:r>
              <a:rPr lang="zh-TW" altLang="en-US" sz="1400" u="sng" dirty="0">
                <a:latin typeface="微軟正黑體" panose="020B0604030504040204" pitchFamily="34" charset="-120"/>
                <a:ea typeface="微軟正黑體" panose="020B0604030504040204" pitchFamily="34" charset="-120"/>
              </a:rPr>
              <a:t>書面告誡</a:t>
            </a:r>
            <a:endParaRPr lang="en-US" altLang="zh-TW" sz="1400" u="sng" dirty="0">
              <a:latin typeface="微軟正黑體" panose="020B0604030504040204" pitchFamily="34" charset="-120"/>
              <a:ea typeface="微軟正黑體" panose="020B0604030504040204" pitchFamily="34" charset="-120"/>
            </a:endParaRPr>
          </a:p>
          <a:p>
            <a:r>
              <a:rPr lang="zh-TW" altLang="en-US" sz="1400" u="sng" dirty="0">
                <a:latin typeface="微軟正黑體" panose="020B0604030504040204" pitchFamily="34" charset="-120"/>
                <a:ea typeface="微軟正黑體" panose="020B0604030504040204" pitchFamily="34" charset="-120"/>
              </a:rPr>
              <a:t>案例三</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r>
              <a:rPr lang="en-US" altLang="zh-TW" sz="1400" dirty="0">
                <a:latin typeface="微軟正黑體" panose="020B0604030504040204" pitchFamily="34" charset="-120"/>
                <a:ea typeface="微軟正黑體" panose="020B0604030504040204" pitchFamily="34" charset="-120"/>
              </a:rPr>
              <a:t>C</a:t>
            </a:r>
            <a:r>
              <a:rPr lang="zh-TW" altLang="en-US" sz="1400" dirty="0">
                <a:latin typeface="微軟正黑體" panose="020B0604030504040204" pitchFamily="34" charset="-120"/>
                <a:ea typeface="微軟正黑體" panose="020B0604030504040204" pitchFamily="34" charset="-120"/>
              </a:rPr>
              <a:t> 君所提 </a:t>
            </a:r>
            <a:r>
              <a:rPr lang="en-US" altLang="zh-TW" sz="1400" dirty="0">
                <a:latin typeface="微軟正黑體" panose="020B0604030504040204" pitchFamily="34" charset="-120"/>
                <a:ea typeface="微軟正黑體" panose="020B0604030504040204" pitchFamily="34" charset="-120"/>
              </a:rPr>
              <a:t>2 </a:t>
            </a:r>
            <a:r>
              <a:rPr lang="zh-TW" altLang="en-US" sz="1400" dirty="0">
                <a:latin typeface="微軟正黑體" panose="020B0604030504040204" pitchFamily="34" charset="-120"/>
                <a:ea typeface="微軟正黑體" panose="020B0604030504040204" pitchFamily="34" charset="-120"/>
              </a:rPr>
              <a:t>件專題研究計畫申請案，經查係重複申請，</a:t>
            </a:r>
            <a:r>
              <a:rPr lang="zh-TW" altLang="en-US" sz="1400" dirty="0">
                <a:solidFill>
                  <a:srgbClr val="FF0000"/>
                </a:solidFill>
                <a:latin typeface="微軟正黑體" panose="020B0604030504040204" pitchFamily="34" charset="-120"/>
                <a:ea typeface="微軟正黑體" panose="020B0604030504040204" pitchFamily="34" charset="-120"/>
              </a:rPr>
              <a:t>有</a:t>
            </a:r>
            <a:r>
              <a:rPr lang="zh-TW" altLang="en-US" sz="1400" b="1" dirty="0">
                <a:solidFill>
                  <a:srgbClr val="FF0000"/>
                </a:solidFill>
                <a:latin typeface="微軟正黑體" panose="020B0604030504040204" pitchFamily="34" charset="-120"/>
                <a:ea typeface="微軟正黑體" panose="020B0604030504040204" pitchFamily="34" charset="-120"/>
              </a:rPr>
              <a:t>違</a:t>
            </a:r>
            <a:r>
              <a:rPr lang="zh-TW" altLang="en-US" sz="1400" dirty="0">
                <a:solidFill>
                  <a:srgbClr val="FF0000"/>
                </a:solidFill>
                <a:latin typeface="微軟正黑體" panose="020B0604030504040204" pitchFamily="34" charset="-120"/>
                <a:ea typeface="微軟正黑體" panose="020B0604030504040204" pitchFamily="34" charset="-120"/>
              </a:rPr>
              <a:t>其所簽屬之專題研究</a:t>
            </a:r>
            <a:r>
              <a:rPr lang="zh-TW" altLang="en-US" sz="1400" b="1" dirty="0">
                <a:solidFill>
                  <a:srgbClr val="FF0000"/>
                </a:solidFill>
                <a:latin typeface="微軟正黑體" panose="020B0604030504040204" pitchFamily="34" charset="-120"/>
                <a:ea typeface="微軟正黑體" panose="020B0604030504040204" pitchFamily="34" charset="-120"/>
              </a:rPr>
              <a:t>計畫主持人聲明書內容</a:t>
            </a:r>
            <a:r>
              <a:rPr lang="zh-TW" altLang="en-US" sz="1400" dirty="0">
                <a:latin typeface="微軟正黑體" panose="020B0604030504040204" pitchFamily="34" charset="-120"/>
                <a:ea typeface="微軟正黑體" panose="020B0604030504040204" pitchFamily="34" charset="-120"/>
              </a:rPr>
              <a:t>，對學術倫理規範認識嚴重不足，經本部查證後予以</a:t>
            </a:r>
            <a:r>
              <a:rPr lang="zh-TW" altLang="en-US" sz="1400" u="sng" dirty="0">
                <a:latin typeface="微軟正黑體" panose="020B0604030504040204" pitchFamily="34" charset="-120"/>
                <a:ea typeface="微軟正黑體" panose="020B0604030504040204" pitchFamily="34" charset="-120"/>
              </a:rPr>
              <a:t>書面</a:t>
            </a:r>
            <a:r>
              <a:rPr lang="zh-TW" altLang="en-US" sz="1400" u="sng" dirty="0" smtClean="0">
                <a:latin typeface="微軟正黑體" panose="020B0604030504040204" pitchFamily="34" charset="-120"/>
                <a:ea typeface="微軟正黑體" panose="020B0604030504040204" pitchFamily="34" charset="-120"/>
              </a:rPr>
              <a:t>告誡</a:t>
            </a:r>
            <a:r>
              <a:rPr lang="zh-TW" altLang="en-US" sz="1400" dirty="0" smtClean="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科技部誠信電子報第 </a:t>
            </a:r>
            <a:r>
              <a:rPr lang="en-US" altLang="zh-TW" sz="1400" dirty="0" smtClean="0">
                <a:latin typeface="微軟正黑體" panose="020B0604030504040204" pitchFamily="34" charset="-120"/>
                <a:ea typeface="微軟正黑體" panose="020B0604030504040204" pitchFamily="34" charset="-120"/>
              </a:rPr>
              <a:t>9</a:t>
            </a:r>
            <a:r>
              <a:rPr lang="zh-TW" altLang="en-US" sz="1400" dirty="0" smtClean="0">
                <a:latin typeface="微軟正黑體" panose="020B0604030504040204" pitchFamily="34" charset="-120"/>
                <a:ea typeface="微軟正黑體" panose="020B0604030504040204" pitchFamily="34" charset="-120"/>
              </a:rPr>
              <a:t> 期</a:t>
            </a:r>
            <a:r>
              <a:rPr lang="en-US" altLang="zh-TW" sz="1400" dirty="0" smtClean="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
        <p:nvSpPr>
          <p:cNvPr id="11" name="文字版面配置區 1"/>
          <p:cNvSpPr>
            <a:spLocks noGrp="1"/>
          </p:cNvSpPr>
          <p:nvPr>
            <p:ph type="body" sz="quarter" idx="10"/>
          </p:nvPr>
        </p:nvSpPr>
        <p:spPr>
          <a:xfrm>
            <a:off x="-2398" y="275878"/>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剽竊或抄襲態樣 </a:t>
            </a:r>
            <a:r>
              <a:rPr lang="en-US" altLang="zh-TW" dirty="0" smtClean="0">
                <a:solidFill>
                  <a:schemeClr val="tx1"/>
                </a:solidFill>
                <a:latin typeface="微軟正黑體" panose="020B0604030504040204" pitchFamily="34" charset="-120"/>
                <a:ea typeface="微軟正黑體" panose="020B0604030504040204" pitchFamily="34" charset="-120"/>
              </a:rPr>
              <a:t>(3/4)</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33318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07604" y="1025493"/>
            <a:ext cx="7128792" cy="3046988"/>
          </a:xfrm>
          <a:prstGeom prst="rect">
            <a:avLst/>
          </a:prstGeom>
        </p:spPr>
        <p:txBody>
          <a:bodyPr wrap="square">
            <a:spAutoFit/>
          </a:bodyPr>
          <a:lstStyle/>
          <a:p>
            <a:pPr marL="342900" indent="-342900">
              <a:buFont typeface="Wingdings" panose="05000000000000000000" pitchFamily="2" charset="2"/>
              <a:buChar char="u"/>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結果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文字</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影像</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數據</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800100" lvl="1" indent="-342900">
              <a:buFont typeface="Arial" panose="020B0604020202020204" pitchFamily="34" charset="0"/>
              <a:buChar char="•"/>
            </a:pP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a:t>
            </a:r>
          </a:p>
          <a:p>
            <a:pPr marL="800100" lvl="1" indent="-34290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欺騙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(fraud)</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，直接使用他人著作，例：因時間緊迫，交差了事</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800100" lvl="1" indent="-34290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錯誤的全文引用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(failure</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to</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quote)</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，引用他人文章卻未加註雙引號</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800100" lvl="1" indent="-34290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錯誤的文意引用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(failure</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to</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cite)</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，未註明文字出處來源，列於參考文獻區之文章無法對應回內文引用區</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800100" lvl="1" indent="-34290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馬賽克拼湊文章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(patching writing)</a:t>
            </a:r>
          </a:p>
          <a:p>
            <a:pPr marL="1257300" lvl="2" indent="-34290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連續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至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 個字抄寫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(word strings)</a:t>
            </a:r>
          </a:p>
          <a:p>
            <a:pPr marL="1257300" lvl="2" indent="-34290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同義字的替換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(substitutions)</a:t>
            </a:r>
          </a:p>
          <a:p>
            <a:pPr marL="1257300" lvl="2" indent="-34290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從原文增加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 至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 個字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(additions)</a:t>
            </a:r>
          </a:p>
          <a:p>
            <a:pPr marL="1257300" lvl="2" indent="-34290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從原文減少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 至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 個字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(deletions)</a:t>
            </a:r>
          </a:p>
          <a:p>
            <a:pPr marL="1257300" lvl="2" indent="-342900">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倒裝置換文句架構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(reversals)</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
        <p:nvSpPr>
          <p:cNvPr id="9" name="矩形 8"/>
          <p:cNvSpPr/>
          <p:nvPr/>
        </p:nvSpPr>
        <p:spPr>
          <a:xfrm>
            <a:off x="6738725" y="4738475"/>
            <a:ext cx="2056973" cy="338554"/>
          </a:xfrm>
          <a:prstGeom prst="rect">
            <a:avLst/>
          </a:prstGeom>
        </p:spPr>
        <p:txBody>
          <a:bodyPr wrap="none">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800" dirty="0">
                <a:latin typeface="Times New Roman" panose="02020603050405020304" pitchFamily="18" charset="0"/>
                <a:ea typeface="標楷體" panose="03000509000000000000" pitchFamily="65" charset="-120"/>
                <a:cs typeface="Times New Roman" panose="02020603050405020304" pitchFamily="18" charset="0"/>
              </a:rPr>
              <a:t>：部分取自 </a:t>
            </a:r>
            <a:r>
              <a:rPr lang="en-US" altLang="zh-TW" sz="800" dirty="0" err="1">
                <a:latin typeface="Times New Roman" panose="02020603050405020304" pitchFamily="18" charset="0"/>
                <a:ea typeface="標楷體" panose="03000509000000000000" pitchFamily="65" charset="-120"/>
                <a:cs typeface="Times New Roman" panose="02020603050405020304" pitchFamily="18" charset="0"/>
              </a:rPr>
              <a:t>McCuen</a:t>
            </a:r>
            <a:r>
              <a:rPr lang="en-US" altLang="zh-TW" sz="800" dirty="0">
                <a:latin typeface="Times New Roman" panose="02020603050405020304" pitchFamily="18" charset="0"/>
                <a:ea typeface="標楷體" panose="03000509000000000000" pitchFamily="65" charset="-120"/>
                <a:cs typeface="Times New Roman" panose="02020603050405020304" pitchFamily="18" charset="0"/>
              </a:rPr>
              <a:t> RH, 2008</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劉繼仁等人，</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2012ab</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版面配置區 1"/>
          <p:cNvSpPr>
            <a:spLocks noGrp="1"/>
          </p:cNvSpPr>
          <p:nvPr>
            <p:ph type="body" sz="quarter" idx="10"/>
          </p:nvPr>
        </p:nvSpPr>
        <p:spPr>
          <a:xfrm>
            <a:off x="-2398" y="275878"/>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剽竊或抄襲態樣 </a:t>
            </a:r>
            <a:r>
              <a:rPr lang="en-US" altLang="zh-TW" dirty="0" smtClean="0">
                <a:solidFill>
                  <a:schemeClr val="tx1"/>
                </a:solidFill>
                <a:latin typeface="微軟正黑體" panose="020B0604030504040204" pitchFamily="34" charset="-120"/>
                <a:ea typeface="微軟正黑體" panose="020B0604030504040204" pitchFamily="34" charset="-120"/>
              </a:rPr>
              <a:t>(4/4)</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99574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a:p>
        </p:txBody>
      </p:sp>
      <p:sp>
        <p:nvSpPr>
          <p:cNvPr id="3" name="文字版面配置區 2"/>
          <p:cNvSpPr>
            <a:spLocks noGrp="1"/>
          </p:cNvSpPr>
          <p:nvPr>
            <p:ph type="body" sz="quarter" idx="11"/>
          </p:nvPr>
        </p:nvSpPr>
        <p:spPr/>
        <p:txBody>
          <a:bodyPr/>
          <a:lstStyle/>
          <a:p>
            <a:endParaRPr lang="zh-TW" altLang="en-US"/>
          </a:p>
        </p:txBody>
      </p:sp>
      <p:sp>
        <p:nvSpPr>
          <p:cNvPr id="4" name="文字方塊 3"/>
          <p:cNvSpPr txBox="1"/>
          <p:nvPr/>
        </p:nvSpPr>
        <p:spPr>
          <a:xfrm>
            <a:off x="1731263" y="1923678"/>
            <a:ext cx="5688632" cy="1200329"/>
          </a:xfrm>
          <a:prstGeom prst="rect">
            <a:avLst/>
          </a:prstGeom>
          <a:noFill/>
        </p:spPr>
        <p:txBody>
          <a:bodyPr wrap="square" rtlCol="0">
            <a:spAutoFit/>
          </a:bodyPr>
          <a:lstStyle/>
          <a:p>
            <a:r>
              <a:rPr lang="zh-TW" altLang="en-US" sz="3600" dirty="0" smtClean="0">
                <a:latin typeface="微軟正黑體" panose="020B0604030504040204" pitchFamily="34" charset="-120"/>
                <a:ea typeface="微軟正黑體" panose="020B0604030504040204" pitchFamily="34" charset="-120"/>
              </a:rPr>
              <a:t>學校、經費補助單位，對於</a:t>
            </a:r>
            <a:r>
              <a:rPr lang="en-US" altLang="zh-TW" sz="3600" dirty="0" smtClean="0">
                <a:latin typeface="微軟正黑體" panose="020B0604030504040204" pitchFamily="34" charset="-120"/>
                <a:ea typeface="微軟正黑體" panose="020B0604030504040204" pitchFamily="34" charset="-120"/>
              </a:rPr>
              <a:t/>
            </a:r>
            <a:br>
              <a:rPr lang="en-US" altLang="zh-TW" sz="3600" dirty="0" smtClean="0">
                <a:latin typeface="微軟正黑體" panose="020B0604030504040204" pitchFamily="34" charset="-120"/>
                <a:ea typeface="微軟正黑體" panose="020B0604030504040204" pitchFamily="34" charset="-120"/>
              </a:rPr>
            </a:br>
            <a:r>
              <a:rPr lang="zh-TW" altLang="en-US" sz="3600" dirty="0" smtClean="0">
                <a:latin typeface="微軟正黑體" panose="020B0604030504040204" pitchFamily="34" charset="-120"/>
                <a:ea typeface="微軟正黑體" panose="020B0604030504040204" pitchFamily="34" charset="-120"/>
              </a:rPr>
              <a:t>違反學術倫理適用作業要點</a:t>
            </a:r>
            <a:endParaRPr lang="zh-TW" altLang="en-US" sz="3600"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1319467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43608" y="750639"/>
            <a:ext cx="7704856" cy="4247317"/>
          </a:xfrm>
          <a:prstGeom prst="rect">
            <a:avLst/>
          </a:prstGeom>
          <a:noFill/>
        </p:spPr>
        <p:txBody>
          <a:bodyPr wrap="square" rtlCol="0">
            <a:spAutoFit/>
          </a:bodyPr>
          <a:lstStyle/>
          <a:p>
            <a:pPr marL="285750" indent="-285750">
              <a:buFont typeface="Arial" panose="020B0604020202020204" pitchFamily="34" charset="0"/>
              <a:buChar char="•"/>
            </a:pPr>
            <a:r>
              <a:rPr lang="zh-TW" altLang="en-US" u="sng" dirty="0" smtClean="0">
                <a:latin typeface="微軟正黑體" panose="020B0604030504040204" pitchFamily="34" charset="-120"/>
                <a:ea typeface="微軟正黑體" panose="020B0604030504040204" pitchFamily="34" charset="-120"/>
              </a:rPr>
              <a:t>科技部</a:t>
            </a:r>
            <a:r>
              <a:rPr lang="en-US" altLang="zh-TW" u="sng" dirty="0" smtClean="0">
                <a:latin typeface="微軟正黑體" panose="020B0604030504040204" pitchFamily="34" charset="-120"/>
                <a:ea typeface="微軟正黑體" panose="020B0604030504040204" pitchFamily="34" charset="-120"/>
              </a:rPr>
              <a:t>/</a:t>
            </a:r>
            <a:r>
              <a:rPr lang="zh-TW" altLang="en-US" u="sng" dirty="0" smtClean="0">
                <a:latin typeface="微軟正黑體" panose="020B0604030504040204" pitchFamily="34" charset="-120"/>
                <a:ea typeface="微軟正黑體" panose="020B0604030504040204" pitchFamily="34" charset="-120"/>
              </a:rPr>
              <a:t>教育部</a:t>
            </a:r>
            <a:r>
              <a:rPr lang="zh-TW" altLang="en-US" dirty="0" smtClean="0">
                <a:latin typeface="微軟正黑體" panose="020B0604030504040204" pitchFamily="34" charset="-120"/>
                <a:ea typeface="微軟正黑體" panose="020B0604030504040204" pitchFamily="34" charset="-120"/>
              </a:rPr>
              <a:t>，案情節處分：</a:t>
            </a:r>
            <a:endParaRPr lang="en-US" altLang="zh-TW" dirty="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書面告誡、</a:t>
            </a:r>
            <a:r>
              <a:rPr lang="zh-TW" altLang="en-US" dirty="0" smtClean="0">
                <a:latin typeface="微軟正黑體" panose="020B0604030504040204" pitchFamily="34" charset="-120"/>
                <a:ea typeface="微軟正黑體" panose="020B0604030504040204" pitchFamily="34" charset="-120"/>
                <a:sym typeface="Wingdings" panose="05000000000000000000" pitchFamily="2" charset="2"/>
              </a:rPr>
              <a:t>停權 </a:t>
            </a:r>
            <a:r>
              <a:rPr lang="en-US" altLang="zh-TW" dirty="0" smtClean="0">
                <a:latin typeface="微軟正黑體" panose="020B0604030504040204" pitchFamily="34" charset="-120"/>
                <a:ea typeface="微軟正黑體" panose="020B0604030504040204" pitchFamily="34" charset="-120"/>
                <a:sym typeface="Wingdings" panose="05000000000000000000" pitchFamily="2" charset="2"/>
              </a:rPr>
              <a:t>1-10</a:t>
            </a:r>
            <a:r>
              <a:rPr lang="zh-TW" altLang="en-US" dirty="0" smtClean="0">
                <a:latin typeface="微軟正黑體" panose="020B0604030504040204" pitchFamily="34" charset="-120"/>
                <a:ea typeface="微軟正黑體" panose="020B0604030504040204" pitchFamily="34" charset="-120"/>
                <a:sym typeface="Wingdings" panose="05000000000000000000" pitchFamily="2" charset="2"/>
              </a:rPr>
              <a:t> 年、終身停</a:t>
            </a:r>
            <a:r>
              <a:rPr lang="zh-TW" altLang="en-US" dirty="0">
                <a:latin typeface="微軟正黑體" panose="020B0604030504040204" pitchFamily="34" charset="-120"/>
                <a:ea typeface="微軟正黑體" panose="020B0604030504040204" pitchFamily="34" charset="-120"/>
                <a:sym typeface="Wingdings" panose="05000000000000000000" pitchFamily="2" charset="2"/>
              </a:rPr>
              <a:t>權</a:t>
            </a:r>
            <a:endParaRPr lang="en-US" altLang="zh-TW" dirty="0" smtClean="0">
              <a:latin typeface="微軟正黑體" panose="020B0604030504040204" pitchFamily="34" charset="-120"/>
              <a:ea typeface="微軟正黑體" panose="020B0604030504040204" pitchFamily="34" charset="-120"/>
              <a:sym typeface="Wingdings" panose="05000000000000000000" pitchFamily="2" charset="2"/>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sym typeface="Wingdings" panose="05000000000000000000" pitchFamily="2" charset="2"/>
              </a:rPr>
              <a:t>追回部分</a:t>
            </a:r>
            <a:r>
              <a:rPr lang="en-US" altLang="zh-TW"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dirty="0" smtClean="0">
                <a:latin typeface="微軟正黑體" panose="020B0604030504040204" pitchFamily="34" charset="-120"/>
                <a:ea typeface="微軟正黑體" panose="020B0604030504040204" pitchFamily="34" charset="-120"/>
                <a:sym typeface="Wingdings" panose="05000000000000000000" pitchFamily="2" charset="2"/>
              </a:rPr>
              <a:t>全部補助費、獎金等</a:t>
            </a:r>
            <a:endParaRPr lang="en-US" altLang="zh-TW" dirty="0" smtClean="0">
              <a:latin typeface="微軟正黑體" panose="020B0604030504040204" pitchFamily="34" charset="-120"/>
              <a:ea typeface="微軟正黑體" panose="020B0604030504040204" pitchFamily="34" charset="-120"/>
              <a:sym typeface="Wingdings" panose="05000000000000000000" pitchFamily="2" charset="2"/>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sym typeface="Wingdings" panose="05000000000000000000" pitchFamily="2" charset="2"/>
              </a:rPr>
              <a:t>撤銷獎項</a:t>
            </a:r>
            <a:endParaRPr lang="en-US" altLang="zh-TW" dirty="0" smtClean="0">
              <a:latin typeface="微軟正黑體" panose="020B0604030504040204" pitchFamily="34" charset="-120"/>
              <a:ea typeface="微軟正黑體" panose="020B0604030504040204" pitchFamily="34" charset="-120"/>
              <a:sym typeface="Wingdings" panose="05000000000000000000" pitchFamily="2" charset="2"/>
            </a:endParaRPr>
          </a:p>
          <a:p>
            <a:pPr marL="742950" lvl="1" indent="-285750">
              <a:buFont typeface="Arial" panose="020B0604020202020204" pitchFamily="34" charset="0"/>
              <a:buChar char="•"/>
            </a:pPr>
            <a:r>
              <a:rPr lang="zh-TW" altLang="en-US" u="sng"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科技部</a:t>
            </a:r>
            <a:r>
              <a:rPr lang="zh-TW" altLang="en-US" u="sng"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u="sng"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嚴重違反學倫</a:t>
            </a:r>
            <a:r>
              <a:rPr lang="zh-TW" altLang="en-US" u="sng"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a:t>
            </a:r>
            <a:r>
              <a:rPr lang="en-US" altLang="zh-TW" u="sng"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u="sng"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停權</a:t>
            </a:r>
            <a:r>
              <a:rPr lang="zh-TW" altLang="en-US" u="sng"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a:t>
            </a:r>
            <a:r>
              <a:rPr lang="en-US" altLang="zh-TW" u="sng"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2</a:t>
            </a:r>
            <a:r>
              <a:rPr lang="zh-TW" altLang="en-US" u="sng"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 年以上</a:t>
            </a:r>
            <a:r>
              <a:rPr lang="en-US" altLang="zh-TW" u="sng"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u="sng" dirty="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u="sng"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將以公開為原則</a:t>
            </a:r>
            <a:r>
              <a:rPr lang="en-US" altLang="zh-TW" u="sng" dirty="0" smtClean="0">
                <a:latin typeface="微軟正黑體" panose="020B0604030504040204" pitchFamily="34" charset="-120"/>
                <a:ea typeface="微軟正黑體" panose="020B0604030504040204" pitchFamily="34" charset="-120"/>
                <a:sym typeface="Wingdings" panose="05000000000000000000" pitchFamily="2" charset="2"/>
              </a:rPr>
              <a:t/>
            </a:r>
            <a:br>
              <a:rPr lang="en-US" altLang="zh-TW" u="sng" dirty="0" smtClean="0">
                <a:latin typeface="微軟正黑體" panose="020B0604030504040204" pitchFamily="34" charset="-120"/>
                <a:ea typeface="微軟正黑體" panose="020B0604030504040204" pitchFamily="34" charset="-120"/>
                <a:sym typeface="Wingdings" panose="05000000000000000000" pitchFamily="2" charset="2"/>
              </a:rPr>
            </a:br>
            <a:endParaRPr lang="en-US" altLang="zh-TW" u="sng" dirty="0" smtClean="0">
              <a:latin typeface="微軟正黑體" panose="020B0604030504040204" pitchFamily="34" charset="-120"/>
              <a:ea typeface="微軟正黑體" panose="020B0604030504040204" pitchFamily="34" charset="-120"/>
              <a:sym typeface="Wingdings" panose="05000000000000000000" pitchFamily="2" charset="2"/>
            </a:endParaRPr>
          </a:p>
          <a:p>
            <a:pPr marL="285750" indent="-285750">
              <a:buFont typeface="Arial" panose="020B0604020202020204" pitchFamily="34" charset="0"/>
              <a:buChar char="•"/>
            </a:pPr>
            <a:r>
              <a:rPr lang="zh-TW" altLang="en-US" u="sng" dirty="0">
                <a:latin typeface="微軟正黑體" panose="020B0604030504040204" pitchFamily="34" charset="-120"/>
                <a:ea typeface="微軟正黑體" panose="020B0604030504040204" pitchFamily="34" charset="-120"/>
              </a:rPr>
              <a:t>本</a:t>
            </a:r>
            <a:r>
              <a:rPr lang="zh-TW" altLang="en-US" u="sng" dirty="0" smtClean="0">
                <a:latin typeface="微軟正黑體" panose="020B0604030504040204" pitchFamily="34" charset="-120"/>
                <a:ea typeface="微軟正黑體" panose="020B0604030504040204" pitchFamily="34" charset="-120"/>
              </a:rPr>
              <a:t>校處分</a:t>
            </a:r>
            <a:endParaRPr lang="en-US" altLang="zh-TW" u="sng"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學生：定期</a:t>
            </a:r>
            <a:r>
              <a:rPr lang="zh-TW" altLang="en-US" dirty="0">
                <a:latin typeface="微軟正黑體" panose="020B0604030504040204" pitchFamily="34" charset="-120"/>
                <a:ea typeface="微軟正黑體" panose="020B0604030504040204" pitchFamily="34" charset="-120"/>
              </a:rPr>
              <a:t>查</a:t>
            </a:r>
            <a:r>
              <a:rPr lang="zh-TW" altLang="en-US" dirty="0" smtClean="0">
                <a:latin typeface="微軟正黑體" panose="020B0604030504040204" pitchFamily="34" charset="-120"/>
                <a:ea typeface="微軟正黑體" panose="020B0604030504040204" pitchFamily="34" charset="-120"/>
              </a:rPr>
              <a:t>看、退學、開除學籍、撤銷學位</a:t>
            </a: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教師：書面告誡、不受理教師資格審查、不得晉薪、借調、</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校外兼課、申請休假研究、擔任主管職、教評委員、</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停止研究補助、追回補助款、參加學倫課程、不續聘、</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停聘、解聘</a:t>
            </a: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博士後</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研究助理：書面申誡、參加學倫課程、減發年終 </a:t>
            </a:r>
            <a:r>
              <a:rPr lang="en-US" altLang="zh-TW" dirty="0" smtClean="0">
                <a:latin typeface="微軟正黑體" panose="020B0604030504040204" pitchFamily="34" charset="-120"/>
                <a:ea typeface="微軟正黑體" panose="020B0604030504040204" pitchFamily="34" charset="-120"/>
              </a:rPr>
              <a:t>½</a:t>
            </a:r>
            <a:r>
              <a:rPr lang="zh-TW" altLang="en-US" dirty="0" smtClean="0">
                <a:latin typeface="微軟正黑體" panose="020B0604030504040204" pitchFamily="34" charset="-120"/>
                <a:ea typeface="微軟正黑體" panose="020B0604030504040204" pitchFamily="34" charset="-120"/>
              </a:rPr>
              <a:t> 獎金或</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                                 不予核發、停止執行計畫、 解聘</a:t>
            </a:r>
            <a:endParaRPr lang="en-US" altLang="zh-TW" dirty="0" smtClean="0">
              <a:latin typeface="微軟正黑體" panose="020B0604030504040204" pitchFamily="34" charset="-120"/>
              <a:ea typeface="微軟正黑體" panose="020B0604030504040204" pitchFamily="34" charset="-120"/>
            </a:endParaRPr>
          </a:p>
          <a:p>
            <a:pPr marL="742950" lvl="1" indent="-285750">
              <a:buFont typeface="Arial" panose="020B0604020202020204" pitchFamily="34" charset="0"/>
              <a:buChar char="•"/>
            </a:pPr>
            <a:endParaRPr lang="zh-TW" altLang="en-US"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2832195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467544" y="411510"/>
            <a:ext cx="4536504" cy="646331"/>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依據</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科技部學術倫理案件處理及審議要點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108.01.19</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科部誠字第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1080004428A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號修正</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755576" y="1193570"/>
            <a:ext cx="8064896" cy="3416320"/>
          </a:xfrm>
          <a:prstGeom prst="rect">
            <a:avLst/>
          </a:prstGeom>
        </p:spPr>
        <p:txBody>
          <a:bodyPr wrap="square">
            <a:spAutoFit/>
          </a:bodyPr>
          <a:lstStyle/>
          <a:p>
            <a:pPr marL="285750" indent="-285750">
              <a:buFont typeface="Times New Roman" panose="02020603050405020304" pitchFamily="18"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12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條：</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學術</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倫理審議會就初審結果認定違反學術倫理之案件進行審議，如認定</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違反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學術倫理行為證據確切時，得按其情節輕重對當事人作成下列一款或</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數款</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之處分建議：</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書面告誡</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停止</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申請及執行補助計畫、申請及領取獎勵</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一年至十年</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終身</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停權</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追回</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部分或全部補助費用、獎勵</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、獎金或獎勵</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金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四</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撤銷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所獲相關</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獎項</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a:p>
            <a:pPr marL="285750" indent="-285750">
              <a:buFont typeface="Times New Roman" panose="02020603050405020304" pitchFamily="18"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條：</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資訊公開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學術倫理案件經學術倫理審議會審議作成處分建議者，除情節輕微者外， </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公開</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為原則</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前項所稱情節</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輕微</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，指依前點第二款處分建議其停止申請及執行補助計畫、 申請及領取</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獎勵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費</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二年以下</a:t>
            </a:r>
            <a:endPar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四角星形 7"/>
          <p:cNvSpPr/>
          <p:nvPr/>
        </p:nvSpPr>
        <p:spPr>
          <a:xfrm>
            <a:off x="647564" y="3579862"/>
            <a:ext cx="216024" cy="288032"/>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2314464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411510"/>
            <a:ext cx="5400600" cy="646331"/>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依據</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教</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育</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部</a:t>
            </a:r>
            <a:r>
              <a:rPr lang="zh-TW" altLang="en-US" b="1" dirty="0">
                <a:latin typeface="標楷體" panose="03000509000000000000" pitchFamily="65" charset="-120"/>
                <a:ea typeface="標楷體" panose="03000509000000000000" pitchFamily="65" charset="-120"/>
              </a:rPr>
              <a:t>專科以上學校學術倫理案件處理原則</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106.05.31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臺教高第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1060059470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號函</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251520" y="1131590"/>
            <a:ext cx="8640960" cy="3323987"/>
          </a:xfrm>
          <a:prstGeom prst="rect">
            <a:avLst/>
          </a:prstGeom>
        </p:spPr>
        <p:txBody>
          <a:bodyPr wrap="square">
            <a:spAutoFit/>
          </a:bodyPr>
          <a:lstStyle/>
          <a:p>
            <a:pPr marL="285750" indent="-285750">
              <a:buFont typeface="Times New Roman" panose="02020603050405020304" pitchFamily="18" charset="0"/>
              <a:buChar char="§"/>
            </a:pP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第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10 </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條：被檢舉案件無確切證據足資認定被薦舉人違反學術倫理</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時</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，應將調查結果以書面通知檢舉人，並得</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分</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別通知被檢舉人及其所屬學校或機關</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構</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針對違反學術倫理案件，除涉及學位授予及大專校院教師資格送審依各該規定處分外，其他違反學術倫理案件得按其情節輕重，對被檢舉人做成下列各款之處分或建議：</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書面告誡</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撤銷</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或廢止本部委員資格、撤銷或廢止相關獎項，並</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追回部分或</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全部補助費用、獎勵（費</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定期間或終身停止擔任本部委員、申請及執行本部計畫、</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申請</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及領取補助費用、獎勵（費</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buFont typeface="Arial" panose="020B0604020202020204" pitchFamily="34" charset="0"/>
              <a:buChar char="•"/>
            </a:pP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參加</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一定時間之學術倫理相關課程，並取得證明</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。經</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認定違反學術倫理案件之處分，應以</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書面</a:t>
            </a:r>
            <a:r>
              <a:rPr lang="en-US" altLang="zh-TW"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密件</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通知被檢舉</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人及</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其所屬學校或機關（構）</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違反</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學術倫理者，本部得要求被檢舉人所屬學校或機關（構</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）提出</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說明，檢討問題癥結</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提出</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改進方案，並將被檢舉人</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違反學術</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倫理行為之處分情形副知本部</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第三</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項所定處分通知，應載明審議結果、處分種類、理由，</a:t>
            </a:r>
            <a:r>
              <a:rPr lang="zh-TW" altLang="en-US" sz="140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及被</a:t>
            </a:r>
            <a:r>
              <a:rPr lang="zh-TW" altLang="en-US"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檢舉人不服時之救濟單位及期限。</a:t>
            </a:r>
          </a:p>
          <a:p>
            <a:pPr marL="742950" lvl="1" indent="-285750">
              <a:buFont typeface="Arial" panose="020B0604020202020204" pitchFamily="34" charset="0"/>
              <a:buChar char="•"/>
            </a:pP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329410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a:p>
        </p:txBody>
      </p:sp>
      <p:sp>
        <p:nvSpPr>
          <p:cNvPr id="3" name="文字版面配置區 2"/>
          <p:cNvSpPr>
            <a:spLocks noGrp="1"/>
          </p:cNvSpPr>
          <p:nvPr>
            <p:ph type="body" sz="quarter" idx="11"/>
          </p:nvPr>
        </p:nvSpPr>
        <p:spPr/>
        <p:txBody>
          <a:bodyPr/>
          <a:lstStyle/>
          <a:p>
            <a:endParaRPr lang="zh-TW" altLang="en-US"/>
          </a:p>
        </p:txBody>
      </p:sp>
      <p:sp>
        <p:nvSpPr>
          <p:cNvPr id="4" name="文字方塊 3"/>
          <p:cNvSpPr txBox="1"/>
          <p:nvPr/>
        </p:nvSpPr>
        <p:spPr>
          <a:xfrm>
            <a:off x="1367644" y="1563638"/>
            <a:ext cx="6408712" cy="2308324"/>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根據科技部統計 </a:t>
            </a:r>
            <a:r>
              <a:rPr lang="en-US" altLang="zh-TW"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105/01/01-107/09/30)</a:t>
            </a:r>
            <a:r>
              <a:rPr lang="zh-TW" altLang="en-US" dirty="0" smtClean="0">
                <a:latin typeface="微軟正黑體" panose="020B0604030504040204" pitchFamily="34" charset="-120"/>
                <a:ea typeface="微軟正黑體" panose="020B0604030504040204" pitchFamily="34" charset="-120"/>
              </a:rPr>
              <a:t>，違反學術倫理案件態樣以「抄襲」最多 ，</a:t>
            </a:r>
            <a:endParaRPr lang="en-US" altLang="zh-TW" dirty="0" smtClean="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根據</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學術倫理案件處理及審議要點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條第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款前段</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u="sng" dirty="0" smtClean="0">
                <a:latin typeface="Times New Roman" panose="02020603050405020304" pitchFamily="18" charset="0"/>
                <a:ea typeface="標楷體" panose="03000509000000000000" pitchFamily="65" charset="-120"/>
                <a:cs typeface="Times New Roman" panose="02020603050405020304" pitchFamily="18" charset="0"/>
              </a:rPr>
              <a:t>抄襲</a:t>
            </a:r>
            <a:r>
              <a:rPr lang="en-US" altLang="zh-TW" u="sng"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u="sng" dirty="0" smtClean="0">
                <a:latin typeface="Times New Roman" panose="02020603050405020304" pitchFamily="18" charset="0"/>
                <a:ea typeface="標楷體" panose="03000509000000000000" pitchFamily="65" charset="-120"/>
                <a:cs typeface="Times New Roman" panose="02020603050405020304" pitchFamily="18" charset="0"/>
              </a:rPr>
              <a:t>援用他人之申請資料、研究資料或研究成果未註明出處</a:t>
            </a:r>
            <a:endParaRPr lang="en-US" altLang="zh-TW" u="sng"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endParaRPr lang="zh-TW" altLang="en-US"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6156176" y="4587974"/>
            <a:ext cx="2952328" cy="353943"/>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資料來源：科技部研究誠信電子報第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期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(201805</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201812)</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endParaRPr lang="zh-TW" altLang="en-US" sz="1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82992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1"/>
          <p:cNvSpPr>
            <a:spLocks noGrp="1"/>
          </p:cNvSpPr>
          <p:nvPr>
            <p:ph type="body" sz="quarter" idx="10"/>
          </p:nvPr>
        </p:nvSpPr>
        <p:spPr>
          <a:xfrm>
            <a:off x="0" y="136448"/>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國立成功大學學術誠信相關規範 </a:t>
            </a:r>
            <a:r>
              <a:rPr lang="en-US" altLang="zh-TW" dirty="0" smtClean="0">
                <a:solidFill>
                  <a:schemeClr val="tx1"/>
                </a:solidFill>
                <a:latin typeface="微軟正黑體" panose="020B0604030504040204" pitchFamily="34" charset="-120"/>
                <a:ea typeface="微軟正黑體" panose="020B0604030504040204" pitchFamily="34" charset="-120"/>
              </a:rPr>
              <a:t>(1/3)</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6" name="內容版面配置區 3"/>
          <p:cNvSpPr txBox="1">
            <a:spLocks/>
          </p:cNvSpPr>
          <p:nvPr/>
        </p:nvSpPr>
        <p:spPr>
          <a:xfrm>
            <a:off x="611560" y="771550"/>
            <a:ext cx="8136904" cy="381642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 typeface="Wingdings" panose="05000000000000000000" pitchFamily="2" charset="2"/>
              <a:buChar char="u"/>
            </a:pPr>
            <a:r>
              <a:rPr kumimoji="1"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國立成功大學博、碩士學位論文抄襲、舞弊處理要點</a:t>
            </a:r>
            <a:endParaRPr kumimoji="1" lang="en-US" altLang="zh-TW" sz="1400" b="1"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pP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第 </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點</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本</a:t>
            </a: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要點所稱博、碩士學位論文，係指本校依學位授予法所授予博、碩士學位之論</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文</a:t>
            </a: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 </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pP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第 </a:t>
            </a:r>
            <a:r>
              <a:rPr kumimoji="1" lang="en-US" altLang="zh-TW" sz="1400" dirty="0">
                <a:latin typeface="Times New Roman" panose="02020603050405020304" pitchFamily="18" charset="0"/>
                <a:ea typeface="標楷體" panose="03000509000000000000" pitchFamily="65" charset="-120"/>
                <a:cs typeface="Times New Roman" panose="02020603050405020304" pitchFamily="18" charset="0"/>
              </a:rPr>
              <a:t>6</a:t>
            </a: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 點</a:t>
            </a:r>
            <a:r>
              <a:rPr kumimoji="1"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「院審定委員會審議決定如下</a:t>
            </a:r>
            <a:r>
              <a:rPr kumimoji="1" lang="zh-TW" altLang="en-US" sz="1400" dirty="0">
                <a:latin typeface="PMingLiU" panose="02020500000000000000" pitchFamily="18" charset="-120"/>
                <a:ea typeface="PMingLiU" panose="02020500000000000000" pitchFamily="18" charset="-120"/>
                <a:cs typeface="Times New Roman" panose="02020603050405020304" pitchFamily="18" charset="0"/>
              </a:rPr>
              <a:t>：</a:t>
            </a:r>
            <a:r>
              <a:rPr kumimoji="1"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一</a:t>
            </a:r>
            <a:r>
              <a:rPr kumimoji="1"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二</a:t>
            </a:r>
            <a:r>
              <a:rPr kumimoji="1"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審定委員會審定被檢舉人學位論文確</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b="1"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抄襲</a:t>
            </a:r>
            <a:r>
              <a:rPr lang="zh-TW" altLang="en-US" sz="1400" u="sng" dirty="0">
                <a:latin typeface="Times New Roman" panose="02020603050405020304" pitchFamily="18" charset="0"/>
                <a:ea typeface="標楷體" panose="03000509000000000000" pitchFamily="65" charset="-120"/>
                <a:cs typeface="Times New Roman" panose="02020603050405020304" pitchFamily="18" charset="0"/>
              </a:rPr>
              <a:t>或其他舞弊情事，違反學術倫理者</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 簽請校長核定後通知教務處，由教務處</a:t>
            </a:r>
            <a:r>
              <a:rPr lang="zh-TW" altLang="en-US" sz="1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撤銷被檢舉人之學位、公告註銷並追繳已發之學位證書</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。另發函國家圖書館及本校圖書館撤下被檢舉人之論文紙本及電子檔案。」</a:t>
            </a:r>
            <a:endParaRPr kumimoji="1"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pP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第 </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9</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點</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「以創作、展演、書面報告或技術報告等取得博、碩士學位者，涉有</a:t>
            </a:r>
            <a:r>
              <a:rPr kumimoji="1" lang="zh-TW" altLang="en-US" sz="1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抄襲或其他舞弊</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情事者，準用本要點。」</a:t>
            </a:r>
            <a:endPar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buFont typeface="Wingdings" panose="05000000000000000000" pitchFamily="2" charset="2"/>
              <a:buChar char="u"/>
            </a:pPr>
            <a:r>
              <a:rPr kumimoji="1"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研究生章程</a:t>
            </a:r>
            <a:endParaRPr kumimoji="1" lang="en-US" altLang="zh-TW" sz="1400" b="1"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pP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第 </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15-1</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條</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「已授予之學位，其</a:t>
            </a:r>
            <a:r>
              <a:rPr kumimoji="1" lang="zh-TW" altLang="en-US" sz="1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論文、創作、展演、書面報告或技術報告</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如有</a:t>
            </a:r>
            <a:r>
              <a:rPr kumimoji="1" lang="zh-TW" altLang="en-US" sz="1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抄襲、舞弊情事或違反學術倫理情節</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嚴重者，經調查屬實者，</a:t>
            </a:r>
            <a:r>
              <a:rPr kumimoji="1" lang="zh-TW" altLang="en-US" sz="1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撤銷其學位</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buFont typeface="Wingdings" panose="05000000000000000000" pitchFamily="2" charset="2"/>
              <a:buChar char="u"/>
            </a:pPr>
            <a:r>
              <a:rPr kumimoji="1"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國立成功大學學生獎懲要點</a:t>
            </a:r>
            <a:endParaRPr kumimoji="1" lang="en-US" altLang="zh-TW" sz="1400" b="1"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pP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違反考試規則或</a:t>
            </a:r>
            <a:r>
              <a:rPr kumimoji="1" lang="zh-TW" altLang="en-US" sz="14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學術倫理</a:t>
            </a: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，情節重大者</a:t>
            </a:r>
            <a:r>
              <a:rPr kumimoji="1"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竄改成績或學籍等相關資料，情節較重</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者，</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kumimoji="1" lang="zh-CN" altLang="en-US" sz="1400" dirty="0" smtClean="0">
                <a:latin typeface="Times New Roman" panose="02020603050405020304" pitchFamily="18" charset="0"/>
                <a:ea typeface="標楷體" panose="03000509000000000000" pitchFamily="65" charset="-120"/>
                <a:cs typeface="Times New Roman" panose="02020603050405020304" pitchFamily="18" charset="0"/>
              </a:rPr>
              <a:t>定期查看 </a:t>
            </a:r>
            <a:r>
              <a:rPr kumimoji="1" lang="en-US" altLang="zh-CN"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第 </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10</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條</a:t>
            </a:r>
            <a:r>
              <a:rPr kumimoji="1" lang="en-US" altLang="zh-CN"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CN" altLang="en-US" sz="1400" dirty="0" smtClean="0">
                <a:latin typeface="Times New Roman" panose="02020603050405020304" pitchFamily="18" charset="0"/>
                <a:ea typeface="標楷體" panose="03000509000000000000" pitchFamily="65" charset="-120"/>
                <a:cs typeface="Times New Roman" panose="02020603050405020304" pitchFamily="18" charset="0"/>
              </a:rPr>
              <a:t>、退學</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第 </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11</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條</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CN" altLang="en-US" sz="1400" dirty="0" smtClean="0">
                <a:latin typeface="Times New Roman" panose="02020603050405020304" pitchFamily="18" charset="0"/>
                <a:ea typeface="標楷體" panose="03000509000000000000" pitchFamily="65" charset="-120"/>
                <a:cs typeface="Times New Roman" panose="02020603050405020304" pitchFamily="18" charset="0"/>
              </a:rPr>
              <a:t>、開除學籍</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第 </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12</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條</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2351145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txBox="1">
            <a:spLocks/>
          </p:cNvSpPr>
          <p:nvPr/>
        </p:nvSpPr>
        <p:spPr>
          <a:xfrm>
            <a:off x="611560" y="987574"/>
            <a:ext cx="8136904" cy="381642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 typeface="Wingdings" panose="05000000000000000000" pitchFamily="2" charset="2"/>
              <a:buChar char="u"/>
            </a:pPr>
            <a:r>
              <a:rPr kumimoji="1"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國立</a:t>
            </a:r>
            <a:r>
              <a:rPr kumimoji="1" lang="zh-TW" altLang="en-US" sz="1400" b="1" dirty="0">
                <a:latin typeface="Times New Roman" panose="02020603050405020304" pitchFamily="18" charset="0"/>
                <a:ea typeface="標楷體" panose="03000509000000000000" pitchFamily="65" charset="-120"/>
                <a:cs typeface="Times New Roman" panose="02020603050405020304" pitchFamily="18" charset="0"/>
              </a:rPr>
              <a:t>成功大學教師及研究人員學術倫理案件審議辦法</a:t>
            </a:r>
            <a:endParaRPr kumimoji="1" lang="en-US" altLang="zh-TW" sz="1400" b="1"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pPr>
            <a:r>
              <a:rPr kumimoji="1" lang="zh-TW" altLang="en-US" sz="1400" dirty="0">
                <a:latin typeface="Times New Roman" panose="02020603050405020304" pitchFamily="18" charset="0"/>
                <a:ea typeface="標楷體" panose="03000509000000000000" pitchFamily="65" charset="-120"/>
                <a:cs typeface="Times New Roman" panose="02020603050405020304" pitchFamily="18" charset="0"/>
              </a:rPr>
              <a:t>第 </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20</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條 </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教師</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b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倫理委員會認定被檢舉人有</a:t>
            </a:r>
            <a:r>
              <a:rPr lang="zh-TW" altLang="en-US" sz="1400" u="sng" dirty="0">
                <a:latin typeface="Times New Roman" panose="02020603050405020304" pitchFamily="18" charset="0"/>
                <a:ea typeface="標楷體" panose="03000509000000000000" pitchFamily="65" charset="-120"/>
                <a:cs typeface="Times New Roman" panose="02020603050405020304" pitchFamily="18" charset="0"/>
              </a:rPr>
              <a:t>違反學術倫理行為</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之情事者，除涉及教師資格送審， 依相關規定辦理外，得按其情節輕重，作成下列處分之建議，送教師評審委員會或</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相關單位</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為後續處置</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、書面申誡</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、一定期間不受理教師資格審查之申請</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三</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、一定期間不予晉薪、借調、在外兼職兼課。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四</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、一定期間不得申請休假研究、擔任校內各級教師評審委員會委員、行政或學術單位主 管。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五</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、一定期間不得申請研究計畫或停止研究補助， 已核定之補助，應予撤銷或終止補 助 </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並</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得命催還已撥付經費之全部或部分。 </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六</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、參加一定時間之學術倫理相關課程，並取得證明。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七</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、停聘、解聘、不續聘。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八</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、其他停權措施。</a:t>
            </a:r>
            <a:endPar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pPr>
            <a:endParaRPr kumimoji="1"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
        <p:nvSpPr>
          <p:cNvPr id="8" name="文字版面配置區 1"/>
          <p:cNvSpPr>
            <a:spLocks noGrp="1"/>
          </p:cNvSpPr>
          <p:nvPr>
            <p:ph type="body" sz="quarter" idx="10"/>
          </p:nvPr>
        </p:nvSpPr>
        <p:spPr>
          <a:xfrm>
            <a:off x="0" y="136448"/>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國立成功大學學術誠信相關規範 </a:t>
            </a:r>
            <a:r>
              <a:rPr lang="en-US" altLang="zh-TW" dirty="0" smtClean="0">
                <a:solidFill>
                  <a:schemeClr val="tx1"/>
                </a:solidFill>
                <a:latin typeface="微軟正黑體" panose="020B0604030504040204" pitchFamily="34" charset="-120"/>
                <a:ea typeface="微軟正黑體" panose="020B0604030504040204" pitchFamily="34" charset="-120"/>
              </a:rPr>
              <a:t>(2/3)</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07739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txBox="1">
            <a:spLocks/>
          </p:cNvSpPr>
          <p:nvPr/>
        </p:nvSpPr>
        <p:spPr>
          <a:xfrm>
            <a:off x="611560" y="987574"/>
            <a:ext cx="8136904" cy="381642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 typeface="Wingdings" panose="05000000000000000000" pitchFamily="2" charset="2"/>
              <a:buChar char="u"/>
            </a:pPr>
            <a:r>
              <a:rPr kumimoji="1" lang="zh-TW" altLang="en-US" sz="1400" b="1" dirty="0" smtClean="0">
                <a:latin typeface="Times New Roman" panose="02020603050405020304" pitchFamily="18" charset="0"/>
                <a:ea typeface="標楷體" panose="03000509000000000000" pitchFamily="65" charset="-120"/>
                <a:cs typeface="Times New Roman" panose="02020603050405020304" pitchFamily="18" charset="0"/>
              </a:rPr>
              <a:t>國立</a:t>
            </a:r>
            <a:r>
              <a:rPr kumimoji="1" lang="zh-TW" altLang="en-US" sz="1400" b="1" dirty="0">
                <a:latin typeface="Times New Roman" panose="02020603050405020304" pitchFamily="18" charset="0"/>
                <a:ea typeface="標楷體" panose="03000509000000000000" pitchFamily="65" charset="-120"/>
                <a:cs typeface="Times New Roman" panose="02020603050405020304" pitchFamily="18" charset="0"/>
              </a:rPr>
              <a:t>成功大學教師及研究人員學術倫理案件審議辦法</a:t>
            </a:r>
            <a:endParaRPr kumimoji="1" lang="en-US" altLang="zh-TW" sz="1400" b="1"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pP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第 </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23</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條 </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博士後研究人員、專</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兼任研究人員</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調查審議小組調查結果，認定確有</a:t>
            </a:r>
            <a:r>
              <a:rPr lang="zh-TW" altLang="en-US" sz="1400" u="sng" dirty="0" smtClean="0">
                <a:latin typeface="Times New Roman" panose="02020603050405020304" pitchFamily="18" charset="0"/>
                <a:ea typeface="標楷體" panose="03000509000000000000" pitchFamily="65" charset="-120"/>
                <a:cs typeface="Times New Roman" panose="02020603050405020304" pitchFamily="18" charset="0"/>
              </a:rPr>
              <a:t>違反學術倫理</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情事，應按其情節作成下列處置，送請計畫主持人執行：</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一、書面申誡。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二、參加一定時間之學術倫理相關課程，並取得證明。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三、減發當年度年終工作獎金二分之一或不予核發。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四、一定期間不得申請研究計畫或停止研究補助， 已核定之補助，應予撤銷或終止補助，</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       並得命催還已撥付經費之全部或部分。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五、解聘（僱）。</a:t>
            </a:r>
            <a:endParaRPr kumimoji="1"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pPr>
            <a:endParaRPr kumimoji="1"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
        <p:nvSpPr>
          <p:cNvPr id="7" name="文字版面配置區 1"/>
          <p:cNvSpPr>
            <a:spLocks noGrp="1"/>
          </p:cNvSpPr>
          <p:nvPr>
            <p:ph type="body" sz="quarter" idx="10"/>
          </p:nvPr>
        </p:nvSpPr>
        <p:spPr>
          <a:xfrm>
            <a:off x="0" y="136448"/>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國立成功大學學術誠信相關規範 </a:t>
            </a:r>
            <a:r>
              <a:rPr lang="en-US" altLang="zh-TW" dirty="0" smtClean="0">
                <a:solidFill>
                  <a:schemeClr val="tx1"/>
                </a:solidFill>
                <a:latin typeface="微軟正黑體" panose="020B0604030504040204" pitchFamily="34" charset="-120"/>
                <a:ea typeface="微軟正黑體" panose="020B0604030504040204" pitchFamily="34" charset="-120"/>
              </a:rPr>
              <a:t>(3/3)</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76642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1"/>
          <p:cNvSpPr>
            <a:spLocks noGrp="1"/>
          </p:cNvSpPr>
          <p:nvPr>
            <p:ph type="body" sz="quarter" idx="10"/>
          </p:nvPr>
        </p:nvSpPr>
        <p:spPr>
          <a:xfrm>
            <a:off x="1471846" y="1959682"/>
            <a:ext cx="6200308" cy="1224136"/>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如何</a:t>
            </a:r>
            <a:r>
              <a:rPr lang="zh-TW" altLang="en-US" dirty="0">
                <a:solidFill>
                  <a:schemeClr val="tx1"/>
                </a:solidFill>
                <a:latin typeface="微軟正黑體" panose="020B0604030504040204" pitchFamily="34" charset="-120"/>
                <a:ea typeface="微軟正黑體" panose="020B0604030504040204" pitchFamily="34" charset="-120"/>
              </a:rPr>
              <a:t>將</a:t>
            </a:r>
            <a:r>
              <a:rPr lang="zh-TW" altLang="en-US" dirty="0" smtClean="0">
                <a:solidFill>
                  <a:schemeClr val="tx1"/>
                </a:solidFill>
                <a:latin typeface="微軟正黑體" panose="020B0604030504040204" pitchFamily="34" charset="-120"/>
                <a:ea typeface="微軟正黑體" panose="020B0604030504040204" pitchFamily="34" charset="-120"/>
              </a:rPr>
              <a:t>前輩的發現，消化吸收成為自己文章的最佳綠葉，</a:t>
            </a:r>
            <a:endParaRPr lang="en-US" altLang="zh-TW" dirty="0" smtClean="0">
              <a:solidFill>
                <a:schemeClr val="tx1"/>
              </a:solidFill>
              <a:latin typeface="微軟正黑體" panose="020B0604030504040204" pitchFamily="34" charset="-120"/>
              <a:ea typeface="微軟正黑體" panose="020B0604030504040204" pitchFamily="34" charset="-120"/>
            </a:endParaRPr>
          </a:p>
          <a:p>
            <a:r>
              <a:rPr lang="zh-TW" altLang="en-US" dirty="0" smtClean="0">
                <a:solidFill>
                  <a:schemeClr val="tx1"/>
                </a:solidFill>
                <a:latin typeface="微軟正黑體" panose="020B0604030504040204" pitchFamily="34" charset="-120"/>
                <a:ea typeface="微軟正黑體" panose="020B0604030504040204" pitchFamily="34" charset="-120"/>
              </a:rPr>
              <a:t>是你該學習</a:t>
            </a:r>
            <a:r>
              <a:rPr lang="zh-TW" altLang="en-US" dirty="0">
                <a:solidFill>
                  <a:schemeClr val="tx1"/>
                </a:solidFill>
                <a:latin typeface="微軟正黑體" panose="020B0604030504040204" pitchFamily="34" charset="-120"/>
                <a:ea typeface="微軟正黑體" panose="020B0604030504040204" pitchFamily="34" charset="-120"/>
              </a:rPr>
              <a:t>的</a:t>
            </a: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202265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1079057" y="844722"/>
            <a:ext cx="6985885" cy="1224136"/>
          </a:xfrm>
        </p:spPr>
        <p:txBody>
          <a:bodyPr/>
          <a:lstStyle/>
          <a:p>
            <a:pPr algn="l"/>
            <a:r>
              <a:rPr lang="zh-TW" altLang="en-US" dirty="0" smtClean="0">
                <a:solidFill>
                  <a:schemeClr val="tx1"/>
                </a:solidFill>
                <a:latin typeface="微軟正黑體" panose="020B0604030504040204" pitchFamily="34" charset="-120"/>
                <a:ea typeface="微軟正黑體" panose="020B0604030504040204" pitchFamily="34" charset="-120"/>
              </a:rPr>
              <a:t>「引用」，背後所展現的效果是</a:t>
            </a:r>
            <a:r>
              <a:rPr lang="en-US" altLang="zh-TW" dirty="0" smtClean="0">
                <a:solidFill>
                  <a:schemeClr val="tx1"/>
                </a:solidFill>
                <a:latin typeface="微軟正黑體" panose="020B0604030504040204" pitchFamily="34" charset="-120"/>
                <a:ea typeface="微軟正黑體" panose="020B0604030504040204" pitchFamily="34" charset="-120"/>
              </a:rPr>
              <a:t>…</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2627784" y="2068858"/>
            <a:ext cx="4248472" cy="1477328"/>
          </a:xfrm>
          <a:prstGeom prst="rect">
            <a:avLst/>
          </a:prstGeom>
          <a:noFill/>
        </p:spPr>
        <p:txBody>
          <a:bodyPr wrap="square" rtlCol="0">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說明</a:t>
            </a:r>
            <a:r>
              <a:rPr lang="zh-TW" altLang="en-US" dirty="0">
                <a:latin typeface="微軟正黑體" panose="020B0604030504040204" pitchFamily="34" charset="-120"/>
                <a:ea typeface="微軟正黑體" panose="020B0604030504040204" pitchFamily="34" charset="-120"/>
              </a:rPr>
              <a:t>哪</a:t>
            </a:r>
            <a:r>
              <a:rPr lang="zh-TW" altLang="en-US" dirty="0" smtClean="0">
                <a:latin typeface="微軟正黑體" panose="020B0604030504040204" pitchFamily="34" charset="-120"/>
                <a:ea typeface="微軟正黑體" panose="020B0604030504040204" pitchFamily="34" charset="-120"/>
              </a:rPr>
              <a:t>些文獻啟發我做新研究的動機</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統整過往該領域的各階段的歷史沿革</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整理對於同一事件、不同觀點的解析</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證實自己了解該領域研究脈絡的發展</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透過比對他人研究，強調本論文賣點</a:t>
            </a:r>
            <a:endParaRPr lang="zh-TW" altLang="en-US"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6516216" y="4587974"/>
            <a:ext cx="2520280" cy="338554"/>
          </a:xfrm>
          <a:prstGeom prst="rect">
            <a:avLst/>
          </a:prstGeom>
          <a:noFill/>
        </p:spPr>
        <p:txBody>
          <a:bodyPr wrap="square" rtlCol="0">
            <a:spAutoFit/>
          </a:bodyPr>
          <a:lstStyle/>
          <a:p>
            <a:r>
              <a:rPr lang="zh-TW" altLang="en-US" sz="800" dirty="0" smtClean="0">
                <a:latin typeface="標楷體" panose="03000509000000000000" pitchFamily="65" charset="-120"/>
                <a:ea typeface="標楷體" panose="03000509000000000000" pitchFamily="65" charset="-120"/>
              </a:rPr>
              <a:t>資料來源：整理</a:t>
            </a:r>
            <a:r>
              <a:rPr lang="zh-TW" altLang="en-US" sz="800" dirty="0">
                <a:latin typeface="標楷體" panose="03000509000000000000" pitchFamily="65" charset="-120"/>
                <a:ea typeface="標楷體" panose="03000509000000000000" pitchFamily="65" charset="-120"/>
              </a:rPr>
              <a:t>自</a:t>
            </a:r>
            <a:r>
              <a:rPr lang="zh-TW" altLang="en-US" sz="800" dirty="0" smtClean="0">
                <a:latin typeface="標楷體" panose="03000509000000000000" pitchFamily="65" charset="-120"/>
                <a:ea typeface="標楷體" panose="03000509000000000000" pitchFamily="65" charset="-120"/>
              </a:rPr>
              <a:t>論文寫作網站</a:t>
            </a:r>
            <a:r>
              <a:rPr lang="en-US" altLang="zh-TW" sz="800" dirty="0" smtClean="0">
                <a:latin typeface="標楷體" panose="03000509000000000000" pitchFamily="65" charset="-120"/>
                <a:ea typeface="標楷體" panose="03000509000000000000" pitchFamily="65" charset="-120"/>
              </a:rPr>
              <a:t>‒</a:t>
            </a:r>
            <a:r>
              <a:rPr lang="zh-TW" altLang="en-US" sz="800" dirty="0" smtClean="0">
                <a:latin typeface="標楷體" panose="03000509000000000000" pitchFamily="65" charset="-120"/>
                <a:ea typeface="標楷體" panose="03000509000000000000" pitchFamily="65" charset="-120"/>
              </a:rPr>
              <a:t>正確使用學術文獻</a:t>
            </a:r>
            <a:r>
              <a:rPr lang="en-US" altLang="zh-TW" sz="800" dirty="0" smtClean="0">
                <a:latin typeface="標楷體" panose="03000509000000000000" pitchFamily="65" charset="-120"/>
                <a:ea typeface="標楷體" panose="03000509000000000000" pitchFamily="65" charset="-120"/>
              </a:rPr>
              <a:t/>
            </a:r>
            <a:br>
              <a:rPr lang="en-US" altLang="zh-TW" sz="800" dirty="0" smtClean="0">
                <a:latin typeface="標楷體" panose="03000509000000000000" pitchFamily="65" charset="-120"/>
                <a:ea typeface="標楷體" panose="03000509000000000000" pitchFamily="65" charset="-120"/>
              </a:rPr>
            </a:br>
            <a:r>
              <a:rPr lang="en-US" altLang="zh-TW" sz="800" dirty="0" smtClean="0">
                <a:latin typeface="標楷體" panose="03000509000000000000" pitchFamily="65" charset="-120"/>
                <a:ea typeface="標楷體" panose="03000509000000000000" pitchFamily="65" charset="-120"/>
              </a:rPr>
              <a:t>        </a:t>
            </a:r>
            <a:r>
              <a:rPr lang="zh-TW" altLang="en-US" sz="800" dirty="0" smtClean="0">
                <a:latin typeface="標楷體" panose="03000509000000000000" pitchFamily="65" charset="-120"/>
                <a:ea typeface="標楷體" panose="03000509000000000000" pitchFamily="65" charset="-120"/>
              </a:rPr>
              <a:t>  中央大學 何</a:t>
            </a:r>
            <a:r>
              <a:rPr lang="zh-TW" altLang="en-US" sz="800" dirty="0">
                <a:latin typeface="標楷體" panose="03000509000000000000" pitchFamily="65" charset="-120"/>
                <a:ea typeface="標楷體" panose="03000509000000000000" pitchFamily="65" charset="-120"/>
              </a:rPr>
              <a:t>春</a:t>
            </a:r>
            <a:r>
              <a:rPr lang="zh-TW" altLang="en-US" sz="800" dirty="0" smtClean="0">
                <a:latin typeface="標楷體" panose="03000509000000000000" pitchFamily="65" charset="-120"/>
                <a:ea typeface="標楷體" panose="03000509000000000000" pitchFamily="65" charset="-120"/>
              </a:rPr>
              <a:t>蕤教授</a:t>
            </a:r>
            <a:endParaRPr lang="zh-TW" altLang="en-US" sz="800"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4096085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771800" y="1555904"/>
            <a:ext cx="4248472" cy="1754326"/>
          </a:xfrm>
          <a:prstGeom prst="rect">
            <a:avLst/>
          </a:prstGeom>
          <a:noFill/>
          <a:ln>
            <a:noFill/>
          </a:ln>
        </p:spPr>
        <p:txBody>
          <a:bodyPr wrap="square" rtlCol="0">
            <a:spAutoFit/>
          </a:bodyPr>
          <a:lstStyle/>
          <a:p>
            <a:pPr marL="285750" indent="-285750">
              <a:buClr>
                <a:srgbClr val="F2A40D"/>
              </a:buClr>
              <a:buFontTx/>
              <a:buChar char="Q"/>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如何</a:t>
            </a:r>
            <a:r>
              <a:rPr lang="zh-TW" altLang="en-US" dirty="0">
                <a:latin typeface="微軟正黑體" panose="020B0604030504040204" pitchFamily="34" charset="-120"/>
                <a:ea typeface="微軟正黑體" panose="020B0604030504040204" pitchFamily="34" charset="-120"/>
              </a:rPr>
              <a:t>「引用</a:t>
            </a:r>
            <a:r>
              <a:rPr lang="zh-TW" altLang="en-US" dirty="0" smtClean="0">
                <a:latin typeface="微軟正黑體" panose="020B0604030504040204" pitchFamily="34" charset="-120"/>
                <a:ea typeface="微軟正黑體" panose="020B0604030504040204" pitchFamily="34" charset="-120"/>
              </a:rPr>
              <a:t>」</a:t>
            </a:r>
            <a:r>
              <a:rPr lang="zh-TW" altLang="en-US"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前輩們</a:t>
            </a:r>
            <a:r>
              <a:rPr lang="zh-TW" altLang="en-US"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論述</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才是</a:t>
            </a:r>
            <a:r>
              <a:rPr lang="zh-TW" altLang="en-US" u="sng" dirty="0">
                <a:latin typeface="微軟正黑體" panose="020B0604030504040204" pitchFamily="34" charset="-120"/>
                <a:ea typeface="微軟正黑體" panose="020B0604030504040204" pitchFamily="34" charset="-120"/>
                <a:cs typeface="Times New Roman" panose="02020603050405020304" pitchFamily="18" charset="0"/>
              </a:rPr>
              <a:t>可被接受</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的寫作方式</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Clr>
                <a:srgbClr val="F2A40D"/>
              </a:buClr>
              <a:buFontTx/>
              <a:buChar char="Q"/>
            </a:pP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Clr>
                <a:srgbClr val="FF0000"/>
              </a:buClr>
              <a:buFontTx/>
              <a:buChar char="A"/>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全文</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文意引用 </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quotation/citation</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b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改寫 </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paraphrase)</a:t>
            </a:r>
            <a:b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摘</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要</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(summary</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2285781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379940493"/>
              </p:ext>
            </p:extLst>
          </p:nvPr>
        </p:nvGraphicFramePr>
        <p:xfrm>
          <a:off x="1151620" y="843558"/>
          <a:ext cx="6840760" cy="2931160"/>
        </p:xfrm>
        <a:graphic>
          <a:graphicData uri="http://schemas.openxmlformats.org/drawingml/2006/table">
            <a:tbl>
              <a:tblPr firstRow="1" bandRow="1">
                <a:tableStyleId>{5C22544A-7EE6-4342-B048-85BDC9FD1C3A}</a:tableStyleId>
              </a:tblPr>
              <a:tblGrid>
                <a:gridCol w="2448310">
                  <a:extLst>
                    <a:ext uri="{9D8B030D-6E8A-4147-A177-3AD203B41FA5}">
                      <a16:colId xmlns:a16="http://schemas.microsoft.com/office/drawing/2014/main" xmlns="" val="3034641118"/>
                    </a:ext>
                  </a:extLst>
                </a:gridCol>
                <a:gridCol w="4392450">
                  <a:extLst>
                    <a:ext uri="{9D8B030D-6E8A-4147-A177-3AD203B41FA5}">
                      <a16:colId xmlns:a16="http://schemas.microsoft.com/office/drawing/2014/main" xmlns="" val="4294100768"/>
                    </a:ext>
                  </a:extLst>
                </a:gridCol>
              </a:tblGrid>
              <a:tr h="370840">
                <a:tc>
                  <a:txBody>
                    <a:bodyPr/>
                    <a:lstStyle/>
                    <a:p>
                      <a:r>
                        <a:rPr lang="zh-TW" altLang="en-US" dirty="0" smtClean="0">
                          <a:latin typeface="微軟正黑體" panose="020B0604030504040204" pitchFamily="34" charset="-120"/>
                          <a:ea typeface="微軟正黑體" panose="020B0604030504040204" pitchFamily="34" charset="-120"/>
                        </a:rPr>
                        <a:t>改寫方式</a:t>
                      </a:r>
                      <a:endParaRPr lang="zh-TW"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smtClean="0">
                          <a:latin typeface="微軟正黑體" panose="020B0604030504040204" pitchFamily="34" charset="-120"/>
                          <a:ea typeface="微軟正黑體" panose="020B0604030504040204" pitchFamily="34" charset="-120"/>
                        </a:rPr>
                        <a:t>特色</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71486957"/>
                  </a:ext>
                </a:extLst>
              </a:tr>
              <a:tr h="3708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全文引用 </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(quotation)</a:t>
                      </a:r>
                    </a:p>
                  </a:txBody>
                  <a:tcPr/>
                </a:tc>
                <a:tc>
                  <a:txBody>
                    <a:bodyPr/>
                    <a:lstStyle/>
                    <a:p>
                      <a:r>
                        <a:rPr lang="zh-TW" altLang="en-US" dirty="0" smtClean="0">
                          <a:latin typeface="微軟正黑體" panose="020B0604030504040204" pitchFamily="34" charset="-120"/>
                          <a:ea typeface="微軟正黑體" panose="020B0604030504040204" pitchFamily="34" charset="-120"/>
                        </a:rPr>
                        <a:t>一字不漏呈現原著，較常出現於人文社會科學文章</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3875072733"/>
                  </a:ext>
                </a:extLst>
              </a:tr>
              <a:tr h="3708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文意引用 </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(citation)</a:t>
                      </a: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精簡原著；可能是一個名詞、一段話或者是一個數據</a:t>
                      </a:r>
                    </a:p>
                  </a:txBody>
                  <a:tcPr/>
                </a:tc>
                <a:extLst>
                  <a:ext uri="{0D108BD9-81ED-4DB2-BD59-A6C34878D82A}">
                    <a16:rowId xmlns:a16="http://schemas.microsoft.com/office/drawing/2014/main" xmlns="" val="2441049023"/>
                  </a:ext>
                </a:extLst>
              </a:tr>
              <a:tr h="3708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改寫 </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(paraphrase)</a:t>
                      </a:r>
                    </a:p>
                  </a:txBody>
                  <a:tcPr/>
                </a:tc>
                <a:tc>
                  <a:txBody>
                    <a:bodyPr/>
                    <a:lstStyle/>
                    <a:p>
                      <a:r>
                        <a:rPr lang="zh-TW" altLang="en-US" dirty="0" smtClean="0">
                          <a:latin typeface="微軟正黑體" panose="020B0604030504040204" pitchFamily="34" charset="-120"/>
                          <a:ea typeface="微軟正黑體" panose="020B0604030504040204" pitchFamily="34" charset="-120"/>
                        </a:rPr>
                        <a:t>省略不需要的</a:t>
                      </a:r>
                      <a:r>
                        <a:rPr lang="zh-TW" altLang="en-US" smtClean="0">
                          <a:latin typeface="微軟正黑體" panose="020B0604030504040204" pitchFamily="34" charset="-120"/>
                          <a:ea typeface="微軟正黑體" panose="020B0604030504040204" pitchFamily="34" charset="-120"/>
                        </a:rPr>
                        <a:t>論述、保留關鍵字且以作者寫作風格重新撰寫</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2557235452"/>
                  </a:ext>
                </a:extLst>
              </a:tr>
              <a:tr h="3708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摘要 </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(summary)</a:t>
                      </a:r>
                      <a:endParaRPr lang="zh-TW" altLang="en-US" dirty="0" smtClean="0">
                        <a:latin typeface="微軟正黑體" panose="020B0604030504040204" pitchFamily="34" charset="-120"/>
                        <a:ea typeface="微軟正黑體" panose="020B0604030504040204" pitchFamily="34" charset="-120"/>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在不用原著的句子結構前提下，作者以簡短、重點式寫作方式重新表達原著的精神</a:t>
                      </a:r>
                    </a:p>
                  </a:txBody>
                  <a:tcPr/>
                </a:tc>
                <a:extLst>
                  <a:ext uri="{0D108BD9-81ED-4DB2-BD59-A6C34878D82A}">
                    <a16:rowId xmlns:a16="http://schemas.microsoft.com/office/drawing/2014/main" xmlns="" val="426209469"/>
                  </a:ext>
                </a:extLst>
              </a:tr>
            </a:tbl>
          </a:graphicData>
        </a:graphic>
      </p:graphicFrame>
      <p:sp>
        <p:nvSpPr>
          <p:cNvPr id="4" name="文字方塊 3"/>
          <p:cNvSpPr txBox="1"/>
          <p:nvPr/>
        </p:nvSpPr>
        <p:spPr>
          <a:xfrm>
            <a:off x="1117618" y="3939902"/>
            <a:ext cx="6624736" cy="646331"/>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如果是要以 </a:t>
            </a:r>
            <a:r>
              <a:rPr lang="en-US" altLang="zh-TW" dirty="0" smtClean="0">
                <a:latin typeface="微軟正黑體" panose="020B0604030504040204" pitchFamily="34" charset="-120"/>
                <a:ea typeface="微軟正黑體" panose="020B0604030504040204" pitchFamily="34" charset="-120"/>
              </a:rPr>
              <a:t>citation</a:t>
            </a:r>
            <a:r>
              <a:rPr lang="zh-TW" altLang="en-US" dirty="0" smtClean="0">
                <a:latin typeface="微軟正黑體" panose="020B0604030504040204" pitchFamily="34" charset="-120"/>
                <a:ea typeface="微軟正黑體" panose="020B0604030504040204" pitchFamily="34" charset="-120"/>
              </a:rPr>
              <a:t> 的方式，將文章的重點納化自己的</a:t>
            </a:r>
            <a:r>
              <a:rPr lang="zh-TW" altLang="en-US" dirty="0">
                <a:latin typeface="微軟正黑體" panose="020B0604030504040204" pitchFamily="34" charset="-120"/>
                <a:ea typeface="微軟正黑體" panose="020B0604030504040204" pitchFamily="34" charset="-120"/>
              </a:rPr>
              <a:t>著作</a:t>
            </a:r>
            <a:r>
              <a:rPr lang="zh-TW" altLang="en-US" dirty="0" smtClean="0">
                <a:latin typeface="微軟正黑體" panose="020B0604030504040204" pitchFamily="34" charset="-120"/>
                <a:ea typeface="微軟正黑體" panose="020B0604030504040204" pitchFamily="34" charset="-120"/>
              </a:rPr>
              <a:t>，就必須要先學會 </a:t>
            </a:r>
            <a:r>
              <a:rPr lang="en-US" altLang="zh-TW" dirty="0" smtClean="0">
                <a:latin typeface="微軟正黑體" panose="020B0604030504040204" pitchFamily="34" charset="-120"/>
                <a:ea typeface="微軟正黑體" panose="020B0604030504040204" pitchFamily="34" charset="-120"/>
              </a:rPr>
              <a:t>paraphrase</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03188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23528" y="1138075"/>
            <a:ext cx="8568952" cy="2554545"/>
          </a:xfrm>
          <a:prstGeom prst="rect">
            <a:avLst/>
          </a:prstGeom>
        </p:spPr>
        <p:txBody>
          <a:bodyPr wrap="square">
            <a:spAutoFit/>
          </a:bodyPr>
          <a:lstStyle/>
          <a:p>
            <a:pPr marL="285750" indent="-285750">
              <a:buFont typeface="Wingdings" panose="05000000000000000000" pitchFamily="2" charset="2"/>
              <a:buChar char="u"/>
            </a:pPr>
            <a:r>
              <a:rPr lang="zh-TW" altLang="en-US" sz="1600"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全文引</a:t>
            </a:r>
            <a:r>
              <a:rPr lang="zh-TW" altLang="en-US" sz="16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用</a:t>
            </a:r>
            <a:r>
              <a:rPr lang="zh-TW" altLang="en-US" sz="1600"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(quotation)︰</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直接</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將他人文章中的</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文字，引用資訊</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標示</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於句</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末</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標點符號後且須註明</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出處之</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頁碼</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區分兩種如下</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串在正文內</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(40</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 字內</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：直接</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在引用文句前後標出上下</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引號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(“English” </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、「中</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文</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b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獨立</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引文」</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(40</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 字以上</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 ：需另起一段編排並內縮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 個字元 </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endPar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gn="just">
              <a:buFont typeface="Wingdings" panose="05000000000000000000" pitchFamily="2" charset="2"/>
              <a:buChar char="u"/>
            </a:pPr>
            <a:r>
              <a:rPr lang="zh-TW" altLang="en-US" sz="1600"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文意</a:t>
            </a:r>
            <a:r>
              <a:rPr lang="zh-TW" altLang="en-US" sz="16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引用</a:t>
            </a:r>
            <a:r>
              <a:rPr lang="zh-TW" altLang="en-US" sz="1600"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citation</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用自己的話寫出原作者的原意，雖可不必註明出處頁碼，但仍需要簡要列出的</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書目</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資訊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作者及年份</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，讓讀者可於參考文</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獻</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列表</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中找到完整的書目資訊</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gn="just">
              <a:buFont typeface="Wingdings" panose="05000000000000000000" pitchFamily="2" charset="2"/>
              <a:buChar char="u"/>
            </a:pPr>
            <a:endPar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gn="just">
              <a:buFont typeface="Wingdings" panose="05000000000000000000" pitchFamily="2" charset="2"/>
              <a:buChar char="u"/>
            </a:pP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參考文獻 </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(reference)︰</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參考文獻與文獻引用部分息息相關，交代資料出處且讓讀者輕易找到資料來源，一般</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常</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列於文末。</a:t>
            </a:r>
            <a:endPar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
        <p:nvSpPr>
          <p:cNvPr id="8" name="矩形 7"/>
          <p:cNvSpPr/>
          <p:nvPr/>
        </p:nvSpPr>
        <p:spPr>
          <a:xfrm>
            <a:off x="6372200" y="4588844"/>
            <a:ext cx="2060179" cy="215444"/>
          </a:xfrm>
          <a:prstGeom prst="rect">
            <a:avLst/>
          </a:prstGeom>
        </p:spPr>
        <p:txBody>
          <a:bodyPr wrap="none">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APA, 2010:171</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；林天佑，</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2010</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323528" y="466518"/>
            <a:ext cx="1656184" cy="386269"/>
          </a:xfrm>
          <a:prstGeom prst="rect">
            <a:avLst/>
          </a:prstGeom>
          <a:solidFill>
            <a:srgbClr val="FFE5E7"/>
          </a:solidFill>
          <a:ln w="28575">
            <a:solidFill>
              <a:srgbClr val="A3C4B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全文</a:t>
            </a:r>
            <a:r>
              <a:rPr lang="en-US" altLang="zh-TW" dirty="0" smtClean="0">
                <a:solidFill>
                  <a:schemeClr val="tx1"/>
                </a:solidFill>
                <a:latin typeface="微軟正黑體" panose="020B0604030504040204" pitchFamily="34" charset="-120"/>
                <a:ea typeface="微軟正黑體" panose="020B0604030504040204" pitchFamily="34" charset="-120"/>
              </a:rPr>
              <a:t>/</a:t>
            </a:r>
            <a:r>
              <a:rPr lang="zh-TW" altLang="en-US" dirty="0" smtClean="0">
                <a:solidFill>
                  <a:schemeClr val="tx1"/>
                </a:solidFill>
                <a:latin typeface="微軟正黑體" panose="020B0604030504040204" pitchFamily="34" charset="-120"/>
                <a:ea typeface="微軟正黑體" panose="020B0604030504040204" pitchFamily="34" charset="-120"/>
              </a:rPr>
              <a:t>文意引用</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51297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1915336" y="3496649"/>
            <a:ext cx="6192688" cy="944562"/>
            <a:chOff x="1763688" y="771550"/>
            <a:chExt cx="6192688" cy="1200330"/>
          </a:xfrm>
        </p:grpSpPr>
        <p:sp>
          <p:nvSpPr>
            <p:cNvPr id="7" name="矩形 6"/>
            <p:cNvSpPr/>
            <p:nvPr/>
          </p:nvSpPr>
          <p:spPr>
            <a:xfrm>
              <a:off x="1763688" y="771553"/>
              <a:ext cx="6192688" cy="1200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835696" y="771550"/>
              <a:ext cx="6120680" cy="1173348"/>
            </a:xfrm>
            <a:prstGeom prst="rect">
              <a:avLst/>
            </a:prstGeom>
            <a:noFill/>
          </p:spPr>
          <p:txBody>
            <a:bodyPr wrap="square" rtlCol="0">
              <a:spAutoFit/>
            </a:bodyPr>
            <a:lstStyle/>
            <a:p>
              <a:r>
                <a:rPr lang="en-US" altLang="zh-TW" dirty="0" smtClean="0">
                  <a:latin typeface="微軟正黑體" panose="020B0604030504040204" pitchFamily="34" charset="-120"/>
                  <a:ea typeface="微軟正黑體" panose="020B0604030504040204" pitchFamily="34" charset="-120"/>
                </a:rPr>
                <a:t>Oliphant (2002) </a:t>
              </a:r>
              <a:r>
                <a:rPr lang="zh-TW" altLang="en-US" dirty="0" smtClean="0">
                  <a:latin typeface="微軟正黑體" panose="020B0604030504040204" pitchFamily="34" charset="-120"/>
                  <a:ea typeface="微軟正黑體" panose="020B0604030504040204" pitchFamily="34" charset="-120"/>
                </a:rPr>
                <a:t>考量網路資源使用，進一步說明網路剽竊 </a:t>
              </a:r>
              <a:r>
                <a:rPr lang="en-US" altLang="zh-TW" dirty="0" smtClean="0">
                  <a:latin typeface="微軟正黑體" panose="020B0604030504040204" pitchFamily="34" charset="-120"/>
                  <a:ea typeface="微軟正黑體" panose="020B0604030504040204" pitchFamily="34" charset="-120"/>
                </a:rPr>
                <a:t>(cyber-plagiarism)</a:t>
              </a:r>
              <a:r>
                <a:rPr lang="zh-TW" altLang="en-US" dirty="0" smtClean="0">
                  <a:latin typeface="微軟正黑體" panose="020B0604030504040204" pitchFamily="34" charset="-120"/>
                  <a:ea typeface="微軟正黑體" panose="020B0604030504040204" pitchFamily="34" charset="-120"/>
                </a:rPr>
                <a:t> 乃指 </a:t>
              </a:r>
              <a:r>
                <a:rPr lang="zh-TW" altLang="en-US" b="1" dirty="0" smtClean="0">
                  <a:solidFill>
                    <a:srgbClr val="FF0000"/>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藉由網路下載整篇或部分文章，將之據為己用或做為自己的原著投稿。</a:t>
              </a:r>
              <a:r>
                <a:rPr lang="zh-TW" altLang="en-US" b="1" dirty="0" smtClean="0">
                  <a:solidFill>
                    <a:srgbClr val="FF0000"/>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 </a:t>
              </a:r>
              <a:endParaRPr lang="en-US" altLang="zh-TW" dirty="0" smtClean="0">
                <a:solidFill>
                  <a:srgbClr val="FF0000"/>
                </a:solidFill>
                <a:latin typeface="微軟正黑體" panose="020B0604030504040204" pitchFamily="34" charset="-120"/>
                <a:ea typeface="微軟正黑體" panose="020B0604030504040204" pitchFamily="34" charset="-120"/>
              </a:endParaRPr>
            </a:p>
          </p:txBody>
        </p:sp>
      </p:grpSp>
      <p:grpSp>
        <p:nvGrpSpPr>
          <p:cNvPr id="12" name="群組 11"/>
          <p:cNvGrpSpPr/>
          <p:nvPr/>
        </p:nvGrpSpPr>
        <p:grpSpPr>
          <a:xfrm>
            <a:off x="1913800" y="867950"/>
            <a:ext cx="6192688" cy="2405881"/>
            <a:chOff x="1763688" y="667564"/>
            <a:chExt cx="6192688" cy="2405881"/>
          </a:xfrm>
        </p:grpSpPr>
        <p:sp>
          <p:nvSpPr>
            <p:cNvPr id="13" name="矩形 12"/>
            <p:cNvSpPr/>
            <p:nvPr/>
          </p:nvSpPr>
          <p:spPr>
            <a:xfrm>
              <a:off x="1763688" y="667564"/>
              <a:ext cx="6192688" cy="24058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1835696" y="771550"/>
              <a:ext cx="6120680" cy="1754326"/>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美國心理學會 </a:t>
              </a:r>
              <a:r>
                <a:rPr lang="en-US" altLang="zh-TW" dirty="0" smtClean="0">
                  <a:latin typeface="微軟正黑體" panose="020B0604030504040204" pitchFamily="34" charset="-120"/>
                  <a:ea typeface="微軟正黑體" panose="020B0604030504040204" pitchFamily="34" charset="-120"/>
                </a:rPr>
                <a:t>(American</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Psychological</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Association, APA) </a:t>
              </a:r>
              <a:r>
                <a:rPr lang="zh-TW" altLang="en-US" dirty="0" smtClean="0">
                  <a:latin typeface="微軟正黑體" panose="020B0604030504040204" pitchFamily="34" charset="-120"/>
                  <a:ea typeface="微軟正黑體" panose="020B0604030504040204" pitchFamily="34" charset="-120"/>
                </a:rPr>
                <a:t>提出，不論採用何種形式的學術</a:t>
              </a:r>
              <a:r>
                <a:rPr lang="zh-TW" altLang="en-US" dirty="0">
                  <a:latin typeface="微軟正黑體" panose="020B0604030504040204" pitchFamily="34" charset="-120"/>
                  <a:ea typeface="微軟正黑體" panose="020B0604030504040204" pitchFamily="34" charset="-120"/>
                </a:rPr>
                <a:t>寫作</a:t>
              </a:r>
              <a:r>
                <a:rPr lang="zh-TW" altLang="en-US" dirty="0" smtClean="0">
                  <a:latin typeface="微軟正黑體" panose="020B0604030504040204" pitchFamily="34" charset="-120"/>
                  <a:ea typeface="微軟正黑體" panose="020B0604030504040204" pitchFamily="34" charset="-120"/>
                </a:rPr>
                <a:t>格式，都必須遵從基本的科學研究出版之道德標準，其中，避免抄襲為其原因之一，內容同樣說明避免抄襲的關鍵要素</a:t>
              </a:r>
              <a:r>
                <a:rPr lang="zh-TW" altLang="en-US" dirty="0">
                  <a:latin typeface="微軟正黑體" panose="020B0604030504040204" pitchFamily="34" charset="-120"/>
                  <a:ea typeface="微軟正黑體" panose="020B0604030504040204" pitchFamily="34" charset="-120"/>
                </a:rPr>
                <a:t>即</a:t>
              </a:r>
              <a:r>
                <a:rPr lang="zh-TW" altLang="en-US" dirty="0" smtClean="0">
                  <a:latin typeface="微軟正黑體" panose="020B0604030504040204" pitchFamily="34" charset="-120"/>
                  <a:ea typeface="微軟正黑體" panose="020B0604030504040204" pitchFamily="34" charset="-120"/>
                </a:rPr>
                <a:t>為：</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       </a:t>
              </a:r>
              <a:endParaRPr lang="zh-TW" altLang="en-US" dirty="0">
                <a:latin typeface="微軟正黑體" panose="020B0604030504040204" pitchFamily="34" charset="-120"/>
                <a:ea typeface="微軟正黑體" panose="020B0604030504040204" pitchFamily="34" charset="-120"/>
              </a:endParaRPr>
            </a:p>
          </p:txBody>
        </p:sp>
        <p:sp>
          <p:nvSpPr>
            <p:cNvPr id="15" name="矩形 14"/>
            <p:cNvSpPr/>
            <p:nvPr/>
          </p:nvSpPr>
          <p:spPr>
            <a:xfrm>
              <a:off x="2286000" y="2110085"/>
              <a:ext cx="4806280" cy="923330"/>
            </a:xfrm>
            <a:prstGeom prst="rect">
              <a:avLst/>
            </a:prstGeom>
          </p:spPr>
          <p:txBody>
            <a:bodyPr wrap="square">
              <a:spAutoFit/>
            </a:bodyPr>
            <a:lstStyle/>
            <a:p>
              <a:r>
                <a:rPr lang="zh-TW" altLang="en-US" dirty="0">
                  <a:solidFill>
                    <a:srgbClr val="FF0000"/>
                  </a:solidFill>
                  <a:latin typeface="微軟正黑體" panose="020B0604030504040204" pitchFamily="34" charset="-120"/>
                  <a:ea typeface="微軟正黑體" panose="020B0604030504040204" pitchFamily="34" charset="-120"/>
                </a:rPr>
                <a:t>作者不可將他人著作以自己的名義發表，其中包含想法及文字著作。倘若複製模仿他人研究，則應註明原作者。 </a:t>
              </a:r>
              <a:r>
                <a:rPr lang="en-US" altLang="zh-TW" dirty="0">
                  <a:solidFill>
                    <a:srgbClr val="FF0000"/>
                  </a:solidFill>
                  <a:latin typeface="微軟正黑體" panose="020B0604030504040204" pitchFamily="34" charset="-120"/>
                  <a:ea typeface="微軟正黑體" panose="020B0604030504040204" pitchFamily="34" charset="-120"/>
                </a:rPr>
                <a:t>(APA, 2010)</a:t>
              </a:r>
              <a:endParaRPr lang="zh-TW" altLang="en-US" dirty="0">
                <a:solidFill>
                  <a:srgbClr val="FF0000"/>
                </a:solidFill>
                <a:latin typeface="微軟正黑體" panose="020B0604030504040204" pitchFamily="34" charset="-120"/>
                <a:ea typeface="微軟正黑體" panose="020B0604030504040204" pitchFamily="34" charset="-120"/>
              </a:endParaRPr>
            </a:p>
          </p:txBody>
        </p:sp>
      </p:grpSp>
      <p:sp>
        <p:nvSpPr>
          <p:cNvPr id="9" name="圓角矩形圖說文字 8"/>
          <p:cNvSpPr/>
          <p:nvPr/>
        </p:nvSpPr>
        <p:spPr>
          <a:xfrm>
            <a:off x="107504" y="2355726"/>
            <a:ext cx="1653152" cy="792088"/>
          </a:xfrm>
          <a:prstGeom prst="wedgeRoundRectCallout">
            <a:avLst>
              <a:gd name="adj1" fmla="val 57924"/>
              <a:gd name="adj2" fmla="val -39066"/>
              <a:gd name="adj3" fmla="val 16667"/>
            </a:avLst>
          </a:prstGeom>
          <a:solidFill>
            <a:srgbClr val="E1EFE5"/>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ysClr val="windowText" lastClr="000000"/>
                </a:solidFill>
                <a:latin typeface="微軟正黑體" panose="020B0604030504040204" pitchFamily="34" charset="-120"/>
                <a:ea typeface="微軟正黑體" panose="020B0604030504040204" pitchFamily="34" charset="-120"/>
              </a:rPr>
              <a:t>需獨立成段落</a:t>
            </a:r>
            <a:r>
              <a:rPr lang="zh-TW" altLang="en-US" dirty="0">
                <a:solidFill>
                  <a:sysClr val="windowText" lastClr="000000"/>
                </a:solidFill>
                <a:latin typeface="微軟正黑體" panose="020B0604030504040204" pitchFamily="34" charset="-120"/>
                <a:ea typeface="微軟正黑體" panose="020B0604030504040204" pitchFamily="34" charset="-120"/>
              </a:rPr>
              <a:t>並</a:t>
            </a:r>
            <a:r>
              <a:rPr lang="zh-TW" altLang="en-US" dirty="0" smtClean="0">
                <a:solidFill>
                  <a:sysClr val="windowText" lastClr="000000"/>
                </a:solidFill>
                <a:latin typeface="微軟正黑體" panose="020B0604030504040204" pitchFamily="34" charset="-120"/>
                <a:ea typeface="微軟正黑體" panose="020B0604030504040204" pitchFamily="34" charset="-120"/>
              </a:rPr>
              <a:t>內縮</a:t>
            </a:r>
            <a:endParaRPr lang="zh-TW" altLang="en-US" dirty="0">
              <a:solidFill>
                <a:sysClr val="windowText" lastClr="000000"/>
              </a:solidFill>
              <a:latin typeface="微軟正黑體" panose="020B0604030504040204" pitchFamily="34" charset="-120"/>
              <a:ea typeface="微軟正黑體" panose="020B0604030504040204" pitchFamily="34" charset="-120"/>
            </a:endParaRPr>
          </a:p>
        </p:txBody>
      </p:sp>
      <p:sp>
        <p:nvSpPr>
          <p:cNvPr id="16" name="圓角矩形圖說文字 15"/>
          <p:cNvSpPr/>
          <p:nvPr/>
        </p:nvSpPr>
        <p:spPr>
          <a:xfrm>
            <a:off x="248488" y="3496649"/>
            <a:ext cx="1512168" cy="909970"/>
          </a:xfrm>
          <a:prstGeom prst="wedgeRoundRectCallout">
            <a:avLst>
              <a:gd name="adj1" fmla="val 59625"/>
              <a:gd name="adj2" fmla="val -40964"/>
              <a:gd name="adj3" fmla="val 16667"/>
            </a:avLst>
          </a:prstGeom>
          <a:solidFill>
            <a:srgbClr val="E1EFE5"/>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ysClr val="windowText" lastClr="000000"/>
                </a:solidFill>
                <a:latin typeface="微軟正黑體" panose="020B0604030504040204" pitchFamily="34" charset="-120"/>
                <a:ea typeface="微軟正黑體" panose="020B0604030504040204" pitchFamily="34" charset="-120"/>
              </a:rPr>
              <a:t>直接文章透過 「」引用</a:t>
            </a:r>
            <a:endParaRPr lang="zh-TW" altLang="en-US" dirty="0">
              <a:solidFill>
                <a:sysClr val="windowText" lastClr="000000"/>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6876256" y="4731990"/>
            <a:ext cx="1440160" cy="261610"/>
          </a:xfrm>
          <a:prstGeom prst="rect">
            <a:avLst/>
          </a:prstGeom>
          <a:noFill/>
        </p:spPr>
        <p:txBody>
          <a:bodyPr wrap="square" rtlCol="0">
            <a:spAutoFit/>
          </a:bodyPr>
          <a:lstStyle/>
          <a:p>
            <a:r>
              <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劉繼仁等</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rPr>
              <a:t>, 2012a)</a:t>
            </a:r>
            <a:endParaRPr lang="zh-TW" altLang="en-US" sz="1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p:cNvSpPr/>
          <p:nvPr/>
        </p:nvSpPr>
        <p:spPr>
          <a:xfrm>
            <a:off x="323528" y="466518"/>
            <a:ext cx="1155160" cy="386269"/>
          </a:xfrm>
          <a:prstGeom prst="rect">
            <a:avLst/>
          </a:prstGeom>
          <a:solidFill>
            <a:srgbClr val="FFE5E7"/>
          </a:solidFill>
          <a:ln w="28575">
            <a:solidFill>
              <a:srgbClr val="A3C4B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全文引</a:t>
            </a:r>
            <a:r>
              <a:rPr lang="zh-TW" altLang="en-US" dirty="0">
                <a:solidFill>
                  <a:schemeClr val="tx1"/>
                </a:solidFill>
                <a:latin typeface="微軟正黑體" panose="020B0604030504040204" pitchFamily="34" charset="-120"/>
                <a:ea typeface="微軟正黑體" panose="020B0604030504040204" pitchFamily="34" charset="-120"/>
              </a:rPr>
              <a:t>用</a:t>
            </a:r>
          </a:p>
        </p:txBody>
      </p:sp>
    </p:spTree>
    <p:extLst>
      <p:ext uri="{BB962C8B-B14F-4D97-AF65-F5344CB8AC3E}">
        <p14:creationId xmlns:p14="http://schemas.microsoft.com/office/powerpoint/2010/main" val="3057111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71530" y="243772"/>
            <a:ext cx="4042352" cy="4766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4186420964"/>
              </p:ext>
            </p:extLst>
          </p:nvPr>
        </p:nvGraphicFramePr>
        <p:xfrm>
          <a:off x="4750696" y="962114"/>
          <a:ext cx="3816423" cy="3972914"/>
        </p:xfrm>
        <a:graphic>
          <a:graphicData uri="http://schemas.openxmlformats.org/drawingml/2006/table">
            <a:tbl>
              <a:tblPr firstRow="1" bandRow="1">
                <a:tableStyleId>{BC89EF96-8CEA-46FF-86C4-4CE0E7609802}</a:tableStyleId>
              </a:tblPr>
              <a:tblGrid>
                <a:gridCol w="1080120">
                  <a:extLst>
                    <a:ext uri="{9D8B030D-6E8A-4147-A177-3AD203B41FA5}">
                      <a16:colId xmlns:a16="http://schemas.microsoft.com/office/drawing/2014/main" xmlns="" val="2691400942"/>
                    </a:ext>
                  </a:extLst>
                </a:gridCol>
                <a:gridCol w="2088232">
                  <a:extLst>
                    <a:ext uri="{9D8B030D-6E8A-4147-A177-3AD203B41FA5}">
                      <a16:colId xmlns:a16="http://schemas.microsoft.com/office/drawing/2014/main" xmlns="" val="3058196200"/>
                    </a:ext>
                  </a:extLst>
                </a:gridCol>
                <a:gridCol w="648071">
                  <a:extLst>
                    <a:ext uri="{9D8B030D-6E8A-4147-A177-3AD203B41FA5}">
                      <a16:colId xmlns:a16="http://schemas.microsoft.com/office/drawing/2014/main" xmlns="" val="3285978365"/>
                    </a:ext>
                  </a:extLst>
                </a:gridCol>
              </a:tblGrid>
              <a:tr h="290701">
                <a:tc rowSpan="8">
                  <a:txBody>
                    <a:bodyPr/>
                    <a:lstStyle/>
                    <a:p>
                      <a:endParaRPr lang="en-US" altLang="zh-TW" sz="1200" b="0" dirty="0" smtClean="0">
                        <a:latin typeface="微軟正黑體" panose="020B0604030504040204" pitchFamily="34" charset="-120"/>
                        <a:ea typeface="微軟正黑體" panose="020B0604030504040204" pitchFamily="34" charset="-120"/>
                      </a:endParaRPr>
                    </a:p>
                    <a:p>
                      <a:endParaRPr lang="en-US" altLang="zh-TW" sz="1200" b="0" dirty="0" smtClean="0">
                        <a:latin typeface="微軟正黑體" panose="020B0604030504040204" pitchFamily="34" charset="-120"/>
                        <a:ea typeface="微軟正黑體" panose="020B0604030504040204" pitchFamily="34" charset="-120"/>
                      </a:endParaRPr>
                    </a:p>
                    <a:p>
                      <a:endParaRPr lang="en-US" altLang="zh-TW" sz="1200" b="0" dirty="0" smtClean="0">
                        <a:latin typeface="微軟正黑體" panose="020B0604030504040204" pitchFamily="34" charset="-120"/>
                        <a:ea typeface="微軟正黑體" panose="020B0604030504040204" pitchFamily="34" charset="-120"/>
                      </a:endParaRPr>
                    </a:p>
                    <a:p>
                      <a:endParaRPr lang="en-US" altLang="zh-TW" sz="1200" b="0" dirty="0" smtClean="0">
                        <a:latin typeface="微軟正黑體" panose="020B0604030504040204" pitchFamily="34" charset="-120"/>
                        <a:ea typeface="微軟正黑體" panose="020B0604030504040204" pitchFamily="34" charset="-120"/>
                      </a:endParaRPr>
                    </a:p>
                    <a:p>
                      <a:endParaRPr lang="en-US" altLang="zh-TW" sz="1200" b="0" dirty="0" smtClean="0">
                        <a:latin typeface="微軟正黑體" panose="020B0604030504040204" pitchFamily="34" charset="-120"/>
                        <a:ea typeface="微軟正黑體" panose="020B0604030504040204" pitchFamily="34" charset="-120"/>
                      </a:endParaRPr>
                    </a:p>
                    <a:p>
                      <a:r>
                        <a:rPr lang="zh-TW" altLang="en-US" sz="1600" b="0" dirty="0" smtClean="0">
                          <a:latin typeface="微軟正黑體" panose="020B0604030504040204" pitchFamily="34" charset="-120"/>
                          <a:ea typeface="微軟正黑體" panose="020B0604030504040204" pitchFamily="34" charset="-120"/>
                        </a:rPr>
                        <a:t>違反樣態</a:t>
                      </a:r>
                      <a:endParaRPr lang="en-US" altLang="zh-TW" sz="1600" b="0" dirty="0" smtClean="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zh-TW" altLang="en-US" sz="1200" b="0" dirty="0" smtClean="0">
                          <a:latin typeface="微軟正黑體" panose="020B0604030504040204" pitchFamily="34" charset="-120"/>
                          <a:ea typeface="微軟正黑體" panose="020B0604030504040204" pitchFamily="34" charset="-120"/>
                        </a:rPr>
                        <a:t>造假</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19</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923023614"/>
                  </a:ext>
                </a:extLst>
              </a:tr>
              <a:tr h="290701">
                <a:tc vMerge="1">
                  <a:txBody>
                    <a:bodyPr/>
                    <a:lstStyle/>
                    <a:p>
                      <a:endParaRPr lang="zh-TW" altLang="en-US" dirty="0"/>
                    </a:p>
                  </a:txBody>
                  <a:tcPr/>
                </a:tc>
                <a:tc>
                  <a:txBody>
                    <a:bodyPr/>
                    <a:lstStyle/>
                    <a:p>
                      <a:r>
                        <a:rPr lang="zh-TW" altLang="en-US" sz="1200" b="0" dirty="0" smtClean="0">
                          <a:latin typeface="微軟正黑體" panose="020B0604030504040204" pitchFamily="34" charset="-120"/>
                          <a:ea typeface="微軟正黑體" panose="020B0604030504040204" pitchFamily="34" charset="-120"/>
                        </a:rPr>
                        <a:t>變造</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12</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340068790"/>
                  </a:ext>
                </a:extLst>
              </a:tr>
              <a:tr h="290701">
                <a:tc vMerge="1">
                  <a:txBody>
                    <a:bodyPr/>
                    <a:lstStyle/>
                    <a:p>
                      <a:endParaRPr lang="zh-TW" altLang="en-US" dirty="0"/>
                    </a:p>
                  </a:txBody>
                  <a:tcPr/>
                </a:tc>
                <a:tc>
                  <a:txBody>
                    <a:bodyPr/>
                    <a:lstStyle/>
                    <a:p>
                      <a:r>
                        <a:rPr lang="zh-TW" altLang="en-US" sz="1200" b="0" dirty="0" smtClean="0">
                          <a:latin typeface="微軟正黑體" panose="020B0604030504040204" pitchFamily="34" charset="-120"/>
                          <a:ea typeface="微軟正黑體" panose="020B0604030504040204" pitchFamily="34" charset="-120"/>
                        </a:rPr>
                        <a:t>抄襲</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26</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3225951488"/>
                  </a:ext>
                </a:extLst>
              </a:tr>
              <a:tr h="290701">
                <a:tc vMerge="1">
                  <a:txBody>
                    <a:bodyPr/>
                    <a:lstStyle/>
                    <a:p>
                      <a:endParaRPr lang="zh-TW" altLang="en-US" dirty="0"/>
                    </a:p>
                  </a:txBody>
                  <a:tcPr/>
                </a:tc>
                <a:tc>
                  <a:txBody>
                    <a:bodyPr/>
                    <a:lstStyle/>
                    <a:p>
                      <a:r>
                        <a:rPr lang="zh-TW" altLang="en-US" sz="1200" b="0" dirty="0" smtClean="0">
                          <a:latin typeface="微軟正黑體" panose="020B0604030504040204" pitchFamily="34" charset="-120"/>
                          <a:ea typeface="微軟正黑體" panose="020B0604030504040204" pitchFamily="34" charset="-120"/>
                        </a:rPr>
                        <a:t>隱匿</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4</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3313233747"/>
                  </a:ext>
                </a:extLst>
              </a:tr>
              <a:tr h="290701">
                <a:tc vMerge="1">
                  <a:txBody>
                    <a:bodyPr/>
                    <a:lstStyle/>
                    <a:p>
                      <a:endParaRPr lang="zh-TW" altLang="en-US" dirty="0"/>
                    </a:p>
                  </a:txBody>
                  <a:tcPr/>
                </a:tc>
                <a:tc>
                  <a:txBody>
                    <a:bodyPr/>
                    <a:lstStyle/>
                    <a:p>
                      <a:r>
                        <a:rPr lang="zh-TW" altLang="en-US" sz="1200" b="0" dirty="0" smtClean="0">
                          <a:latin typeface="微軟正黑體" panose="020B0604030504040204" pitchFamily="34" charset="-120"/>
                          <a:ea typeface="微軟正黑體" panose="020B0604030504040204" pitchFamily="34" charset="-120"/>
                        </a:rPr>
                        <a:t>重複發表</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2</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1238427945"/>
                  </a:ext>
                </a:extLst>
              </a:tr>
              <a:tr h="290701">
                <a:tc vMerge="1">
                  <a:txBody>
                    <a:bodyPr/>
                    <a:lstStyle/>
                    <a:p>
                      <a:endParaRPr lang="zh-TW" altLang="en-US" dirty="0"/>
                    </a:p>
                  </a:txBody>
                  <a:tcPr/>
                </a:tc>
                <a:tc>
                  <a:txBody>
                    <a:bodyPr/>
                    <a:lstStyle/>
                    <a:p>
                      <a:r>
                        <a:rPr lang="zh-TW" altLang="en-US" sz="1200" b="0" dirty="0" smtClean="0">
                          <a:latin typeface="微軟正黑體" panose="020B0604030504040204" pitchFamily="34" charset="-120"/>
                          <a:ea typeface="微軟正黑體" panose="020B0604030504040204" pitchFamily="34" charset="-120"/>
                        </a:rPr>
                        <a:t>未適當引註</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3</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1971784910"/>
                  </a:ext>
                </a:extLst>
              </a:tr>
              <a:tr h="290701">
                <a:tc vMerge="1">
                  <a:txBody>
                    <a:bodyPr/>
                    <a:lstStyle/>
                    <a:p>
                      <a:endParaRPr lang="zh-TW" altLang="en-US" dirty="0"/>
                    </a:p>
                  </a:txBody>
                  <a:tcPr/>
                </a:tc>
                <a:tc>
                  <a:txBody>
                    <a:bodyPr/>
                    <a:lstStyle/>
                    <a:p>
                      <a:r>
                        <a:rPr lang="zh-TW" altLang="en-US" sz="1200" b="0" dirty="0" smtClean="0">
                          <a:latin typeface="微軟正黑體" panose="020B0604030504040204" pitchFamily="34" charset="-120"/>
                          <a:ea typeface="微軟正黑體" panose="020B0604030504040204" pitchFamily="34" charset="-120"/>
                        </a:rPr>
                        <a:t>影響審查</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0</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3626144298"/>
                  </a:ext>
                </a:extLst>
              </a:tr>
              <a:tr h="290701">
                <a:tc vMerge="1">
                  <a:txBody>
                    <a:bodyPr/>
                    <a:lstStyle/>
                    <a:p>
                      <a:endParaRPr lang="zh-TW" altLang="en-US" dirty="0"/>
                    </a:p>
                  </a:txBody>
                  <a:tcPr/>
                </a:tc>
                <a:tc>
                  <a:txBody>
                    <a:bodyPr/>
                    <a:lstStyle/>
                    <a:p>
                      <a:r>
                        <a:rPr lang="zh-TW" altLang="en-US" sz="1200" b="0" dirty="0" smtClean="0">
                          <a:latin typeface="微軟正黑體" panose="020B0604030504040204" pitchFamily="34" charset="-120"/>
                          <a:ea typeface="微軟正黑體" panose="020B0604030504040204" pitchFamily="34" charset="-120"/>
                        </a:rPr>
                        <a:t>其他</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2857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7</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2857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3520832351"/>
                  </a:ext>
                </a:extLst>
              </a:tr>
              <a:tr h="290701">
                <a:tc rowSpan="5">
                  <a:txBody>
                    <a:bodyPr/>
                    <a:lstStyle/>
                    <a:p>
                      <a:endParaRPr lang="en-US" altLang="zh-TW" sz="1200" b="0" dirty="0" smtClean="0">
                        <a:latin typeface="微軟正黑體" panose="020B0604030504040204" pitchFamily="34" charset="-120"/>
                        <a:ea typeface="微軟正黑體" panose="020B0604030504040204" pitchFamily="34" charset="-120"/>
                      </a:endParaRPr>
                    </a:p>
                    <a:p>
                      <a:endParaRPr lang="en-US" altLang="zh-TW" sz="1200" b="0" dirty="0" smtClean="0">
                        <a:latin typeface="微軟正黑體" panose="020B0604030504040204" pitchFamily="34" charset="-120"/>
                        <a:ea typeface="微軟正黑體" panose="020B0604030504040204" pitchFamily="34" charset="-120"/>
                      </a:endParaRPr>
                    </a:p>
                    <a:p>
                      <a:endParaRPr lang="en-US" altLang="zh-TW" sz="1200" b="0" dirty="0" smtClean="0">
                        <a:latin typeface="微軟正黑體" panose="020B0604030504040204" pitchFamily="34" charset="-120"/>
                        <a:ea typeface="微軟正黑體" panose="020B0604030504040204" pitchFamily="34" charset="-120"/>
                      </a:endParaRPr>
                    </a:p>
                    <a:p>
                      <a:endParaRPr lang="en-US" altLang="zh-TW" sz="1200" b="0" dirty="0" smtClean="0">
                        <a:latin typeface="微軟正黑體" panose="020B0604030504040204" pitchFamily="34" charset="-120"/>
                        <a:ea typeface="微軟正黑體" panose="020B0604030504040204" pitchFamily="34" charset="-120"/>
                      </a:endParaRPr>
                    </a:p>
                    <a:p>
                      <a:r>
                        <a:rPr lang="zh-TW" altLang="en-US" sz="1600" b="0" dirty="0" smtClean="0">
                          <a:latin typeface="微軟正黑體" panose="020B0604030504040204" pitchFamily="34" charset="-120"/>
                          <a:ea typeface="微軟正黑體" panose="020B0604030504040204" pitchFamily="34" charset="-120"/>
                        </a:rPr>
                        <a:t>處分情形</a:t>
                      </a:r>
                      <a:endParaRPr lang="zh-TW" altLang="en-US" sz="16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zh-TW" altLang="en-US" sz="1200" b="0" dirty="0" smtClean="0">
                          <a:latin typeface="微軟正黑體" panose="020B0604030504040204" pitchFamily="34" charset="-120"/>
                          <a:ea typeface="微軟正黑體" panose="020B0604030504040204" pitchFamily="34" charset="-120"/>
                        </a:rPr>
                        <a:t>書面告誡</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2857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27</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2857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1104506648"/>
                  </a:ext>
                </a:extLst>
              </a:tr>
              <a:tr h="290701">
                <a:tc vMerge="1">
                  <a:txBody>
                    <a:bodyPr/>
                    <a:lstStyle/>
                    <a:p>
                      <a:endParaRPr lang="zh-TW" altLang="en-US" dirty="0"/>
                    </a:p>
                  </a:txBody>
                  <a:tcPr/>
                </a:tc>
                <a:tc>
                  <a:txBody>
                    <a:bodyPr/>
                    <a:lstStyle/>
                    <a:p>
                      <a:r>
                        <a:rPr lang="zh-TW" altLang="en-US" sz="1200" b="0" dirty="0" smtClean="0">
                          <a:latin typeface="微軟正黑體" panose="020B0604030504040204" pitchFamily="34" charset="-120"/>
                          <a:ea typeface="微軟正黑體" panose="020B0604030504040204" pitchFamily="34" charset="-120"/>
                        </a:rPr>
                        <a:t>停權 </a:t>
                      </a:r>
                      <a:r>
                        <a:rPr lang="en-US" altLang="zh-TW" sz="1200" b="0" dirty="0" smtClean="0">
                          <a:latin typeface="微軟正黑體" panose="020B0604030504040204" pitchFamily="34" charset="-120"/>
                          <a:ea typeface="微軟正黑體" panose="020B0604030504040204" pitchFamily="34" charset="-120"/>
                        </a:rPr>
                        <a:t>1~5</a:t>
                      </a:r>
                      <a:r>
                        <a:rPr lang="zh-TW" altLang="en-US" sz="1200" b="0" dirty="0" smtClean="0">
                          <a:latin typeface="微軟正黑體" panose="020B0604030504040204" pitchFamily="34" charset="-120"/>
                          <a:ea typeface="微軟正黑體" panose="020B0604030504040204" pitchFamily="34" charset="-120"/>
                        </a:rPr>
                        <a:t> 年</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29</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3859371972"/>
                  </a:ext>
                </a:extLst>
              </a:tr>
              <a:tr h="290701">
                <a:tc vMerge="1">
                  <a:txBody>
                    <a:bodyPr/>
                    <a:lstStyle/>
                    <a:p>
                      <a:endParaRPr lang="zh-TW" altLang="en-US" dirty="0"/>
                    </a:p>
                  </a:txBody>
                  <a:tcPr/>
                </a:tc>
                <a:tc>
                  <a:txBody>
                    <a:bodyPr/>
                    <a:lstStyle/>
                    <a:p>
                      <a:r>
                        <a:rPr lang="zh-TW" altLang="en-US" sz="1200" b="0" dirty="0" smtClean="0">
                          <a:latin typeface="微軟正黑體" panose="020B0604030504040204" pitchFamily="34" charset="-120"/>
                          <a:ea typeface="微軟正黑體" panose="020B0604030504040204" pitchFamily="34" charset="-120"/>
                        </a:rPr>
                        <a:t>停權 </a:t>
                      </a:r>
                      <a:r>
                        <a:rPr lang="en-US" altLang="zh-TW" sz="1200" b="0" dirty="0" smtClean="0">
                          <a:latin typeface="微軟正黑體" panose="020B0604030504040204" pitchFamily="34" charset="-120"/>
                          <a:ea typeface="微軟正黑體" panose="020B0604030504040204" pitchFamily="34" charset="-120"/>
                        </a:rPr>
                        <a:t>6~10</a:t>
                      </a:r>
                      <a:r>
                        <a:rPr lang="zh-TW" altLang="en-US" sz="1200" b="0" dirty="0" smtClean="0">
                          <a:latin typeface="微軟正黑體" panose="020B0604030504040204" pitchFamily="34" charset="-120"/>
                          <a:ea typeface="微軟正黑體" panose="020B0604030504040204" pitchFamily="34" charset="-120"/>
                        </a:rPr>
                        <a:t> 年</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6</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2211995365"/>
                  </a:ext>
                </a:extLst>
              </a:tr>
              <a:tr h="484502">
                <a:tc vMerge="1">
                  <a:txBody>
                    <a:bodyPr/>
                    <a:lstStyle/>
                    <a:p>
                      <a:endParaRPr lang="zh-TW" altLang="en-US" dirty="0"/>
                    </a:p>
                  </a:txBody>
                  <a:tcPr/>
                </a:tc>
                <a:tc>
                  <a:txBody>
                    <a:bodyPr/>
                    <a:lstStyle/>
                    <a:p>
                      <a:r>
                        <a:rPr lang="zh-TW" altLang="en-US" sz="1200" b="0" dirty="0" smtClean="0">
                          <a:latin typeface="微軟正黑體" panose="020B0604030504040204" pitchFamily="34" charset="-120"/>
                          <a:ea typeface="微軟正黑體" panose="020B0604030504040204" pitchFamily="34" charset="-120"/>
                        </a:rPr>
                        <a:t>追回補主費用、獎勵 </a:t>
                      </a:r>
                      <a:r>
                        <a:rPr lang="en-US" altLang="zh-TW" sz="1200" b="0" dirty="0" smtClean="0">
                          <a:latin typeface="微軟正黑體" panose="020B0604030504040204" pitchFamily="34" charset="-120"/>
                          <a:ea typeface="微軟正黑體" panose="020B0604030504040204" pitchFamily="34" charset="-120"/>
                        </a:rPr>
                        <a:t>(</a:t>
                      </a:r>
                      <a:r>
                        <a:rPr lang="zh-TW" altLang="en-US" sz="1200" b="0" dirty="0" smtClean="0">
                          <a:latin typeface="微軟正黑體" panose="020B0604030504040204" pitchFamily="34" charset="-120"/>
                          <a:ea typeface="微軟正黑體" panose="020B0604030504040204" pitchFamily="34" charset="-120"/>
                        </a:rPr>
                        <a:t>費</a:t>
                      </a:r>
                      <a:r>
                        <a:rPr lang="en-US" altLang="zh-TW" sz="1200" b="0" dirty="0" smtClean="0">
                          <a:latin typeface="微軟正黑體" panose="020B0604030504040204" pitchFamily="34" charset="-120"/>
                          <a:ea typeface="微軟正黑體" panose="020B0604030504040204" pitchFamily="34" charset="-120"/>
                        </a:rPr>
                        <a:t>)</a:t>
                      </a:r>
                      <a:r>
                        <a:rPr lang="zh-TW" altLang="en-US" sz="1200" b="0" dirty="0" smtClean="0">
                          <a:latin typeface="微軟正黑體" panose="020B0604030504040204" pitchFamily="34" charset="-120"/>
                          <a:ea typeface="微軟正黑體" panose="020B0604030504040204" pitchFamily="34" charset="-120"/>
                        </a:rPr>
                        <a:t>、獎金或獎勵金</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8</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4288276960"/>
                  </a:ext>
                </a:extLst>
              </a:tr>
              <a:tr h="290701">
                <a:tc vMerge="1">
                  <a:txBody>
                    <a:bodyPr/>
                    <a:lstStyle/>
                    <a:p>
                      <a:endParaRPr lang="zh-TW" altLang="en-US" dirty="0"/>
                    </a:p>
                  </a:txBody>
                  <a:tcPr/>
                </a:tc>
                <a:tc>
                  <a:txBody>
                    <a:bodyPr/>
                    <a:lstStyle/>
                    <a:p>
                      <a:r>
                        <a:rPr lang="zh-TW" altLang="en-US" sz="1200" b="0" dirty="0" smtClean="0">
                          <a:latin typeface="微軟正黑體" panose="020B0604030504040204" pitchFamily="34" charset="-120"/>
                          <a:ea typeface="微軟正黑體" panose="020B0604030504040204" pitchFamily="34" charset="-120"/>
                        </a:rPr>
                        <a:t>撤銷獎項</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tc>
                  <a:txBody>
                    <a:bodyPr/>
                    <a:lstStyle/>
                    <a:p>
                      <a:r>
                        <a:rPr lang="en-US" altLang="zh-TW" sz="1200" b="0" dirty="0" smtClean="0">
                          <a:latin typeface="微軟正黑體" panose="020B0604030504040204" pitchFamily="34" charset="-120"/>
                          <a:ea typeface="微軟正黑體" panose="020B0604030504040204" pitchFamily="34" charset="-120"/>
                        </a:rPr>
                        <a:t>1</a:t>
                      </a:r>
                      <a:endParaRPr lang="zh-TW" altLang="en-US" sz="1200" b="0" dirty="0">
                        <a:latin typeface="微軟正黑體" panose="020B0604030504040204" pitchFamily="34" charset="-120"/>
                        <a:ea typeface="微軟正黑體" panose="020B0604030504040204" pitchFamily="34" charset="-120"/>
                      </a:endParaRPr>
                    </a:p>
                  </a:txBody>
                  <a:tcPr>
                    <a:lnL w="9525" cap="flat" cmpd="sng" algn="ctr">
                      <a:solidFill>
                        <a:srgbClr val="8FAD88"/>
                      </a:solidFill>
                      <a:prstDash val="solid"/>
                      <a:round/>
                      <a:headEnd type="none" w="med" len="med"/>
                      <a:tailEnd type="none" w="med" len="med"/>
                    </a:lnL>
                    <a:lnR w="9525" cap="flat" cmpd="sng" algn="ctr">
                      <a:solidFill>
                        <a:srgbClr val="8FAD88"/>
                      </a:solidFill>
                      <a:prstDash val="solid"/>
                      <a:round/>
                      <a:headEnd type="none" w="med" len="med"/>
                      <a:tailEnd type="none" w="med" len="med"/>
                    </a:lnR>
                    <a:lnT w="9525" cap="flat" cmpd="sng" algn="ctr">
                      <a:solidFill>
                        <a:srgbClr val="8FAD88"/>
                      </a:solidFill>
                      <a:prstDash val="solid"/>
                      <a:round/>
                      <a:headEnd type="none" w="med" len="med"/>
                      <a:tailEnd type="none" w="med" len="med"/>
                    </a:lnT>
                    <a:lnB w="9525" cap="flat" cmpd="sng" algn="ctr">
                      <a:solidFill>
                        <a:srgbClr val="8FAD88"/>
                      </a:solidFill>
                      <a:prstDash val="solid"/>
                      <a:round/>
                      <a:headEnd type="none" w="med" len="med"/>
                      <a:tailEnd type="none" w="med" len="med"/>
                    </a:lnB>
                  </a:tcPr>
                </a:tc>
                <a:extLst>
                  <a:ext uri="{0D108BD9-81ED-4DB2-BD59-A6C34878D82A}">
                    <a16:rowId xmlns:a16="http://schemas.microsoft.com/office/drawing/2014/main" xmlns="" val="2570500307"/>
                  </a:ext>
                </a:extLst>
              </a:tr>
            </a:tbl>
          </a:graphicData>
        </a:graphic>
      </p:graphicFrame>
      <p:sp>
        <p:nvSpPr>
          <p:cNvPr id="5" name="文字方塊 4"/>
          <p:cNvSpPr txBox="1"/>
          <p:nvPr/>
        </p:nvSpPr>
        <p:spPr>
          <a:xfrm>
            <a:off x="4716016" y="243772"/>
            <a:ext cx="4176464" cy="646331"/>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違反學術倫理案件態樣及處分情形統計 </a:t>
            </a:r>
            <a:r>
              <a:rPr lang="en-US" altLang="zh-TW" dirty="0" smtClean="0">
                <a:latin typeface="微軟正黑體" panose="020B0604030504040204" pitchFamily="34" charset="-120"/>
                <a:ea typeface="微軟正黑體" panose="020B0604030504040204" pitchFamily="34" charset="-120"/>
              </a:rPr>
              <a:t>(105/1/1~107/9/30</a:t>
            </a:r>
            <a:r>
              <a:rPr lang="zh-TW" altLang="en-US" dirty="0" smtClean="0">
                <a:latin typeface="微軟正黑體" panose="020B0604030504040204" pitchFamily="34" charset="-120"/>
                <a:ea typeface="微軟正黑體" panose="020B0604030504040204" pitchFamily="34" charset="-120"/>
              </a:rPr>
              <a:t>，共 </a:t>
            </a:r>
            <a:r>
              <a:rPr lang="en-US" altLang="zh-TW" dirty="0" smtClean="0">
                <a:latin typeface="微軟正黑體" panose="020B0604030504040204" pitchFamily="34" charset="-120"/>
                <a:ea typeface="微軟正黑體" panose="020B0604030504040204" pitchFamily="34" charset="-120"/>
              </a:rPr>
              <a:t>63</a:t>
            </a:r>
            <a:r>
              <a:rPr lang="zh-TW" altLang="en-US" dirty="0" smtClean="0">
                <a:latin typeface="微軟正黑體" panose="020B0604030504040204" pitchFamily="34" charset="-120"/>
                <a:ea typeface="微軟正黑體" panose="020B0604030504040204" pitchFamily="34" charset="-120"/>
              </a:rPr>
              <a:t> 人</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323528" y="2560564"/>
            <a:ext cx="4201239" cy="1754326"/>
          </a:xfrm>
          <a:prstGeom prst="rect">
            <a:avLst/>
          </a:prstGeom>
          <a:solidFill>
            <a:srgbClr val="E1EFE5"/>
          </a:solidFill>
          <a:ln w="28575">
            <a:solidFill>
              <a:schemeClr val="bg1">
                <a:lumMod val="50000"/>
              </a:schemeClr>
            </a:solidFill>
            <a:prstDash val="lgDash"/>
          </a:ln>
        </p:spPr>
        <p:txBody>
          <a:bodyPr wrap="square" rtlCol="0">
            <a:spAutoFit/>
          </a:bodyPr>
          <a:lstStyle/>
          <a:p>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學術倫理議題早於多年前就已在國外萌芽，國內因近期違反學術倫理事件頻傳，使得各大專校院及學術研究單位重視相關推廣教育。根據科技部的統計，違反學術倫理的態樣中，</a:t>
            </a:r>
            <a:r>
              <a:rPr lang="zh-TW" altLang="en-US" dirty="0" smtClean="0">
                <a:solidFill>
                  <a:srgbClr val="FF0000"/>
                </a:solidFill>
                <a:latin typeface="微軟正黑體" panose="020B0604030504040204" pitchFamily="34" charset="-120"/>
                <a:ea typeface="微軟正黑體" panose="020B0604030504040204" pitchFamily="34" charset="-120"/>
              </a:rPr>
              <a:t>以抄襲最為嚴重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誠信電子報，</a:t>
            </a:r>
            <a:r>
              <a:rPr lang="en-US" altLang="zh-TW" dirty="0" smtClean="0">
                <a:latin typeface="微軟正黑體" panose="020B0604030504040204" pitchFamily="34" charset="-120"/>
                <a:ea typeface="微軟正黑體" panose="020B0604030504040204" pitchFamily="34" charset="-120"/>
              </a:rPr>
              <a:t>2019)……</a:t>
            </a:r>
            <a:endParaRPr lang="zh-TW" altLang="en-US"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2546604" y="4733119"/>
            <a:ext cx="2160240" cy="276999"/>
          </a:xfrm>
          <a:prstGeom prst="rect">
            <a:avLst/>
          </a:prstGeom>
          <a:noFill/>
        </p:spPr>
        <p:txBody>
          <a:bodyPr wrap="square" rtlCol="0">
            <a:spAutoFit/>
          </a:bodyPr>
          <a:lstStyle/>
          <a:p>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科技部誠信電子報第 </a:t>
            </a:r>
            <a:r>
              <a:rPr lang="en-US" altLang="zh-TW" sz="1200" dirty="0" smtClean="0">
                <a:latin typeface="微軟正黑體" panose="020B0604030504040204" pitchFamily="34" charset="-120"/>
                <a:ea typeface="微軟正黑體" panose="020B0604030504040204" pitchFamily="34" charset="-120"/>
              </a:rPr>
              <a:t>22</a:t>
            </a:r>
            <a:r>
              <a:rPr lang="zh-TW" altLang="en-US" sz="1200" dirty="0" smtClean="0">
                <a:latin typeface="微軟正黑體" panose="020B0604030504040204" pitchFamily="34" charset="-120"/>
                <a:ea typeface="微軟正黑體" panose="020B0604030504040204" pitchFamily="34" charset="-120"/>
              </a:rPr>
              <a:t> 期</a:t>
            </a:r>
            <a:r>
              <a:rPr lang="en-US" altLang="zh-TW" sz="1200" dirty="0" smtClean="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p:txBody>
      </p:sp>
      <p:sp>
        <p:nvSpPr>
          <p:cNvPr id="8" name="矩形 7"/>
          <p:cNvSpPr/>
          <p:nvPr/>
        </p:nvSpPr>
        <p:spPr>
          <a:xfrm>
            <a:off x="115482" y="1250680"/>
            <a:ext cx="4032448" cy="646331"/>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看到右邊</a:t>
            </a:r>
            <a:r>
              <a:rPr lang="zh-TW" altLang="en-US" dirty="0">
                <a:latin typeface="微軟正黑體" panose="020B0604030504040204" pitchFamily="34" charset="-120"/>
                <a:ea typeface="微軟正黑體" panose="020B0604030504040204" pitchFamily="34" charset="-120"/>
              </a:rPr>
              <a:t>的表格，想強調「抄襲」的情況最為嚴重。</a:t>
            </a:r>
            <a:endParaRPr lang="en-US" altLang="zh-TW" dirty="0">
              <a:latin typeface="微軟正黑體" panose="020B0604030504040204" pitchFamily="34" charset="-120"/>
              <a:ea typeface="微軟正黑體" panose="020B0604030504040204" pitchFamily="34" charset="-120"/>
            </a:endParaRPr>
          </a:p>
        </p:txBody>
      </p:sp>
      <p:sp>
        <p:nvSpPr>
          <p:cNvPr id="10" name="矩形 9"/>
          <p:cNvSpPr/>
          <p:nvPr/>
        </p:nvSpPr>
        <p:spPr>
          <a:xfrm>
            <a:off x="323528" y="466518"/>
            <a:ext cx="1155160" cy="386269"/>
          </a:xfrm>
          <a:prstGeom prst="rect">
            <a:avLst/>
          </a:prstGeom>
          <a:solidFill>
            <a:srgbClr val="FFE5E7"/>
          </a:solidFill>
          <a:ln w="28575">
            <a:solidFill>
              <a:srgbClr val="A3C4B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文</a:t>
            </a:r>
            <a:r>
              <a:rPr lang="zh-TW" altLang="en-US" dirty="0">
                <a:solidFill>
                  <a:schemeClr val="tx1"/>
                </a:solidFill>
                <a:latin typeface="微軟正黑體" panose="020B0604030504040204" pitchFamily="34" charset="-120"/>
                <a:ea typeface="微軟正黑體" panose="020B0604030504040204" pitchFamily="34" charset="-120"/>
              </a:rPr>
              <a:t>意</a:t>
            </a:r>
            <a:r>
              <a:rPr lang="zh-TW" altLang="en-US" dirty="0" smtClean="0">
                <a:solidFill>
                  <a:schemeClr val="tx1"/>
                </a:solidFill>
                <a:latin typeface="微軟正黑體" panose="020B0604030504040204" pitchFamily="34" charset="-120"/>
                <a:ea typeface="微軟正黑體" panose="020B0604030504040204" pitchFamily="34" charset="-120"/>
              </a:rPr>
              <a:t>引用</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1" name="圓角矩形圖說文字 10"/>
          <p:cNvSpPr/>
          <p:nvPr/>
        </p:nvSpPr>
        <p:spPr>
          <a:xfrm>
            <a:off x="3399585" y="479632"/>
            <a:ext cx="1152128" cy="360040"/>
          </a:xfrm>
          <a:prstGeom prst="wedgeRoundRectCallout">
            <a:avLst>
              <a:gd name="adj1" fmla="val 46458"/>
              <a:gd name="adj2" fmla="val 74789"/>
              <a:gd name="adj3" fmla="val 16667"/>
            </a:avLst>
          </a:prstGeom>
          <a:solidFill>
            <a:srgbClr val="E1EFE5"/>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原始文獻</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2" name="圓角矩形圖說文字 11"/>
          <p:cNvSpPr/>
          <p:nvPr/>
        </p:nvSpPr>
        <p:spPr>
          <a:xfrm>
            <a:off x="323528" y="2025182"/>
            <a:ext cx="1368152" cy="360040"/>
          </a:xfrm>
          <a:prstGeom prst="wedgeRoundRectCallout">
            <a:avLst>
              <a:gd name="adj1" fmla="val -35440"/>
              <a:gd name="adj2" fmla="val 76836"/>
              <a:gd name="adj3" fmla="val 16667"/>
            </a:avLst>
          </a:prstGeom>
          <a:solidFill>
            <a:srgbClr val="E1EFE5"/>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引入的文章</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97881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txBox="1">
            <a:spLocks/>
          </p:cNvSpPr>
          <p:nvPr/>
        </p:nvSpPr>
        <p:spPr>
          <a:xfrm>
            <a:off x="457200" y="908720"/>
            <a:ext cx="8229600" cy="324720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u"/>
            </a:pPr>
            <a:r>
              <a:rPr lang="zh-TW" altLang="en-US" sz="1800" u="sng" dirty="0" smtClean="0">
                <a:latin typeface="微軟正黑體" panose="020B0604030504040204" pitchFamily="34" charset="-120"/>
                <a:ea typeface="微軟正黑體" panose="020B0604030504040204" pitchFamily="34" charset="-120"/>
                <a:cs typeface="Times New Roman" panose="02020603050405020304" pitchFamily="18" charset="0"/>
              </a:rPr>
              <a:t>案例一</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甲君向本部申請專題研究計畫，與其前一年度於</a:t>
            </a:r>
            <a:r>
              <a:rPr lang="zh-TW" altLang="en-US" sz="1600" u="sng" dirty="0">
                <a:latin typeface="微軟正黑體" panose="020B0604030504040204" pitchFamily="34" charset="-120"/>
                <a:ea typeface="微軟正黑體" panose="020B0604030504040204" pitchFamily="34" charset="-120"/>
                <a:cs typeface="Times New Roman" panose="02020603050405020304" pitchFamily="18" charset="0"/>
              </a:rPr>
              <a:t>研討會</a:t>
            </a:r>
            <a:r>
              <a:rPr lang="zh-TW" altLang="en-US" sz="1600" u="sng" dirty="0" smtClean="0">
                <a:latin typeface="微軟正黑體" panose="020B0604030504040204" pitchFamily="34" charset="-120"/>
                <a:ea typeface="微軟正黑體" panose="020B0604030504040204" pitchFamily="34" charset="-120"/>
                <a:cs typeface="Times New Roman" panose="02020603050405020304" pitchFamily="18" charset="0"/>
              </a:rPr>
              <a:t>發表</a:t>
            </a:r>
            <a:r>
              <a:rPr lang="zh-TW" altLang="en-US" sz="1600" b="1" u="sng" dirty="0" smtClean="0">
                <a:latin typeface="微軟正黑體" panose="020B0604030504040204" pitchFamily="34" charset="-120"/>
                <a:ea typeface="微軟正黑體" panose="020B0604030504040204" pitchFamily="34" charset="-120"/>
                <a:cs typeface="Times New Roman" panose="02020603050405020304" pitchFamily="18" charset="0"/>
              </a:rPr>
              <a:t>會議</a:t>
            </a:r>
            <a:r>
              <a:rPr lang="zh-TW" altLang="en-US" sz="1600" b="1" u="sng" dirty="0">
                <a:latin typeface="微軟正黑體" panose="020B0604030504040204" pitchFamily="34" charset="-120"/>
                <a:ea typeface="微軟正黑體" panose="020B0604030504040204" pitchFamily="34" charset="-120"/>
                <a:cs typeface="Times New Roman" panose="02020603050405020304" pitchFamily="18" charset="0"/>
              </a:rPr>
              <a:t>論文</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之主題及內容幾乎完全相似，涉嫌違反學術倫理</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經</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審查</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結果</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，研究計畫書之內容，大部分由會議論文刪減而成，二者內容</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幾乎雷同</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惟研究計畫書未提及前一年度已發表之會議</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論文</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。甲君雖說明其研究計畫未來觀察範圍將拓展至其他研究對象，但亦難掩甲君於研究計畫中大幅襲用其已發表之會議論文，卻</a:t>
            </a:r>
            <a:r>
              <a:rPr lang="zh-TW" altLang="en-US" sz="16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於計畫書敘明之事實</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；其有意將其他研究對象與原研究對象列為同等重要之研究對象，亦完全</a:t>
            </a:r>
            <a:r>
              <a:rPr lang="zh-TW" altLang="en-US" sz="16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於計畫書中說明或引註會議論文</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，難掩其重大瑕疵，而涉有</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嚴重影響研究計畫之公正審查並導致資源</a:t>
            </a:r>
            <a:r>
              <a:rPr lang="zh-TW" altLang="en-US" sz="16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分</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配之公正性</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案</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經本部學術</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倫理</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審議會認定，有違反本部「學術倫理案件處理及審議要點」第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點第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6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款「研究計畫或論文大幅引用自己已發表之著作，未適當引註」 情事，予以</a:t>
            </a:r>
            <a:r>
              <a:rPr lang="zh-TW" altLang="en-US" sz="1600" u="sng" dirty="0">
                <a:latin typeface="微軟正黑體" panose="020B0604030504040204" pitchFamily="34" charset="-120"/>
                <a:ea typeface="微軟正黑體" panose="020B0604030504040204" pitchFamily="34" charset="-120"/>
                <a:cs typeface="Times New Roman" panose="02020603050405020304" pitchFamily="18" charset="0"/>
              </a:rPr>
              <a:t>書面告誡</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矩形 6"/>
          <p:cNvSpPr/>
          <p:nvPr/>
        </p:nvSpPr>
        <p:spPr>
          <a:xfrm>
            <a:off x="6588224" y="4738475"/>
            <a:ext cx="2287383" cy="215444"/>
          </a:xfrm>
          <a:prstGeom prst="rect">
            <a:avLst/>
          </a:prstGeom>
        </p:spPr>
        <p:txBody>
          <a:bodyPr wrap="square">
            <a:spAutoFit/>
          </a:bodyPr>
          <a:lstStyle/>
          <a:p>
            <a:r>
              <a:rPr lang="zh-TW" altLang="en-US" sz="800" dirty="0">
                <a:latin typeface="Times New Roman" panose="02020603050405020304" pitchFamily="18" charset="0"/>
                <a:ea typeface="標楷體" panose="03000509000000000000" pitchFamily="65" charset="-120"/>
                <a:cs typeface="Times New Roman" panose="02020603050405020304" pitchFamily="18" charset="0"/>
              </a:rPr>
              <a:t>資料來源：科技部研究誠信電子報</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第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期</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
        <p:nvSpPr>
          <p:cNvPr id="2" name="文字版面配置區 1"/>
          <p:cNvSpPr>
            <a:spLocks noGrp="1"/>
          </p:cNvSpPr>
          <p:nvPr>
            <p:ph type="body" sz="quarter" idx="10"/>
          </p:nvPr>
        </p:nvSpPr>
        <p:spPr/>
        <p:txBody>
          <a:bodyPr/>
          <a:lstStyle/>
          <a:p>
            <a:endParaRPr lang="zh-TW" altLang="en-US"/>
          </a:p>
        </p:txBody>
      </p:sp>
    </p:spTree>
    <p:extLst>
      <p:ext uri="{BB962C8B-B14F-4D97-AF65-F5344CB8AC3E}">
        <p14:creationId xmlns:p14="http://schemas.microsoft.com/office/powerpoint/2010/main" val="2540205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466518"/>
            <a:ext cx="1368152" cy="377040"/>
          </a:xfrm>
          <a:prstGeom prst="rect">
            <a:avLst/>
          </a:prstGeom>
          <a:solidFill>
            <a:srgbClr val="DDFEFF"/>
          </a:solidFill>
          <a:ln w="28575">
            <a:solidFill>
              <a:srgbClr val="A3C4B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合適的改寫</a:t>
            </a:r>
            <a:endParaRPr lang="zh-TW" altLang="en-US" dirty="0">
              <a:solidFill>
                <a:schemeClr val="tx1"/>
              </a:solidFill>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763688" y="1131732"/>
            <a:ext cx="6270792" cy="2087695"/>
            <a:chOff x="1685584" y="715180"/>
            <a:chExt cx="6270792" cy="2087695"/>
          </a:xfrm>
        </p:grpSpPr>
        <p:sp>
          <p:nvSpPr>
            <p:cNvPr id="6" name="矩形 5"/>
            <p:cNvSpPr/>
            <p:nvPr/>
          </p:nvSpPr>
          <p:spPr>
            <a:xfrm>
              <a:off x="1685584" y="715180"/>
              <a:ext cx="6192688" cy="2087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835696" y="771550"/>
              <a:ext cx="6120680" cy="2031325"/>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對抄襲的認知、實際文字抄襲行為、其背後的原因、合宜的解決和教育方式，以及學校政策的配套措施等，都需要仰賴更多教育單位、政府機關，以及教師的教育和宣導才能落實反抄襲，並提供優良的語言學習和學術環境。總</a:t>
              </a:r>
              <a:r>
                <a:rPr lang="zh-TW" altLang="en-US" dirty="0">
                  <a:latin typeface="微軟正黑體" panose="020B0604030504040204" pitchFamily="34" charset="-120"/>
                  <a:ea typeface="微軟正黑體" panose="020B0604030504040204" pitchFamily="34" charset="-120"/>
                </a:rPr>
                <a:t>言</a:t>
              </a:r>
              <a:r>
                <a:rPr lang="zh-TW" altLang="en-US" dirty="0" smtClean="0">
                  <a:latin typeface="微軟正黑體" panose="020B0604030504040204" pitchFamily="34" charset="-120"/>
                  <a:ea typeface="微軟正黑體" panose="020B0604030504040204" pitchFamily="34" charset="-120"/>
                </a:rPr>
                <a:t>之，我們需要學生準備的，不單單是學術養成或專業知識的培養，更要積極地教育學生尊重他人的著作權和智慧財產權，以實行有效的品格教育。</a:t>
              </a:r>
              <a:endParaRPr lang="en-US" altLang="zh-TW" dirty="0" smtClean="0">
                <a:latin typeface="微軟正黑體" panose="020B0604030504040204" pitchFamily="34" charset="-120"/>
                <a:ea typeface="微軟正黑體" panose="020B0604030504040204" pitchFamily="34" charset="-120"/>
              </a:endParaRPr>
            </a:p>
          </p:txBody>
        </p:sp>
      </p:grpSp>
      <p:sp>
        <p:nvSpPr>
          <p:cNvPr id="9" name="文字方塊 8"/>
          <p:cNvSpPr txBox="1"/>
          <p:nvPr/>
        </p:nvSpPr>
        <p:spPr>
          <a:xfrm>
            <a:off x="1763688" y="3437587"/>
            <a:ext cx="6192688" cy="646331"/>
          </a:xfrm>
          <a:prstGeom prst="rect">
            <a:avLst/>
          </a:prstGeom>
          <a:solidFill>
            <a:srgbClr val="E1EFE5"/>
          </a:solidFill>
          <a:ln w="28575">
            <a:solidFill>
              <a:schemeClr val="bg1">
                <a:lumMod val="50000"/>
              </a:schemeClr>
            </a:solidFill>
            <a:prstDash val="lgDash"/>
          </a:ln>
        </p:spPr>
        <p:txBody>
          <a:bodyPr wrap="square" rtlCol="0">
            <a:spAutoFit/>
          </a:bodyPr>
          <a:lstStyle/>
          <a:p>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需先建立學生正確的學術研究倫理觀念，以降低抄襲的發生率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劉</a:t>
            </a:r>
            <a:r>
              <a:rPr lang="zh-TW" altLang="en-US" dirty="0">
                <a:latin typeface="微軟正黑體" panose="020B0604030504040204" pitchFamily="34" charset="-120"/>
                <a:ea typeface="微軟正黑體" panose="020B0604030504040204" pitchFamily="34" charset="-120"/>
              </a:rPr>
              <a:t>繼仁</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2012)</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10" name="圓角矩形圖說文字 9"/>
          <p:cNvSpPr/>
          <p:nvPr/>
        </p:nvSpPr>
        <p:spPr>
          <a:xfrm>
            <a:off x="308555" y="1154164"/>
            <a:ext cx="1152128" cy="360040"/>
          </a:xfrm>
          <a:prstGeom prst="wedgeRoundRectCallout">
            <a:avLst>
              <a:gd name="adj1" fmla="val 46458"/>
              <a:gd name="adj2" fmla="val 74789"/>
              <a:gd name="adj3" fmla="val 16667"/>
            </a:avLst>
          </a:prstGeom>
          <a:solidFill>
            <a:srgbClr val="E1EFE5"/>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原始文獻</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1" name="圓角矩形圖說文字 10"/>
          <p:cNvSpPr/>
          <p:nvPr/>
        </p:nvSpPr>
        <p:spPr>
          <a:xfrm>
            <a:off x="308554" y="3437587"/>
            <a:ext cx="1383125" cy="374788"/>
          </a:xfrm>
          <a:prstGeom prst="wedgeRoundRectCallout">
            <a:avLst>
              <a:gd name="adj1" fmla="val 44998"/>
              <a:gd name="adj2" fmla="val 77980"/>
              <a:gd name="adj3" fmla="val 16667"/>
            </a:avLst>
          </a:prstGeom>
          <a:solidFill>
            <a:srgbClr val="E1EFE5"/>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引入的文章</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6876256" y="4731990"/>
            <a:ext cx="1440160" cy="261610"/>
          </a:xfrm>
          <a:prstGeom prst="rect">
            <a:avLst/>
          </a:prstGeom>
          <a:noFill/>
        </p:spPr>
        <p:txBody>
          <a:bodyPr wrap="square" rtlCol="0">
            <a:spAutoFit/>
          </a:bodyPr>
          <a:lstStyle/>
          <a:p>
            <a:r>
              <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dirty="0" smtClean="0">
                <a:latin typeface="Times New Roman" panose="02020603050405020304" pitchFamily="18" charset="0"/>
                <a:ea typeface="標楷體" panose="03000509000000000000" pitchFamily="65" charset="-120"/>
                <a:cs typeface="Times New Roman" panose="02020603050405020304" pitchFamily="18" charset="0"/>
              </a:rPr>
              <a:t>劉繼仁等</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1100" dirty="0" smtClean="0">
                <a:latin typeface="Times New Roman" panose="02020603050405020304" pitchFamily="18" charset="0"/>
                <a:ea typeface="標楷體" panose="03000509000000000000" pitchFamily="65" charset="-120"/>
                <a:cs typeface="Times New Roman" panose="02020603050405020304" pitchFamily="18" charset="0"/>
              </a:rPr>
              <a:t>, 2012ab)</a:t>
            </a:r>
            <a:endParaRPr lang="zh-TW" altLang="en-US" sz="11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02739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15516" y="1059582"/>
            <a:ext cx="8712968" cy="2800767"/>
          </a:xfrm>
          <a:prstGeom prst="rect">
            <a:avLst/>
          </a:prstGeom>
        </p:spPr>
        <p:txBody>
          <a:bodyPr wrap="square">
            <a:spAutoFit/>
          </a:bodyPr>
          <a:lstStyle/>
          <a:p>
            <a:pPr marL="285750" indent="-285750">
              <a:buFont typeface="Wingdings" panose="05000000000000000000" pitchFamily="2" charset="2"/>
              <a:buChar char="u"/>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原稿</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600" dirty="0" smtClean="0">
                <a:solidFill>
                  <a:srgbClr val="333333"/>
                </a:solidFill>
                <a:latin typeface="Times New Roman" panose="02020603050405020304" pitchFamily="18" charset="0"/>
                <a:cs typeface="Times New Roman" panose="02020603050405020304" pitchFamily="18" charset="0"/>
              </a:rPr>
              <a:t>Students frequently overuse </a:t>
            </a:r>
            <a:r>
              <a:rPr lang="en-US" altLang="zh-TW" sz="1600" dirty="0" smtClean="0">
                <a:solidFill>
                  <a:srgbClr val="FF0000"/>
                </a:solidFill>
                <a:latin typeface="Times New Roman" panose="02020603050405020304" pitchFamily="18" charset="0"/>
                <a:cs typeface="Times New Roman" panose="02020603050405020304" pitchFamily="18" charset="0"/>
              </a:rPr>
              <a:t>direct quotation in taking notes</a:t>
            </a:r>
            <a:r>
              <a:rPr lang="en-US" altLang="zh-TW" sz="1600" dirty="0" smtClean="0">
                <a:solidFill>
                  <a:srgbClr val="333333"/>
                </a:solidFill>
                <a:latin typeface="Times New Roman" panose="02020603050405020304" pitchFamily="18" charset="0"/>
                <a:cs typeface="Times New Roman" panose="02020603050405020304" pitchFamily="18" charset="0"/>
              </a:rPr>
              <a:t>, and as a result they overuse quotations </a:t>
            </a:r>
            <a:br>
              <a:rPr lang="en-US" altLang="zh-TW" sz="1600" dirty="0" smtClean="0">
                <a:solidFill>
                  <a:srgbClr val="333333"/>
                </a:solidFill>
                <a:latin typeface="Times New Roman" panose="02020603050405020304" pitchFamily="18" charset="0"/>
                <a:cs typeface="Times New Roman" panose="02020603050405020304" pitchFamily="18" charset="0"/>
              </a:rPr>
            </a:br>
            <a:r>
              <a:rPr lang="en-US" altLang="zh-TW" sz="1600" dirty="0" smtClean="0">
                <a:solidFill>
                  <a:srgbClr val="FF0000"/>
                </a:solidFill>
                <a:latin typeface="Times New Roman" panose="02020603050405020304" pitchFamily="18" charset="0"/>
                <a:cs typeface="Times New Roman" panose="02020603050405020304" pitchFamily="18" charset="0"/>
              </a:rPr>
              <a:t>in the final [research] paper</a:t>
            </a:r>
            <a:r>
              <a:rPr lang="en-US" altLang="zh-TW" sz="1600" dirty="0" smtClean="0">
                <a:solidFill>
                  <a:srgbClr val="333333"/>
                </a:solidFill>
                <a:latin typeface="Times New Roman" panose="02020603050405020304" pitchFamily="18" charset="0"/>
                <a:cs typeface="Times New Roman" panose="02020603050405020304" pitchFamily="18" charset="0"/>
              </a:rPr>
              <a:t>. </a:t>
            </a:r>
            <a:r>
              <a:rPr lang="en-US" altLang="zh-TW" sz="1600" dirty="0" smtClean="0">
                <a:solidFill>
                  <a:srgbClr val="FF0000"/>
                </a:solidFill>
                <a:latin typeface="Times New Roman" panose="02020603050405020304" pitchFamily="18" charset="0"/>
                <a:cs typeface="Times New Roman" panose="02020603050405020304" pitchFamily="18" charset="0"/>
              </a:rPr>
              <a:t>Probably only about 10% of your final manuscript should</a:t>
            </a:r>
            <a:r>
              <a:rPr lang="en-US" altLang="zh-TW" sz="1600" dirty="0" smtClean="0">
                <a:solidFill>
                  <a:srgbClr val="333333"/>
                </a:solidFill>
                <a:latin typeface="Times New Roman" panose="02020603050405020304" pitchFamily="18" charset="0"/>
                <a:cs typeface="Times New Roman" panose="02020603050405020304" pitchFamily="18" charset="0"/>
              </a:rPr>
              <a:t> appear as </a:t>
            </a:r>
            <a:br>
              <a:rPr lang="en-US" altLang="zh-TW" sz="1600" dirty="0" smtClean="0">
                <a:solidFill>
                  <a:srgbClr val="333333"/>
                </a:solidFill>
                <a:latin typeface="Times New Roman" panose="02020603050405020304" pitchFamily="18" charset="0"/>
                <a:cs typeface="Times New Roman" panose="02020603050405020304" pitchFamily="18" charset="0"/>
              </a:rPr>
            </a:br>
            <a:r>
              <a:rPr lang="en-US" altLang="zh-TW" sz="1600" dirty="0" smtClean="0">
                <a:solidFill>
                  <a:srgbClr val="FF0000"/>
                </a:solidFill>
                <a:latin typeface="Times New Roman" panose="02020603050405020304" pitchFamily="18" charset="0"/>
                <a:cs typeface="Times New Roman" panose="02020603050405020304" pitchFamily="18" charset="0"/>
              </a:rPr>
              <a:t>directly quoted matter</a:t>
            </a:r>
            <a:r>
              <a:rPr lang="en-US" altLang="zh-TW" sz="1600" dirty="0" smtClean="0">
                <a:solidFill>
                  <a:srgbClr val="333333"/>
                </a:solidFill>
                <a:latin typeface="Times New Roman" panose="02020603050405020304" pitchFamily="18" charset="0"/>
                <a:cs typeface="Times New Roman" panose="02020603050405020304" pitchFamily="18" charset="0"/>
              </a:rPr>
              <a:t>. Therefore, you should strive </a:t>
            </a:r>
            <a:r>
              <a:rPr lang="en-US" altLang="zh-TW" sz="1600" dirty="0" smtClean="0">
                <a:solidFill>
                  <a:srgbClr val="FF0000"/>
                </a:solidFill>
                <a:latin typeface="Times New Roman" panose="02020603050405020304" pitchFamily="18" charset="0"/>
                <a:cs typeface="Times New Roman" panose="02020603050405020304" pitchFamily="18" charset="0"/>
              </a:rPr>
              <a:t>to limit the amount of</a:t>
            </a:r>
            <a:r>
              <a:rPr lang="en-US" altLang="zh-TW" sz="1600" dirty="0" smtClean="0">
                <a:solidFill>
                  <a:srgbClr val="333333"/>
                </a:solidFill>
                <a:latin typeface="Times New Roman" panose="02020603050405020304" pitchFamily="18" charset="0"/>
                <a:cs typeface="Times New Roman" panose="02020603050405020304" pitchFamily="18" charset="0"/>
              </a:rPr>
              <a:t> exact transcribing of </a:t>
            </a:r>
            <a:br>
              <a:rPr lang="en-US" altLang="zh-TW" sz="1600" dirty="0" smtClean="0">
                <a:solidFill>
                  <a:srgbClr val="333333"/>
                </a:solidFill>
                <a:latin typeface="Times New Roman" panose="02020603050405020304" pitchFamily="18" charset="0"/>
                <a:cs typeface="Times New Roman" panose="02020603050405020304" pitchFamily="18" charset="0"/>
              </a:rPr>
            </a:br>
            <a:r>
              <a:rPr lang="en-US" altLang="zh-TW" sz="1600" dirty="0" smtClean="0">
                <a:solidFill>
                  <a:srgbClr val="333333"/>
                </a:solidFill>
                <a:latin typeface="Times New Roman" panose="02020603050405020304" pitchFamily="18" charset="0"/>
                <a:cs typeface="Times New Roman" panose="02020603050405020304" pitchFamily="18" charset="0"/>
              </a:rPr>
              <a:t>source materials while taking notes. </a:t>
            </a:r>
            <a:br>
              <a:rPr lang="en-US" altLang="zh-TW" sz="1600" dirty="0" smtClean="0">
                <a:solidFill>
                  <a:srgbClr val="333333"/>
                </a:solidFill>
                <a:latin typeface="Times New Roman" panose="02020603050405020304" pitchFamily="18" charset="0"/>
                <a:cs typeface="Times New Roman" panose="02020603050405020304" pitchFamily="18" charset="0"/>
              </a:rPr>
            </a:br>
            <a:r>
              <a:rPr lang="en-US" altLang="zh-TW" sz="1600" dirty="0" smtClean="0">
                <a:solidFill>
                  <a:srgbClr val="333333"/>
                </a:solidFill>
                <a:latin typeface="Times New Roman" panose="02020603050405020304" pitchFamily="18" charset="0"/>
                <a:cs typeface="Times New Roman" panose="02020603050405020304" pitchFamily="18" charset="0"/>
              </a:rPr>
              <a:t>(Lester, James D. </a:t>
            </a:r>
            <a:r>
              <a:rPr lang="en-US" altLang="zh-TW" sz="1600" i="1" dirty="0" smtClean="0">
                <a:solidFill>
                  <a:srgbClr val="333333"/>
                </a:solidFill>
                <a:latin typeface="Times New Roman" panose="02020603050405020304" pitchFamily="18" charset="0"/>
                <a:cs typeface="Times New Roman" panose="02020603050405020304" pitchFamily="18" charset="0"/>
              </a:rPr>
              <a:t>Writing Research Papers</a:t>
            </a:r>
            <a:r>
              <a:rPr lang="en-US" altLang="zh-TW" sz="1600" dirty="0" smtClean="0">
                <a:solidFill>
                  <a:srgbClr val="333333"/>
                </a:solidFill>
                <a:latin typeface="Times New Roman" panose="02020603050405020304" pitchFamily="18" charset="0"/>
                <a:cs typeface="Times New Roman" panose="02020603050405020304" pitchFamily="18" charset="0"/>
              </a:rPr>
              <a:t>. 2nd ed., 1976, pp. 46-47.)</a:t>
            </a:r>
          </a:p>
          <a:p>
            <a:pPr marL="285750" indent="-285750">
              <a:buFont typeface="Wingdings" panose="05000000000000000000" pitchFamily="2" charset="2"/>
              <a:buChar char="u"/>
            </a:pPr>
            <a:endParaRPr lang="en-US" altLang="zh-TW" sz="1600" dirty="0" smtClean="0">
              <a:solidFill>
                <a:srgbClr val="333333"/>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u"/>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疑似抄襲的論述</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1600" dirty="0" smtClean="0">
                <a:solidFill>
                  <a:srgbClr val="333333"/>
                </a:solidFill>
                <a:latin typeface="Times New Roman" panose="02020603050405020304" pitchFamily="18" charset="0"/>
                <a:cs typeface="Times New Roman" panose="02020603050405020304" pitchFamily="18" charset="0"/>
              </a:rPr>
              <a:t>Students often use too many direct quotations when they take notes, resulting in too many of them in the final research paper. In fact, probably only about 10% of the final copy should consist of directly quoted material. So it is important to limit the amount of source material copied while taking notes.</a:t>
            </a:r>
            <a:endParaRPr lang="en-US" altLang="zh-TW" sz="1600" dirty="0">
              <a:solidFill>
                <a:srgbClr val="333333"/>
              </a:solidFill>
              <a:latin typeface="Times New Roman" panose="02020603050405020304" pitchFamily="18" charset="0"/>
              <a:cs typeface="Times New Roman" panose="02020603050405020304" pitchFamily="18" charset="0"/>
            </a:endParaRPr>
          </a:p>
        </p:txBody>
      </p:sp>
      <p:sp>
        <p:nvSpPr>
          <p:cNvPr id="10" name="文字方塊 9"/>
          <p:cNvSpPr txBox="1"/>
          <p:nvPr/>
        </p:nvSpPr>
        <p:spPr>
          <a:xfrm>
            <a:off x="611560" y="3927775"/>
            <a:ext cx="4104456" cy="369332"/>
          </a:xfrm>
          <a:prstGeom prst="rect">
            <a:avLst/>
          </a:prstGeom>
          <a:noFill/>
          <a:ln w="28575">
            <a:solidFill>
              <a:schemeClr val="accent6">
                <a:lumMod val="60000"/>
                <a:lumOff val="40000"/>
              </a:schemeClr>
            </a:solidFill>
            <a:prstDash val="dash"/>
          </a:ln>
        </p:spPr>
        <p:txBody>
          <a:bodyPr wrap="square" rtlCol="0">
            <a:spAutoFit/>
          </a:bodyPr>
          <a:lstStyle/>
          <a:p>
            <a:r>
              <a:rPr lang="zh-TW" altLang="en-US" dirty="0">
                <a:solidFill>
                  <a:schemeClr val="accent6">
                    <a:lumMod val="75000"/>
                  </a:schemeClr>
                </a:solidFill>
                <a:latin typeface="標楷體" panose="03000509000000000000" pitchFamily="65" charset="-120"/>
                <a:ea typeface="標楷體" panose="03000509000000000000" pitchFamily="65" charset="-120"/>
              </a:rPr>
              <a:t>僅</a:t>
            </a:r>
            <a:r>
              <a:rPr lang="zh-TW" altLang="en-US" dirty="0" smtClean="0">
                <a:solidFill>
                  <a:schemeClr val="accent6">
                    <a:lumMod val="75000"/>
                  </a:schemeClr>
                </a:solidFill>
                <a:latin typeface="標楷體" panose="03000509000000000000" pitchFamily="65" charset="-120"/>
                <a:ea typeface="標楷體" panose="03000509000000000000" pitchFamily="65" charset="-120"/>
              </a:rPr>
              <a:t>文字濃縮、重新排列組合，改變措詞</a:t>
            </a:r>
            <a:endParaRPr lang="zh-TW" altLang="en-US" dirty="0">
              <a:solidFill>
                <a:schemeClr val="accent6">
                  <a:lumMod val="75000"/>
                </a:schemeClr>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6738725" y="4738475"/>
            <a:ext cx="2484276" cy="338554"/>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800" dirty="0">
                <a:latin typeface="Times New Roman" panose="02020603050405020304" pitchFamily="18" charset="0"/>
                <a:cs typeface="Times New Roman" panose="02020603050405020304" pitchFamily="18" charset="0"/>
              </a:rPr>
              <a:t>P</a:t>
            </a:r>
            <a:r>
              <a:rPr lang="en-US" altLang="zh-TW" sz="800" dirty="0" smtClean="0">
                <a:latin typeface="Times New Roman" panose="02020603050405020304" pitchFamily="18" charset="0"/>
                <a:cs typeface="Times New Roman" panose="02020603050405020304" pitchFamily="18" charset="0"/>
              </a:rPr>
              <a:t>araphrase: Write It in Your Own Words, </a:t>
            </a:r>
            <a:br>
              <a:rPr lang="en-US" altLang="zh-TW" sz="800" dirty="0" smtClean="0">
                <a:latin typeface="Times New Roman" panose="02020603050405020304" pitchFamily="18" charset="0"/>
                <a:cs typeface="Times New Roman" panose="02020603050405020304" pitchFamily="18" charset="0"/>
              </a:rPr>
            </a:br>
            <a:r>
              <a:rPr lang="en-US" altLang="zh-TW" sz="800" dirty="0" smtClean="0">
                <a:latin typeface="Times New Roman" panose="02020603050405020304" pitchFamily="18" charset="0"/>
                <a:cs typeface="Times New Roman" panose="02020603050405020304" pitchFamily="18" charset="0"/>
              </a:rPr>
              <a:t>                     Purdue Online Writing Lab </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
        <p:nvSpPr>
          <p:cNvPr id="7" name="矩形 6"/>
          <p:cNvSpPr/>
          <p:nvPr/>
        </p:nvSpPr>
        <p:spPr>
          <a:xfrm>
            <a:off x="323528" y="466518"/>
            <a:ext cx="1155160" cy="377040"/>
          </a:xfrm>
          <a:prstGeom prst="rect">
            <a:avLst/>
          </a:prstGeom>
          <a:solidFill>
            <a:srgbClr val="DDFEFF"/>
          </a:solidFill>
          <a:ln w="28575">
            <a:solidFill>
              <a:srgbClr val="A3C4B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不當改寫</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11156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15516" y="1059582"/>
            <a:ext cx="8928484" cy="2800767"/>
          </a:xfrm>
          <a:prstGeom prst="rect">
            <a:avLst/>
          </a:prstGeom>
        </p:spPr>
        <p:txBody>
          <a:bodyPr wrap="square">
            <a:spAutoFit/>
          </a:bodyPr>
          <a:lstStyle/>
          <a:p>
            <a:pPr marL="285750" indent="-285750">
              <a:buFont typeface="Wingdings" panose="05000000000000000000" pitchFamily="2" charset="2"/>
              <a:buChar char="u"/>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原稿</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t>Students frequently overuse direct quotation in taking notes, and as a result they overuse quotations </a:t>
            </a:r>
            <a:b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br>
            <a: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t>in the final [research] paper. Probably only about 10% of your final manuscript should appear as </a:t>
            </a:r>
            <a:b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br>
            <a: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t>directly quoted matter. Therefore, you should strive to limit the amount of exact transcribing of </a:t>
            </a:r>
            <a:b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br>
            <a: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t>source materials while taking notes</a:t>
            </a:r>
            <a:r>
              <a:rPr lang="en-US" altLang="zh-TW" sz="16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n-US" altLang="zh-TW" sz="1600" dirty="0" smtClean="0">
                <a:solidFill>
                  <a:srgbClr val="333333"/>
                </a:solidFill>
                <a:latin typeface="Times New Roman" panose="02020603050405020304" pitchFamily="18" charset="0"/>
                <a:cs typeface="Times New Roman" panose="02020603050405020304" pitchFamily="18" charset="0"/>
              </a:rPr>
              <a:t/>
            </a:r>
            <a:br>
              <a:rPr lang="en-US" altLang="zh-TW" sz="1600" dirty="0" smtClean="0">
                <a:solidFill>
                  <a:srgbClr val="333333"/>
                </a:solidFill>
                <a:latin typeface="Times New Roman" panose="02020603050405020304" pitchFamily="18" charset="0"/>
                <a:cs typeface="Times New Roman" panose="02020603050405020304" pitchFamily="18" charset="0"/>
              </a:rPr>
            </a:br>
            <a:r>
              <a:rPr lang="en-US" altLang="zh-TW" sz="1600" dirty="0" smtClean="0">
                <a:solidFill>
                  <a:srgbClr val="333333"/>
                </a:solidFill>
                <a:latin typeface="Times New Roman" panose="02020603050405020304" pitchFamily="18" charset="0"/>
                <a:cs typeface="Times New Roman" panose="02020603050405020304" pitchFamily="18" charset="0"/>
              </a:rPr>
              <a:t>(</a:t>
            </a:r>
            <a:r>
              <a:rPr lang="en-US" altLang="zh-TW" sz="1600" dirty="0">
                <a:solidFill>
                  <a:srgbClr val="333333"/>
                </a:solidFill>
                <a:latin typeface="Times New Roman" panose="02020603050405020304" pitchFamily="18" charset="0"/>
                <a:cs typeface="Times New Roman" panose="02020603050405020304" pitchFamily="18" charset="0"/>
              </a:rPr>
              <a:t>Lester, James D. </a:t>
            </a:r>
            <a:r>
              <a:rPr lang="en-US" altLang="zh-TW" sz="1600" i="1" dirty="0">
                <a:solidFill>
                  <a:srgbClr val="333333"/>
                </a:solidFill>
                <a:latin typeface="Times New Roman" panose="02020603050405020304" pitchFamily="18" charset="0"/>
                <a:cs typeface="Times New Roman" panose="02020603050405020304" pitchFamily="18" charset="0"/>
              </a:rPr>
              <a:t>Writing Research Papers</a:t>
            </a:r>
            <a:r>
              <a:rPr lang="en-US" altLang="zh-TW" sz="1600" dirty="0">
                <a:solidFill>
                  <a:srgbClr val="333333"/>
                </a:solidFill>
                <a:latin typeface="Times New Roman" panose="02020603050405020304" pitchFamily="18" charset="0"/>
                <a:cs typeface="Times New Roman" panose="02020603050405020304" pitchFamily="18" charset="0"/>
              </a:rPr>
              <a:t>. 2nd ed., 1976, pp. 46-47</a:t>
            </a:r>
            <a:r>
              <a:rPr lang="en-US" altLang="zh-TW" sz="1600" dirty="0" smtClean="0">
                <a:solidFill>
                  <a:srgbClr val="333333"/>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u"/>
            </a:pP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u"/>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被接受的改寫</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1600" dirty="0">
                <a:solidFill>
                  <a:srgbClr val="333333"/>
                </a:solidFill>
                <a:latin typeface="Times New Roman" panose="02020603050405020304" pitchFamily="18" charset="0"/>
                <a:cs typeface="Times New Roman" panose="02020603050405020304" pitchFamily="18" charset="0"/>
              </a:rPr>
              <a:t>In research papers, students often quote excessively, failing to keep quoted material down to a desirable level. Since the problem usually originates during note taking, it is essential to minimize the material </a:t>
            </a:r>
            <a:r>
              <a:rPr lang="en-US" altLang="zh-TW" sz="1600" dirty="0" smtClean="0">
                <a:solidFill>
                  <a:srgbClr val="333333"/>
                </a:solidFill>
                <a:latin typeface="Times New Roman" panose="02020603050405020304" pitchFamily="18" charset="0"/>
                <a:cs typeface="Times New Roman" panose="02020603050405020304" pitchFamily="18" charset="0"/>
              </a:rPr>
              <a:t/>
            </a:r>
            <a:br>
              <a:rPr lang="en-US" altLang="zh-TW" sz="1600" dirty="0" smtClean="0">
                <a:solidFill>
                  <a:srgbClr val="333333"/>
                </a:solidFill>
                <a:latin typeface="Times New Roman" panose="02020603050405020304" pitchFamily="18" charset="0"/>
                <a:cs typeface="Times New Roman" panose="02020603050405020304" pitchFamily="18" charset="0"/>
              </a:rPr>
            </a:br>
            <a:r>
              <a:rPr lang="en-US" altLang="zh-TW" sz="1600" dirty="0" smtClean="0">
                <a:solidFill>
                  <a:srgbClr val="333333"/>
                </a:solidFill>
                <a:latin typeface="Times New Roman" panose="02020603050405020304" pitchFamily="18" charset="0"/>
                <a:cs typeface="Times New Roman" panose="02020603050405020304" pitchFamily="18" charset="0"/>
              </a:rPr>
              <a:t>recorded </a:t>
            </a:r>
            <a:r>
              <a:rPr lang="en-US" altLang="zh-TW" sz="1600" dirty="0">
                <a:solidFill>
                  <a:srgbClr val="333333"/>
                </a:solidFill>
                <a:latin typeface="Times New Roman" panose="02020603050405020304" pitchFamily="18" charset="0"/>
                <a:cs typeface="Times New Roman" panose="02020603050405020304" pitchFamily="18" charset="0"/>
              </a:rPr>
              <a:t>verbatim (Lester 46-47).</a:t>
            </a:r>
          </a:p>
        </p:txBody>
      </p:sp>
      <p:sp>
        <p:nvSpPr>
          <p:cNvPr id="10" name="文字方塊 9"/>
          <p:cNvSpPr txBox="1"/>
          <p:nvPr/>
        </p:nvSpPr>
        <p:spPr>
          <a:xfrm>
            <a:off x="611560" y="3939902"/>
            <a:ext cx="5688632" cy="369332"/>
          </a:xfrm>
          <a:prstGeom prst="rect">
            <a:avLst/>
          </a:prstGeom>
          <a:noFill/>
          <a:ln w="28575">
            <a:solidFill>
              <a:schemeClr val="accent6">
                <a:lumMod val="60000"/>
                <a:lumOff val="40000"/>
              </a:schemeClr>
            </a:solidFill>
            <a:prstDash val="dash"/>
          </a:ln>
        </p:spPr>
        <p:txBody>
          <a:bodyPr wrap="square" rtlCol="0">
            <a:spAutoFit/>
          </a:bodyPr>
          <a:lstStyle/>
          <a:p>
            <a:r>
              <a:rPr lang="zh-TW" altLang="en-US" dirty="0" smtClean="0">
                <a:solidFill>
                  <a:schemeClr val="accent6">
                    <a:lumMod val="75000"/>
                  </a:schemeClr>
                </a:solidFill>
                <a:latin typeface="標楷體" panose="03000509000000000000" pitchFamily="65" charset="-120"/>
                <a:ea typeface="標楷體" panose="03000509000000000000" pitchFamily="65" charset="-120"/>
              </a:rPr>
              <a:t>理解原意，重新用自己的話論述，並清楚引註原始資料</a:t>
            </a:r>
            <a:endParaRPr lang="zh-TW" altLang="en-US" dirty="0">
              <a:solidFill>
                <a:schemeClr val="accent6">
                  <a:lumMod val="75000"/>
                </a:schemeClr>
              </a:solidFill>
              <a:latin typeface="標楷體" panose="03000509000000000000" pitchFamily="65" charset="-120"/>
              <a:ea typeface="標楷體" panose="03000509000000000000" pitchFamily="65" charset="-120"/>
            </a:endParaRPr>
          </a:p>
        </p:txBody>
      </p:sp>
      <p:sp>
        <p:nvSpPr>
          <p:cNvPr id="12" name="文字方塊 11"/>
          <p:cNvSpPr txBox="1"/>
          <p:nvPr/>
        </p:nvSpPr>
        <p:spPr>
          <a:xfrm>
            <a:off x="6738725" y="4738475"/>
            <a:ext cx="2484276" cy="338554"/>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800" dirty="0">
                <a:latin typeface="Times New Roman" panose="02020603050405020304" pitchFamily="18" charset="0"/>
                <a:cs typeface="Times New Roman" panose="02020603050405020304" pitchFamily="18" charset="0"/>
              </a:rPr>
              <a:t>P</a:t>
            </a:r>
            <a:r>
              <a:rPr lang="en-US" altLang="zh-TW" sz="800" dirty="0" smtClean="0">
                <a:latin typeface="Times New Roman" panose="02020603050405020304" pitchFamily="18" charset="0"/>
                <a:cs typeface="Times New Roman" panose="02020603050405020304" pitchFamily="18" charset="0"/>
              </a:rPr>
              <a:t>araphrase: Write It in Your Own Words, </a:t>
            </a:r>
            <a:br>
              <a:rPr lang="en-US" altLang="zh-TW" sz="800" dirty="0" smtClean="0">
                <a:latin typeface="Times New Roman" panose="02020603050405020304" pitchFamily="18" charset="0"/>
                <a:cs typeface="Times New Roman" panose="02020603050405020304" pitchFamily="18" charset="0"/>
              </a:rPr>
            </a:br>
            <a:r>
              <a:rPr lang="en-US" altLang="zh-TW" sz="800" dirty="0" smtClean="0">
                <a:latin typeface="Times New Roman" panose="02020603050405020304" pitchFamily="18" charset="0"/>
                <a:cs typeface="Times New Roman" panose="02020603050405020304" pitchFamily="18" charset="0"/>
              </a:rPr>
              <a:t>                     Purdue Online Writing Lab </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
        <p:nvSpPr>
          <p:cNvPr id="8" name="矩形 7"/>
          <p:cNvSpPr/>
          <p:nvPr/>
        </p:nvSpPr>
        <p:spPr>
          <a:xfrm>
            <a:off x="323528" y="466518"/>
            <a:ext cx="1368152" cy="377040"/>
          </a:xfrm>
          <a:prstGeom prst="rect">
            <a:avLst/>
          </a:prstGeom>
          <a:solidFill>
            <a:srgbClr val="D2DEFE"/>
          </a:solidFill>
          <a:ln w="28575">
            <a:solidFill>
              <a:srgbClr val="A3C4B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合適的改寫</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70164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2464251"/>
            <a:ext cx="8424936" cy="1754326"/>
          </a:xfrm>
          <a:prstGeom prst="rect">
            <a:avLst/>
          </a:prstGeom>
          <a:solidFill>
            <a:srgbClr val="E1EFE5"/>
          </a:solidFill>
          <a:ln w="28575">
            <a:solidFill>
              <a:schemeClr val="bg1">
                <a:lumMod val="50000"/>
              </a:schemeClr>
            </a:solidFill>
            <a:prstDash val="lgDash"/>
          </a:ln>
        </p:spPr>
        <p:txBody>
          <a:bodyPr wrap="square">
            <a:spAutoFit/>
          </a:bodyPr>
          <a:lstStyle/>
          <a:p>
            <a:r>
              <a:rPr lang="zh-TW" altLang="en-US" dirty="0" smtClean="0">
                <a:solidFill>
                  <a:srgbClr val="000000"/>
                </a:solidFill>
                <a:latin typeface="微軟正黑體" panose="020B0604030504040204" pitchFamily="34" charset="-120"/>
                <a:ea typeface="微軟正黑體" panose="020B0604030504040204" pitchFamily="34" charset="-120"/>
              </a:rPr>
              <a:t>到底當今生醫發表內容，有多少比例的可信度有問題？造假是否中外皆有？早</a:t>
            </a:r>
            <a:r>
              <a:rPr lang="zh-TW" altLang="en-US" dirty="0">
                <a:solidFill>
                  <a:srgbClr val="000000"/>
                </a:solidFill>
                <a:latin typeface="微軟正黑體" panose="020B0604030504040204" pitchFamily="34" charset="-120"/>
                <a:ea typeface="微軟正黑體" panose="020B0604030504040204" pitchFamily="34" charset="-120"/>
              </a:rPr>
              <a:t>在臺大案例受到注目之前</a:t>
            </a:r>
            <a:r>
              <a:rPr lang="zh-TW" altLang="en-US" dirty="0" smtClean="0">
                <a:solidFill>
                  <a:srgbClr val="000000"/>
                </a:solidFill>
                <a:latin typeface="微軟正黑體" panose="020B0604030504040204" pitchFamily="34" charset="-120"/>
                <a:ea typeface="微軟正黑體" panose="020B0604030504040204" pitchFamily="34" charset="-120"/>
              </a:rPr>
              <a:t>的 </a:t>
            </a:r>
            <a:r>
              <a:rPr lang="en-US" altLang="zh-TW" dirty="0" smtClean="0">
                <a:solidFill>
                  <a:srgbClr val="000000"/>
                </a:solidFill>
                <a:latin typeface="微軟正黑體" panose="020B0604030504040204" pitchFamily="34" charset="-120"/>
                <a:ea typeface="微軟正黑體" panose="020B0604030504040204" pitchFamily="34" charset="-120"/>
              </a:rPr>
              <a:t>2016 </a:t>
            </a:r>
            <a:r>
              <a:rPr lang="zh-TW" altLang="en-US" dirty="0" smtClean="0">
                <a:solidFill>
                  <a:srgbClr val="000000"/>
                </a:solidFill>
                <a:latin typeface="微軟正黑體" panose="020B0604030504040204" pitchFamily="34" charset="-120"/>
                <a:ea typeface="微軟正黑體" panose="020B0604030504040204" pitchFamily="34" charset="-120"/>
              </a:rPr>
              <a:t>年 </a:t>
            </a:r>
            <a:r>
              <a:rPr lang="en-US" altLang="zh-TW" dirty="0" smtClean="0">
                <a:solidFill>
                  <a:srgbClr val="000000"/>
                </a:solidFill>
                <a:latin typeface="微軟正黑體" panose="020B0604030504040204" pitchFamily="34" charset="-120"/>
                <a:ea typeface="微軟正黑體" panose="020B0604030504040204" pitchFamily="34" charset="-120"/>
              </a:rPr>
              <a:t>6 </a:t>
            </a:r>
            <a:r>
              <a:rPr lang="zh-TW" altLang="en-US" dirty="0" smtClean="0">
                <a:solidFill>
                  <a:srgbClr val="000000"/>
                </a:solidFill>
                <a:latin typeface="微軟正黑體" panose="020B0604030504040204" pitchFamily="34" charset="-120"/>
                <a:ea typeface="微軟正黑體" panose="020B0604030504040204" pitchFamily="34" charset="-120"/>
              </a:rPr>
              <a:t>月</a:t>
            </a:r>
            <a:r>
              <a:rPr lang="zh-TW" altLang="en-US" dirty="0">
                <a:solidFill>
                  <a:srgbClr val="000000"/>
                </a:solidFill>
                <a:latin typeface="微軟正黑體" panose="020B0604030504040204" pitchFamily="34" charset="-120"/>
                <a:ea typeface="微軟正黑體" panose="020B0604030504040204" pitchFamily="34" charset="-120"/>
              </a:rPr>
              <a:t>，在美國微生物</a:t>
            </a:r>
            <a:r>
              <a:rPr lang="zh-TW" altLang="en-US" dirty="0" smtClean="0">
                <a:solidFill>
                  <a:srgbClr val="000000"/>
                </a:solidFill>
                <a:latin typeface="微軟正黑體" panose="020B0604030504040204" pitchFamily="34" charset="-120"/>
                <a:ea typeface="微軟正黑體" panose="020B0604030504040204" pitchFamily="34" charset="-120"/>
              </a:rPr>
              <a:t>學會 </a:t>
            </a:r>
            <a:r>
              <a:rPr lang="en-US" altLang="zh-TW" dirty="0" smtClean="0">
                <a:solidFill>
                  <a:srgbClr val="000000"/>
                </a:solidFill>
                <a:latin typeface="微軟正黑體" panose="020B0604030504040204" pitchFamily="34" charset="-120"/>
                <a:ea typeface="微軟正黑體" panose="020B0604030504040204" pitchFamily="34" charset="-120"/>
              </a:rPr>
              <a:t>(ASM)</a:t>
            </a:r>
            <a:r>
              <a:rPr lang="zh-TW" altLang="en-US" dirty="0" smtClean="0">
                <a:solidFill>
                  <a:srgbClr val="000000"/>
                </a:solidFill>
                <a:latin typeface="微軟正黑體" panose="020B0604030504040204" pitchFamily="34" charset="-120"/>
                <a:ea typeface="微軟正黑體" panose="020B0604030504040204" pitchFamily="34" charset="-120"/>
              </a:rPr>
              <a:t> 出版</a:t>
            </a:r>
            <a:r>
              <a:rPr lang="zh-TW" altLang="en-US" dirty="0">
                <a:solidFill>
                  <a:srgbClr val="000000"/>
                </a:solidFill>
                <a:latin typeface="微軟正黑體" panose="020B0604030504040204" pitchFamily="34" charset="-120"/>
                <a:ea typeface="微軟正黑體" panose="020B0604030504040204" pitchFamily="34" charset="-120"/>
              </a:rPr>
              <a:t>的電子</a:t>
            </a:r>
            <a:r>
              <a:rPr lang="zh-TW" altLang="en-US" dirty="0" smtClean="0">
                <a:solidFill>
                  <a:srgbClr val="000000"/>
                </a:solidFill>
                <a:latin typeface="微軟正黑體" panose="020B0604030504040204" pitchFamily="34" charset="-120"/>
                <a:ea typeface="微軟正黑體" panose="020B0604030504040204" pitchFamily="34" charset="-120"/>
              </a:rPr>
              <a:t>期刊 </a:t>
            </a:r>
            <a:r>
              <a:rPr lang="en-US" altLang="zh-TW" dirty="0" err="1" smtClean="0">
                <a:solidFill>
                  <a:srgbClr val="000000"/>
                </a:solidFill>
                <a:latin typeface="微軟正黑體" panose="020B0604030504040204" pitchFamily="34" charset="-120"/>
                <a:ea typeface="微軟正黑體" panose="020B0604030504040204" pitchFamily="34" charset="-120"/>
              </a:rPr>
              <a:t>mBio</a:t>
            </a:r>
            <a:r>
              <a:rPr lang="zh-TW" altLang="en-US" dirty="0">
                <a:solidFill>
                  <a:srgbClr val="000000"/>
                </a:solidFill>
                <a:latin typeface="微軟正黑體" panose="020B0604030504040204" pitchFamily="34" charset="-120"/>
                <a:ea typeface="微軟正黑體" panose="020B0604030504040204" pitchFamily="34" charset="-120"/>
              </a:rPr>
              <a:t>上就刊出一篇文章「生物醫學研究期刊中不當圖像重複的</a:t>
            </a:r>
            <a:r>
              <a:rPr lang="zh-TW" altLang="en-US" dirty="0" smtClean="0">
                <a:solidFill>
                  <a:srgbClr val="000000"/>
                </a:solidFill>
                <a:latin typeface="微軟正黑體" panose="020B0604030504040204" pitchFamily="34" charset="-120"/>
                <a:ea typeface="微軟正黑體" panose="020B0604030504040204" pitchFamily="34" charset="-120"/>
              </a:rPr>
              <a:t>普遍性 </a:t>
            </a:r>
            <a:r>
              <a:rPr lang="en-US" altLang="zh-TW" dirty="0" smtClean="0">
                <a:solidFill>
                  <a:srgbClr val="000000"/>
                </a:solidFill>
                <a:latin typeface="微軟正黑體" panose="020B0604030504040204" pitchFamily="34" charset="-120"/>
                <a:ea typeface="微軟正黑體" panose="020B0604030504040204" pitchFamily="34" charset="-120"/>
              </a:rPr>
              <a:t/>
            </a:r>
            <a:br>
              <a:rPr lang="en-US" altLang="zh-TW" dirty="0" smtClean="0">
                <a:solidFill>
                  <a:srgbClr val="000000"/>
                </a:solidFill>
                <a:latin typeface="微軟正黑體" panose="020B0604030504040204" pitchFamily="34" charset="-120"/>
                <a:ea typeface="微軟正黑體" panose="020B0604030504040204" pitchFamily="34" charset="-120"/>
              </a:rPr>
            </a:br>
            <a:r>
              <a:rPr lang="en-US" altLang="zh-TW" sz="1400" dirty="0" smtClean="0">
                <a:solidFill>
                  <a:srgbClr val="000000"/>
                </a:solidFill>
                <a:latin typeface="微軟正黑體" panose="020B0604030504040204" pitchFamily="34" charset="-120"/>
                <a:ea typeface="微軟正黑體" panose="020B0604030504040204" pitchFamily="34" charset="-120"/>
              </a:rPr>
              <a:t>(The </a:t>
            </a:r>
            <a:r>
              <a:rPr lang="en-US" altLang="zh-TW" sz="1400" dirty="0">
                <a:solidFill>
                  <a:srgbClr val="000000"/>
                </a:solidFill>
                <a:latin typeface="微軟正黑體" panose="020B0604030504040204" pitchFamily="34" charset="-120"/>
                <a:ea typeface="微軟正黑體" panose="020B0604030504040204" pitchFamily="34" charset="-120"/>
              </a:rPr>
              <a:t>prevalence of inappropriate image duplication in biomedical research </a:t>
            </a:r>
            <a:r>
              <a:rPr lang="en-US" altLang="zh-TW" sz="1400" dirty="0" smtClean="0">
                <a:solidFill>
                  <a:srgbClr val="000000"/>
                </a:solidFill>
                <a:latin typeface="微軟正黑體" panose="020B0604030504040204" pitchFamily="34" charset="-120"/>
                <a:ea typeface="微軟正黑體" panose="020B0604030504040204" pitchFamily="34" charset="-120"/>
              </a:rPr>
              <a:t>publications)</a:t>
            </a:r>
            <a:r>
              <a:rPr lang="zh-TW" altLang="en-US" dirty="0" smtClean="0">
                <a:solidFill>
                  <a:srgbClr val="000000"/>
                </a:solidFill>
                <a:latin typeface="微軟正黑體" panose="020B0604030504040204" pitchFamily="34" charset="-120"/>
                <a:ea typeface="微軟正黑體" panose="020B0604030504040204" pitchFamily="34" charset="-120"/>
              </a:rPr>
              <a:t>」，</a:t>
            </a:r>
            <a:r>
              <a:rPr lang="en-US" altLang="zh-TW" dirty="0" smtClean="0">
                <a:solidFill>
                  <a:srgbClr val="000000"/>
                </a:solidFill>
                <a:latin typeface="微軟正黑體" panose="020B0604030504040204" pitchFamily="34" charset="-120"/>
                <a:ea typeface="微軟正黑體" panose="020B0604030504040204" pitchFamily="34" charset="-120"/>
              </a:rPr>
              <a:t/>
            </a:r>
            <a:br>
              <a:rPr lang="en-US" altLang="zh-TW" dirty="0" smtClean="0">
                <a:solidFill>
                  <a:srgbClr val="000000"/>
                </a:solidFill>
                <a:latin typeface="微軟正黑體" panose="020B0604030504040204" pitchFamily="34" charset="-120"/>
                <a:ea typeface="微軟正黑體" panose="020B0604030504040204" pitchFamily="34" charset="-120"/>
              </a:rPr>
            </a:br>
            <a:r>
              <a:rPr lang="en-US" altLang="zh-TW" dirty="0" smtClean="0">
                <a:solidFill>
                  <a:srgbClr val="FF0000"/>
                </a:solidFill>
                <a:latin typeface="微軟正黑體" panose="020B0604030504040204" pitchFamily="34" charset="-120"/>
                <a:ea typeface="微軟正黑體" panose="020B0604030504040204" pitchFamily="34" charset="-120"/>
              </a:rPr>
              <a:t>3 </a:t>
            </a:r>
            <a:r>
              <a:rPr lang="zh-TW" altLang="en-US" dirty="0" smtClean="0">
                <a:solidFill>
                  <a:srgbClr val="FF0000"/>
                </a:solidFill>
                <a:latin typeface="微軟正黑體" panose="020B0604030504040204" pitchFamily="34" charset="-120"/>
                <a:ea typeface="微軟正黑體" panose="020B0604030504040204" pitchFamily="34" charset="-120"/>
              </a:rPr>
              <a:t>位</a:t>
            </a:r>
            <a:r>
              <a:rPr lang="zh-TW" altLang="en-US" dirty="0">
                <a:solidFill>
                  <a:srgbClr val="FF0000"/>
                </a:solidFill>
                <a:latin typeface="微軟正黑體" panose="020B0604030504040204" pitchFamily="34" charset="-120"/>
                <a:ea typeface="微軟正黑體" panose="020B0604030504040204" pitchFamily="34" charset="-120"/>
              </a:rPr>
              <a:t>美國學者檢視</a:t>
            </a:r>
            <a:r>
              <a:rPr lang="zh-TW" altLang="en-US" dirty="0" smtClean="0">
                <a:solidFill>
                  <a:srgbClr val="FF0000"/>
                </a:solidFill>
                <a:latin typeface="微軟正黑體" panose="020B0604030504040204" pitchFamily="34" charset="-120"/>
                <a:ea typeface="微軟正黑體" panose="020B0604030504040204" pitchFamily="34" charset="-120"/>
              </a:rPr>
              <a:t>了 </a:t>
            </a:r>
            <a:r>
              <a:rPr lang="en-US" altLang="zh-TW" dirty="0" smtClean="0">
                <a:solidFill>
                  <a:srgbClr val="FF0000"/>
                </a:solidFill>
                <a:latin typeface="微軟正黑體" panose="020B0604030504040204" pitchFamily="34" charset="-120"/>
                <a:ea typeface="微軟正黑體" panose="020B0604030504040204" pitchFamily="34" charset="-120"/>
              </a:rPr>
              <a:t>1995 </a:t>
            </a:r>
            <a:r>
              <a:rPr lang="zh-TW" altLang="en-US" dirty="0" smtClean="0">
                <a:solidFill>
                  <a:srgbClr val="FF0000"/>
                </a:solidFill>
                <a:latin typeface="微軟正黑體" panose="020B0604030504040204" pitchFamily="34" charset="-120"/>
                <a:ea typeface="微軟正黑體" panose="020B0604030504040204" pitchFamily="34" charset="-120"/>
              </a:rPr>
              <a:t>至 </a:t>
            </a:r>
            <a:r>
              <a:rPr lang="en-US" altLang="zh-TW" dirty="0" smtClean="0">
                <a:solidFill>
                  <a:srgbClr val="FF0000"/>
                </a:solidFill>
                <a:latin typeface="微軟正黑體" panose="020B0604030504040204" pitchFamily="34" charset="-120"/>
                <a:ea typeface="微軟正黑體" panose="020B0604030504040204" pitchFamily="34" charset="-120"/>
              </a:rPr>
              <a:t>2014 </a:t>
            </a:r>
            <a:r>
              <a:rPr lang="zh-TW" altLang="en-US" dirty="0" smtClean="0">
                <a:solidFill>
                  <a:srgbClr val="FF0000"/>
                </a:solidFill>
                <a:latin typeface="微軟正黑體" panose="020B0604030504040204" pitchFamily="34" charset="-120"/>
                <a:ea typeface="微軟正黑體" panose="020B0604030504040204" pitchFamily="34" charset="-120"/>
              </a:rPr>
              <a:t>年間</a:t>
            </a:r>
            <a:r>
              <a:rPr lang="zh-TW" altLang="en-US" dirty="0">
                <a:solidFill>
                  <a:srgbClr val="FF0000"/>
                </a:solidFill>
                <a:latin typeface="微軟正黑體" panose="020B0604030504040204" pitchFamily="34" charset="-120"/>
                <a:ea typeface="微軟正黑體" panose="020B0604030504040204" pitchFamily="34" charset="-120"/>
              </a:rPr>
              <a:t>，於選定的生醫相關領域期刊上、</a:t>
            </a:r>
            <a:r>
              <a:rPr lang="zh-TW" altLang="en-US" dirty="0" smtClean="0">
                <a:solidFill>
                  <a:srgbClr val="FF0000"/>
                </a:solidFill>
                <a:latin typeface="微軟正黑體" panose="020B0604030504040204" pitchFamily="34" charset="-120"/>
                <a:ea typeface="微軟正黑體" panose="020B0604030504040204" pitchFamily="34" charset="-120"/>
              </a:rPr>
              <a:t>共 </a:t>
            </a:r>
            <a:r>
              <a:rPr lang="en-US" altLang="zh-TW" dirty="0" smtClean="0">
                <a:solidFill>
                  <a:srgbClr val="FF0000"/>
                </a:solidFill>
                <a:latin typeface="微軟正黑體" panose="020B0604030504040204" pitchFamily="34" charset="-120"/>
                <a:ea typeface="微軟正黑體" panose="020B0604030504040204" pitchFamily="34" charset="-120"/>
              </a:rPr>
              <a:t>2 </a:t>
            </a:r>
            <a:r>
              <a:rPr lang="zh-TW" altLang="en-US" dirty="0" smtClean="0">
                <a:solidFill>
                  <a:srgbClr val="FF0000"/>
                </a:solidFill>
                <a:latin typeface="微軟正黑體" panose="020B0604030504040204" pitchFamily="34" charset="-120"/>
                <a:ea typeface="微軟正黑體" panose="020B0604030504040204" pitchFamily="34" charset="-120"/>
              </a:rPr>
              <a:t>萬餘</a:t>
            </a:r>
            <a:r>
              <a:rPr lang="zh-TW" altLang="en-US" dirty="0">
                <a:solidFill>
                  <a:srgbClr val="FF0000"/>
                </a:solidFill>
                <a:latin typeface="微軟正黑體" panose="020B0604030504040204" pitchFamily="34" charset="-120"/>
                <a:ea typeface="微軟正黑體" panose="020B0604030504040204" pitchFamily="34" charset="-120"/>
              </a:rPr>
              <a:t>篇論文，發現幾乎</a:t>
            </a:r>
            <a:r>
              <a:rPr lang="zh-TW" altLang="en-US" dirty="0" smtClean="0">
                <a:solidFill>
                  <a:srgbClr val="FF0000"/>
                </a:solidFill>
                <a:latin typeface="微軟正黑體" panose="020B0604030504040204" pitchFamily="34" charset="-120"/>
                <a:ea typeface="微軟正黑體" panose="020B0604030504040204" pitchFamily="34" charset="-120"/>
              </a:rPr>
              <a:t>每 </a:t>
            </a:r>
            <a:r>
              <a:rPr lang="en-US" altLang="zh-TW" dirty="0" smtClean="0">
                <a:solidFill>
                  <a:srgbClr val="FF0000"/>
                </a:solidFill>
                <a:latin typeface="微軟正黑體" panose="020B0604030504040204" pitchFamily="34" charset="-120"/>
                <a:ea typeface="微軟正黑體" panose="020B0604030504040204" pitchFamily="34" charset="-120"/>
              </a:rPr>
              <a:t>25 </a:t>
            </a:r>
            <a:r>
              <a:rPr lang="zh-TW" altLang="en-US" dirty="0" smtClean="0">
                <a:solidFill>
                  <a:srgbClr val="FF0000"/>
                </a:solidFill>
                <a:latin typeface="微軟正黑體" panose="020B0604030504040204" pitchFamily="34" charset="-120"/>
                <a:ea typeface="微軟正黑體" panose="020B0604030504040204" pitchFamily="34" charset="-120"/>
              </a:rPr>
              <a:t>篇</a:t>
            </a:r>
            <a:r>
              <a:rPr lang="zh-TW" altLang="en-US" dirty="0">
                <a:solidFill>
                  <a:srgbClr val="FF0000"/>
                </a:solidFill>
                <a:latin typeface="微軟正黑體" panose="020B0604030504040204" pitchFamily="34" charset="-120"/>
                <a:ea typeface="微軟正黑體" panose="020B0604030504040204" pitchFamily="34" charset="-120"/>
              </a:rPr>
              <a:t>就有</a:t>
            </a:r>
            <a:r>
              <a:rPr lang="zh-TW" altLang="en-US" dirty="0" smtClean="0">
                <a:solidFill>
                  <a:srgbClr val="FF0000"/>
                </a:solidFill>
                <a:latin typeface="微軟正黑體" panose="020B0604030504040204" pitchFamily="34" charset="-120"/>
                <a:ea typeface="微軟正黑體" panose="020B0604030504040204" pitchFamily="34" charset="-120"/>
              </a:rPr>
              <a:t>一篇 </a:t>
            </a:r>
            <a:r>
              <a:rPr lang="en-US" altLang="zh-TW" dirty="0" smtClean="0">
                <a:solidFill>
                  <a:srgbClr val="FF0000"/>
                </a:solidFill>
                <a:latin typeface="微軟正黑體" panose="020B0604030504040204" pitchFamily="34" charset="-120"/>
                <a:ea typeface="微軟正黑體" panose="020B0604030504040204" pitchFamily="34" charset="-120"/>
              </a:rPr>
              <a:t>(3.8%)</a:t>
            </a:r>
            <a:r>
              <a:rPr lang="zh-TW" altLang="en-US" dirty="0" smtClean="0">
                <a:solidFill>
                  <a:srgbClr val="FF0000"/>
                </a:solidFill>
                <a:latin typeface="微軟正黑體" panose="020B0604030504040204" pitchFamily="34" charset="-120"/>
                <a:ea typeface="微軟正黑體" panose="020B0604030504040204" pitchFamily="34" charset="-120"/>
              </a:rPr>
              <a:t> 出現</a:t>
            </a:r>
            <a:r>
              <a:rPr lang="zh-TW" altLang="en-US" dirty="0">
                <a:solidFill>
                  <a:srgbClr val="FF0000"/>
                </a:solidFill>
                <a:latin typeface="微軟正黑體" panose="020B0604030504040204" pitchFamily="34" charset="-120"/>
                <a:ea typeface="微軟正黑體" panose="020B0604030504040204" pitchFamily="34" charset="-120"/>
              </a:rPr>
              <a:t>了圖片重複使用或修改的情況。</a:t>
            </a:r>
          </a:p>
        </p:txBody>
      </p:sp>
      <p:grpSp>
        <p:nvGrpSpPr>
          <p:cNvPr id="8" name="群組 7"/>
          <p:cNvGrpSpPr/>
          <p:nvPr/>
        </p:nvGrpSpPr>
        <p:grpSpPr>
          <a:xfrm>
            <a:off x="1835696" y="627534"/>
            <a:ext cx="5472608" cy="1164065"/>
            <a:chOff x="2051720" y="843557"/>
            <a:chExt cx="5472608" cy="1164065"/>
          </a:xfrm>
        </p:grpSpPr>
        <p:sp>
          <p:nvSpPr>
            <p:cNvPr id="7" name="矩形 6"/>
            <p:cNvSpPr/>
            <p:nvPr/>
          </p:nvSpPr>
          <p:spPr>
            <a:xfrm>
              <a:off x="2051720" y="843557"/>
              <a:ext cx="5472608" cy="11640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rotWithShape="1">
            <a:blip r:embed="rId2"/>
            <a:srcRect l="21651" t="29700" r="23225" b="50569"/>
            <a:stretch/>
          </p:blipFill>
          <p:spPr>
            <a:xfrm>
              <a:off x="2101606" y="887802"/>
              <a:ext cx="5364596" cy="1080120"/>
            </a:xfrm>
            <a:prstGeom prst="rect">
              <a:avLst/>
            </a:prstGeom>
          </p:spPr>
        </p:pic>
      </p:grpSp>
      <p:sp>
        <p:nvSpPr>
          <p:cNvPr id="6" name="文字方塊 5"/>
          <p:cNvSpPr txBox="1"/>
          <p:nvPr/>
        </p:nvSpPr>
        <p:spPr>
          <a:xfrm>
            <a:off x="6372200" y="4587974"/>
            <a:ext cx="2448272" cy="338554"/>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科學月刊：你知道怎麼處圖片嗎？</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2017.01.23</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hlinkClick r:id="rId3"/>
              </a:rPr>
              <a:t>連結</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國立臺南大學曹哲嘉助理教授授權使用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20119.04.01</a:t>
            </a:r>
          </a:p>
        </p:txBody>
      </p:sp>
      <p:sp>
        <p:nvSpPr>
          <p:cNvPr id="9" name="矩形 8"/>
          <p:cNvSpPr/>
          <p:nvPr/>
        </p:nvSpPr>
        <p:spPr>
          <a:xfrm>
            <a:off x="323528" y="466518"/>
            <a:ext cx="1155160" cy="593064"/>
          </a:xfrm>
          <a:prstGeom prst="rect">
            <a:avLst/>
          </a:prstGeom>
          <a:solidFill>
            <a:srgbClr val="F8FEBA"/>
          </a:solidFill>
          <a:ln w="28575">
            <a:solidFill>
              <a:srgbClr val="A3C4B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文</a:t>
            </a:r>
            <a:r>
              <a:rPr lang="zh-TW" altLang="en-US" dirty="0">
                <a:solidFill>
                  <a:schemeClr val="tx1"/>
                </a:solidFill>
                <a:latin typeface="微軟正黑體" panose="020B0604030504040204" pitchFamily="34" charset="-120"/>
                <a:ea typeface="微軟正黑體" panose="020B0604030504040204" pitchFamily="34" charset="-120"/>
              </a:rPr>
              <a:t>意</a:t>
            </a:r>
            <a:r>
              <a:rPr lang="zh-TW" altLang="en-US" dirty="0" smtClean="0">
                <a:solidFill>
                  <a:schemeClr val="tx1"/>
                </a:solidFill>
                <a:latin typeface="微軟正黑體" panose="020B0604030504040204" pitchFamily="34" charset="-120"/>
                <a:ea typeface="微軟正黑體" panose="020B0604030504040204" pitchFamily="34" charset="-120"/>
              </a:rPr>
              <a:t>引用</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dirty="0" smtClean="0">
                <a:solidFill>
                  <a:schemeClr val="tx1"/>
                </a:solidFill>
                <a:latin typeface="微軟正黑體" panose="020B0604030504040204" pitchFamily="34" charset="-120"/>
                <a:ea typeface="微軟正黑體" panose="020B0604030504040204" pitchFamily="34" charset="-120"/>
              </a:rPr>
              <a:t>摘要</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0" name="圓角矩形圖說文字 9"/>
          <p:cNvSpPr/>
          <p:nvPr/>
        </p:nvSpPr>
        <p:spPr>
          <a:xfrm>
            <a:off x="7359107" y="466518"/>
            <a:ext cx="1152128" cy="360040"/>
          </a:xfrm>
          <a:prstGeom prst="wedgeRoundRectCallout">
            <a:avLst>
              <a:gd name="adj1" fmla="val -38669"/>
              <a:gd name="adj2" fmla="val 78885"/>
              <a:gd name="adj3" fmla="val 16667"/>
            </a:avLst>
          </a:prstGeom>
          <a:solidFill>
            <a:srgbClr val="E1EFE5"/>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原始文獻</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1" name="圓角矩形圖說文字 10"/>
          <p:cNvSpPr/>
          <p:nvPr/>
        </p:nvSpPr>
        <p:spPr>
          <a:xfrm>
            <a:off x="382462" y="1901816"/>
            <a:ext cx="1152128" cy="360040"/>
          </a:xfrm>
          <a:prstGeom prst="wedgeRoundRectCallout">
            <a:avLst>
              <a:gd name="adj1" fmla="val 40698"/>
              <a:gd name="adj2" fmla="val 76836"/>
              <a:gd name="adj3" fmla="val 16667"/>
            </a:avLst>
          </a:prstGeom>
          <a:solidFill>
            <a:srgbClr val="E1EFE5"/>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摘要文章</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2940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611560" y="3675683"/>
            <a:ext cx="3888432" cy="369332"/>
          </a:xfrm>
          <a:prstGeom prst="rect">
            <a:avLst/>
          </a:prstGeom>
          <a:noFill/>
          <a:ln w="28575">
            <a:solidFill>
              <a:schemeClr val="accent6">
                <a:lumMod val="60000"/>
                <a:lumOff val="40000"/>
              </a:schemeClr>
            </a:solidFill>
            <a:prstDash val="dash"/>
          </a:ln>
        </p:spPr>
        <p:txBody>
          <a:bodyPr wrap="square" rtlCol="0">
            <a:spAutoFit/>
          </a:bodyPr>
          <a:lstStyle/>
          <a:p>
            <a:r>
              <a:rPr lang="zh-TW" altLang="en-US" dirty="0" smtClean="0">
                <a:solidFill>
                  <a:schemeClr val="accent6">
                    <a:lumMod val="75000"/>
                  </a:schemeClr>
                </a:solidFill>
                <a:latin typeface="標楷體" panose="03000509000000000000" pitchFamily="65" charset="-120"/>
                <a:ea typeface="標楷體" panose="03000509000000000000" pitchFamily="65" charset="-120"/>
              </a:rPr>
              <a:t>簡短句子表達原作者所要傳達的</a:t>
            </a:r>
            <a:r>
              <a:rPr lang="zh-TW" altLang="en-US" dirty="0">
                <a:solidFill>
                  <a:schemeClr val="accent6">
                    <a:lumMod val="75000"/>
                  </a:schemeClr>
                </a:solidFill>
                <a:latin typeface="標楷體" panose="03000509000000000000" pitchFamily="65" charset="-120"/>
                <a:ea typeface="標楷體" panose="03000509000000000000" pitchFamily="65" charset="-120"/>
              </a:rPr>
              <a:t>意念</a:t>
            </a:r>
          </a:p>
        </p:txBody>
      </p:sp>
      <p:sp>
        <p:nvSpPr>
          <p:cNvPr id="13" name="矩形 12"/>
          <p:cNvSpPr/>
          <p:nvPr/>
        </p:nvSpPr>
        <p:spPr>
          <a:xfrm>
            <a:off x="215516" y="1059582"/>
            <a:ext cx="8712968" cy="2616101"/>
          </a:xfrm>
          <a:prstGeom prst="rect">
            <a:avLst/>
          </a:prstGeom>
        </p:spPr>
        <p:txBody>
          <a:bodyPr wrap="square">
            <a:spAutoFit/>
          </a:bodyPr>
          <a:lstStyle/>
          <a:p>
            <a:pPr marL="285750" indent="-285750">
              <a:buFont typeface="Wingdings" panose="05000000000000000000" pitchFamily="2" charset="2"/>
              <a:buChar char="u"/>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原稿</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t>Students frequently overuse direct quotation in taking notes, and as a result they overuse quotations </a:t>
            </a:r>
            <a:b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br>
            <a: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t>in the final [research] paper. Probably only about 10% of your final manuscript should appear as </a:t>
            </a:r>
            <a:b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br>
            <a: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t>directly quoted matter. Therefore, you should strive to limit the amount of exact transcribing of </a:t>
            </a:r>
            <a:b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br>
            <a:r>
              <a:rPr lang="en-US" altLang="zh-TW" sz="1600" dirty="0">
                <a:solidFill>
                  <a:schemeClr val="tx1">
                    <a:lumMod val="75000"/>
                    <a:lumOff val="25000"/>
                  </a:schemeClr>
                </a:solidFill>
                <a:latin typeface="Times New Roman" panose="02020603050405020304" pitchFamily="18" charset="0"/>
                <a:cs typeface="Times New Roman" panose="02020603050405020304" pitchFamily="18" charset="0"/>
              </a:rPr>
              <a:t>source materials while taking notes</a:t>
            </a:r>
            <a:r>
              <a:rPr lang="en-US" altLang="zh-TW" sz="1600" dirty="0" smtClean="0">
                <a:solidFill>
                  <a:schemeClr val="tx1">
                    <a:lumMod val="75000"/>
                    <a:lumOff val="25000"/>
                  </a:schemeClr>
                </a:solidFill>
                <a:latin typeface="Times New Roman" panose="02020603050405020304" pitchFamily="18" charset="0"/>
                <a:cs typeface="Times New Roman" panose="02020603050405020304" pitchFamily="18" charset="0"/>
              </a:rPr>
              <a:t>.</a:t>
            </a:r>
            <a:r>
              <a:rPr lang="en-US" altLang="zh-TW" sz="1600" dirty="0" smtClean="0">
                <a:solidFill>
                  <a:srgbClr val="333333"/>
                </a:solidFill>
                <a:latin typeface="Times New Roman" panose="02020603050405020304" pitchFamily="18" charset="0"/>
                <a:cs typeface="Times New Roman" panose="02020603050405020304" pitchFamily="18" charset="0"/>
              </a:rPr>
              <a:t/>
            </a:r>
            <a:br>
              <a:rPr lang="en-US" altLang="zh-TW" sz="1600" dirty="0" smtClean="0">
                <a:solidFill>
                  <a:srgbClr val="333333"/>
                </a:solidFill>
                <a:latin typeface="Times New Roman" panose="02020603050405020304" pitchFamily="18" charset="0"/>
                <a:cs typeface="Times New Roman" panose="02020603050405020304" pitchFamily="18" charset="0"/>
              </a:rPr>
            </a:br>
            <a:r>
              <a:rPr lang="en-US" altLang="zh-TW" sz="1600" dirty="0" smtClean="0">
                <a:solidFill>
                  <a:srgbClr val="333333"/>
                </a:solidFill>
                <a:latin typeface="Times New Roman" panose="02020603050405020304" pitchFamily="18" charset="0"/>
                <a:cs typeface="Times New Roman" panose="02020603050405020304" pitchFamily="18" charset="0"/>
              </a:rPr>
              <a:t>(</a:t>
            </a:r>
            <a:r>
              <a:rPr lang="en-US" altLang="zh-TW" sz="1600" dirty="0">
                <a:solidFill>
                  <a:srgbClr val="333333"/>
                </a:solidFill>
                <a:latin typeface="Times New Roman" panose="02020603050405020304" pitchFamily="18" charset="0"/>
                <a:cs typeface="Times New Roman" panose="02020603050405020304" pitchFamily="18" charset="0"/>
              </a:rPr>
              <a:t>Lester, James D. </a:t>
            </a:r>
            <a:r>
              <a:rPr lang="en-US" altLang="zh-TW" sz="1600" i="1" dirty="0">
                <a:solidFill>
                  <a:srgbClr val="333333"/>
                </a:solidFill>
                <a:latin typeface="Times New Roman" panose="02020603050405020304" pitchFamily="18" charset="0"/>
                <a:cs typeface="Times New Roman" panose="02020603050405020304" pitchFamily="18" charset="0"/>
              </a:rPr>
              <a:t>Writing Research Papers</a:t>
            </a:r>
            <a:r>
              <a:rPr lang="en-US" altLang="zh-TW" sz="1600" dirty="0">
                <a:solidFill>
                  <a:srgbClr val="333333"/>
                </a:solidFill>
                <a:latin typeface="Times New Roman" panose="02020603050405020304" pitchFamily="18" charset="0"/>
                <a:cs typeface="Times New Roman" panose="02020603050405020304" pitchFamily="18" charset="0"/>
              </a:rPr>
              <a:t>. 2nd ed., 1976, pp. 46-47</a:t>
            </a:r>
            <a:r>
              <a:rPr lang="en-US" altLang="zh-TW" sz="1600" dirty="0" smtClean="0">
                <a:solidFill>
                  <a:srgbClr val="333333"/>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u"/>
            </a:pP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Wingdings" panose="05000000000000000000" pitchFamily="2" charset="2"/>
              <a:buChar char="u"/>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被接受</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的摘</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要</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1600" dirty="0">
                <a:latin typeface="Times New Roman" panose="02020603050405020304" pitchFamily="18" charset="0"/>
                <a:cs typeface="Times New Roman" panose="02020603050405020304" pitchFamily="18" charset="0"/>
              </a:rPr>
              <a:t>Students should take just a few notes in direct quotation from sources to help minimize the amount </a:t>
            </a:r>
            <a:r>
              <a:rPr lang="en-US" altLang="zh-TW" sz="1600" dirty="0" smtClean="0">
                <a:latin typeface="Times New Roman" panose="02020603050405020304" pitchFamily="18" charset="0"/>
                <a:cs typeface="Times New Roman" panose="02020603050405020304" pitchFamily="18" charset="0"/>
              </a:rPr>
              <a:t/>
            </a:r>
            <a:br>
              <a:rPr lang="en-US" altLang="zh-TW" sz="1600" dirty="0" smtClean="0">
                <a:latin typeface="Times New Roman" panose="02020603050405020304" pitchFamily="18" charset="0"/>
                <a:cs typeface="Times New Roman" panose="02020603050405020304" pitchFamily="18" charset="0"/>
              </a:rPr>
            </a:br>
            <a:r>
              <a:rPr lang="en-US" altLang="zh-TW" sz="1600" dirty="0" smtClean="0">
                <a:latin typeface="Times New Roman" panose="02020603050405020304" pitchFamily="18" charset="0"/>
                <a:cs typeface="Times New Roman" panose="02020603050405020304" pitchFamily="18" charset="0"/>
              </a:rPr>
              <a:t>of </a:t>
            </a:r>
            <a:r>
              <a:rPr lang="en-US" altLang="zh-TW" sz="1600" dirty="0">
                <a:latin typeface="Times New Roman" panose="02020603050405020304" pitchFamily="18" charset="0"/>
                <a:cs typeface="Times New Roman" panose="02020603050405020304" pitchFamily="18" charset="0"/>
              </a:rPr>
              <a:t>quoted material in a research paper (Lester 46-47).</a:t>
            </a:r>
            <a:endParaRPr lang="en-US" altLang="zh-TW" sz="1600" dirty="0">
              <a:solidFill>
                <a:srgbClr val="333333"/>
              </a:solidFill>
              <a:latin typeface="Times New Roman" panose="02020603050405020304" pitchFamily="18" charset="0"/>
              <a:cs typeface="Times New Roman" panose="02020603050405020304" pitchFamily="18" charset="0"/>
            </a:endParaRPr>
          </a:p>
        </p:txBody>
      </p:sp>
      <p:sp>
        <p:nvSpPr>
          <p:cNvPr id="14" name="文字方塊 13"/>
          <p:cNvSpPr txBox="1"/>
          <p:nvPr/>
        </p:nvSpPr>
        <p:spPr>
          <a:xfrm>
            <a:off x="6735819" y="4738475"/>
            <a:ext cx="2484276" cy="338554"/>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800" dirty="0">
                <a:latin typeface="Times New Roman" panose="02020603050405020304" pitchFamily="18" charset="0"/>
                <a:cs typeface="Times New Roman" panose="02020603050405020304" pitchFamily="18" charset="0"/>
              </a:rPr>
              <a:t>P</a:t>
            </a:r>
            <a:r>
              <a:rPr lang="en-US" altLang="zh-TW" sz="800" dirty="0" smtClean="0">
                <a:latin typeface="Times New Roman" panose="02020603050405020304" pitchFamily="18" charset="0"/>
                <a:cs typeface="Times New Roman" panose="02020603050405020304" pitchFamily="18" charset="0"/>
              </a:rPr>
              <a:t>araphrase: Write It in Your Own Words, </a:t>
            </a:r>
            <a:br>
              <a:rPr lang="en-US" altLang="zh-TW" sz="800" dirty="0" smtClean="0">
                <a:latin typeface="Times New Roman" panose="02020603050405020304" pitchFamily="18" charset="0"/>
                <a:cs typeface="Times New Roman" panose="02020603050405020304" pitchFamily="18" charset="0"/>
              </a:rPr>
            </a:br>
            <a:r>
              <a:rPr lang="en-US" altLang="zh-TW" sz="800" dirty="0" smtClean="0">
                <a:latin typeface="Times New Roman" panose="02020603050405020304" pitchFamily="18" charset="0"/>
                <a:cs typeface="Times New Roman" panose="02020603050405020304" pitchFamily="18" charset="0"/>
              </a:rPr>
              <a:t>                     Purdue Online Writing Lab </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
        <p:nvSpPr>
          <p:cNvPr id="8" name="矩形 7"/>
          <p:cNvSpPr/>
          <p:nvPr/>
        </p:nvSpPr>
        <p:spPr>
          <a:xfrm>
            <a:off x="323528" y="466518"/>
            <a:ext cx="1155160" cy="377040"/>
          </a:xfrm>
          <a:prstGeom prst="rect">
            <a:avLst/>
          </a:prstGeom>
          <a:solidFill>
            <a:srgbClr val="F8FEBA"/>
          </a:solidFill>
          <a:ln w="28575">
            <a:solidFill>
              <a:srgbClr val="A3C4BC"/>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摘要</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59171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a:xfrm>
            <a:off x="0" y="339502"/>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改寫 </a:t>
            </a:r>
            <a:r>
              <a:rPr lang="en-US" altLang="zh-TW"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vs.</a:t>
            </a:r>
            <a:r>
              <a:rPr lang="zh-TW" altLang="en-US"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摘</a:t>
            </a:r>
            <a:r>
              <a:rPr lang="zh-TW" altLang="en-US"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要</a:t>
            </a:r>
          </a:p>
        </p:txBody>
      </p:sp>
      <p:sp>
        <p:nvSpPr>
          <p:cNvPr id="5" name="矩形 4"/>
          <p:cNvSpPr/>
          <p:nvPr/>
        </p:nvSpPr>
        <p:spPr>
          <a:xfrm>
            <a:off x="899592" y="1240228"/>
            <a:ext cx="8136904" cy="2585323"/>
          </a:xfrm>
          <a:prstGeom prst="rect">
            <a:avLst/>
          </a:prstGeom>
        </p:spPr>
        <p:txBody>
          <a:bodyPr wrap="square">
            <a:spAutoFit/>
          </a:bodyPr>
          <a:lstStyle/>
          <a:p>
            <a:pPr marL="285750" indent="-285750">
              <a:buFont typeface="Wingdings" panose="05000000000000000000" pitchFamily="2" charset="2"/>
              <a:buChar char="u"/>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改</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寫</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(paraphrase)</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 所面臨的爭議</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較</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難</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避免拼湊寫作</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如何定義「正確且適當地改寫」</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原文內容重新詮釋，本質上仍是</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複製</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別人的想法</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著重「</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摘要</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(summarize)</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 的練習</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緊扣原文</a:t>
            </a:r>
            <a:r>
              <a:rPr lang="zh-TW" altLang="en-US" u="sng" dirty="0" smtClean="0">
                <a:latin typeface="微軟正黑體" panose="020B0604030504040204" pitchFamily="34" charset="-120"/>
                <a:ea typeface="微軟正黑體" panose="020B0604030504040204" pitchFamily="34" charset="-120"/>
                <a:cs typeface="Times New Roman" panose="02020603050405020304" pitchFamily="18" charset="0"/>
              </a:rPr>
              <a:t>核心概念及關鍵字</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，精確地縮減篇幅</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不</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直接</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引用或借用原文句子，以自己的文字與思緒重新論述文章精華</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有助於研究文獻的整理及日後知識回</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顧</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文字方塊 6"/>
          <p:cNvSpPr txBox="1"/>
          <p:nvPr/>
        </p:nvSpPr>
        <p:spPr>
          <a:xfrm>
            <a:off x="6735819" y="4738475"/>
            <a:ext cx="2228669" cy="338554"/>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8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Donahue, 2008</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Yamada, 2003</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劉繼仁等</a:t>
            </a:r>
            <a:r>
              <a:rPr lang="zh-TW" altLang="en-US" sz="800" dirty="0">
                <a:latin typeface="Times New Roman" panose="02020603050405020304" pitchFamily="18" charset="0"/>
                <a:ea typeface="標楷體" panose="03000509000000000000" pitchFamily="65" charset="-120"/>
                <a:cs typeface="Times New Roman" panose="02020603050405020304" pitchFamily="18" charset="0"/>
              </a:rPr>
              <a:t>人</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2012a</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2661134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a:p>
        </p:txBody>
      </p:sp>
      <p:sp>
        <p:nvSpPr>
          <p:cNvPr id="3" name="文字版面配置區 2"/>
          <p:cNvSpPr>
            <a:spLocks noGrp="1"/>
          </p:cNvSpPr>
          <p:nvPr>
            <p:ph type="body" sz="quarter" idx="11"/>
          </p:nvPr>
        </p:nvSpPr>
        <p:spPr/>
        <p:txBody>
          <a:bodyPr/>
          <a:lstStyle/>
          <a:p>
            <a:endParaRPr lang="zh-TW" altLang="en-US"/>
          </a:p>
        </p:txBody>
      </p:sp>
      <p:sp>
        <p:nvSpPr>
          <p:cNvPr id="4" name="文字方塊 3"/>
          <p:cNvSpPr txBox="1"/>
          <p:nvPr/>
        </p:nvSpPr>
        <p:spPr>
          <a:xfrm>
            <a:off x="827584" y="1978843"/>
            <a:ext cx="7488832" cy="1384995"/>
          </a:xfrm>
          <a:prstGeom prst="rect">
            <a:avLst/>
          </a:prstGeom>
          <a:noFill/>
        </p:spPr>
        <p:txBody>
          <a:bodyPr wrap="square" rtlCol="0">
            <a:spAutoFit/>
          </a:bodyPr>
          <a:lstStyle/>
          <a:p>
            <a:r>
              <a:rPr lang="zh-TW" altLang="en-US" sz="2800" dirty="0" smtClean="0">
                <a:latin typeface="微軟正黑體" panose="020B0604030504040204" pitchFamily="34" charset="-120"/>
                <a:ea typeface="微軟正黑體" panose="020B0604030504040204" pitchFamily="34" charset="-120"/>
              </a:rPr>
              <a:t>學會正確的學術寫作，是你身為學術</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研究人員基本的能力。透過以下的建議來改善學術寫作的能力</a:t>
            </a:r>
            <a:r>
              <a:rPr lang="en-US" altLang="zh-TW" sz="2800" dirty="0" smtClean="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938356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11560" y="891122"/>
            <a:ext cx="8136904" cy="1200329"/>
          </a:xfrm>
          <a:prstGeom prst="rect">
            <a:avLst/>
          </a:prstGeom>
        </p:spPr>
        <p:txBody>
          <a:bodyPr wrap="square">
            <a:spAutoFit/>
          </a:bodyPr>
          <a:lstStyle/>
          <a:p>
            <a:pPr marL="285750" indent="-285750">
              <a:buFont typeface="Arial" panose="020B0604020202020204" pitchFamily="34" charset="0"/>
              <a:buChar char="•"/>
            </a:pPr>
            <a:r>
              <a:rPr lang="zh-TW" altLang="en-US"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學會正確使用引用或</a:t>
            </a:r>
            <a:r>
              <a:rPr lang="zh-TW" altLang="en-US" dirty="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引</a:t>
            </a:r>
            <a:r>
              <a:rPr lang="zh-TW" altLang="en-US"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用符號 </a:t>
            </a:r>
            <a:r>
              <a:rPr lang="en-US" altLang="zh-TW"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 “English</a:t>
            </a:r>
            <a:r>
              <a:rPr lang="zh-TW" altLang="en-US"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  或 「中</a:t>
            </a:r>
            <a:r>
              <a:rPr lang="zh-TW" altLang="en-US" dirty="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文</a:t>
            </a:r>
            <a:r>
              <a:rPr lang="zh-TW" altLang="en-US"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 並適當</a:t>
            </a:r>
            <a:r>
              <a:rPr lang="zh-TW" altLang="en-US" dirty="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給予</a:t>
            </a:r>
            <a:r>
              <a:rPr lang="zh-TW" altLang="en-US"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表彰</a:t>
            </a:r>
            <a:endParaRPr lang="en-US" altLang="zh-TW"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學習閱讀文獻並融會貫通，透過摘要 </a:t>
            </a:r>
            <a:r>
              <a:rPr lang="en-US" altLang="zh-TW"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(summarize)</a:t>
            </a:r>
            <a:r>
              <a:rPr lang="zh-TW" altLang="en-US"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 練習避免抄襲行為，樹立個人寫作風格</a:t>
            </a:r>
            <a:endParaRPr lang="en-US" altLang="zh-TW"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如果你有以下</a:t>
            </a:r>
            <a:r>
              <a:rPr lang="zh-TW" altLang="en-US" dirty="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抄襲</a:t>
            </a:r>
            <a:r>
              <a:rPr lang="zh-TW" altLang="en-US"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行為，建議的解決方式</a:t>
            </a:r>
            <a:r>
              <a:rPr lang="en-US" altLang="zh-TW" dirty="0" smtClean="0">
                <a:solidFill>
                  <a:srgbClr val="222222"/>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3081517304"/>
              </p:ext>
            </p:extLst>
          </p:nvPr>
        </p:nvGraphicFramePr>
        <p:xfrm>
          <a:off x="935596" y="2133757"/>
          <a:ext cx="7488832" cy="1854200"/>
        </p:xfrm>
        <a:graphic>
          <a:graphicData uri="http://schemas.openxmlformats.org/drawingml/2006/table">
            <a:tbl>
              <a:tblPr firstRow="1" bandRow="1">
                <a:tableStyleId>{5C22544A-7EE6-4342-B048-85BDC9FD1C3A}</a:tableStyleId>
              </a:tblPr>
              <a:tblGrid>
                <a:gridCol w="2716537">
                  <a:extLst>
                    <a:ext uri="{9D8B030D-6E8A-4147-A177-3AD203B41FA5}">
                      <a16:colId xmlns:a16="http://schemas.microsoft.com/office/drawing/2014/main" xmlns="" val="144396267"/>
                    </a:ext>
                  </a:extLst>
                </a:gridCol>
                <a:gridCol w="4772295">
                  <a:extLst>
                    <a:ext uri="{9D8B030D-6E8A-4147-A177-3AD203B41FA5}">
                      <a16:colId xmlns:a16="http://schemas.microsoft.com/office/drawing/2014/main" xmlns="" val="1963540428"/>
                    </a:ext>
                  </a:extLst>
                </a:gridCol>
              </a:tblGrid>
              <a:tr h="370840">
                <a:tc>
                  <a:txBody>
                    <a:bodyPr/>
                    <a:lstStyle/>
                    <a:p>
                      <a:r>
                        <a:rPr lang="zh-TW" altLang="en-US" dirty="0" smtClean="0">
                          <a:latin typeface="標楷體" panose="03000509000000000000" pitchFamily="65" charset="-120"/>
                          <a:ea typeface="標楷體" panose="03000509000000000000" pitchFamily="65" charset="-120"/>
                        </a:rPr>
                        <a:t>抄襲行為</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解決方法</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2916346073"/>
                  </a:ext>
                </a:extLst>
              </a:tr>
              <a:tr h="370840">
                <a:tc>
                  <a:txBody>
                    <a:bodyPr/>
                    <a:lstStyle/>
                    <a:p>
                      <a:r>
                        <a:rPr lang="zh-TW" altLang="en-US" dirty="0" smtClean="0">
                          <a:latin typeface="標楷體" panose="03000509000000000000" pitchFamily="65" charset="-120"/>
                          <a:ea typeface="標楷體" panose="03000509000000000000" pitchFamily="65" charset="-120"/>
                        </a:rPr>
                        <a:t>拼湊寫作</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改寫技巧的寫作訓練</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431913891"/>
                  </a:ext>
                </a:extLst>
              </a:tr>
              <a:tr h="370840">
                <a:tc>
                  <a:txBody>
                    <a:bodyPr/>
                    <a:lstStyle/>
                    <a:p>
                      <a:r>
                        <a:rPr lang="zh-TW" altLang="en-US" dirty="0" smtClean="0">
                          <a:latin typeface="標楷體" panose="03000509000000000000" pitchFamily="65" charset="-120"/>
                          <a:ea typeface="標楷體" panose="03000509000000000000" pitchFamily="65" charset="-120"/>
                        </a:rPr>
                        <a:t>直接抄襲原作者之全文</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摘要技巧的寫作訓練</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1491483154"/>
                  </a:ext>
                </a:extLst>
              </a:tr>
              <a:tr h="370840">
                <a:tc>
                  <a:txBody>
                    <a:bodyPr/>
                    <a:lstStyle/>
                    <a:p>
                      <a:r>
                        <a:rPr lang="zh-TW" altLang="en-US" dirty="0" smtClean="0">
                          <a:latin typeface="標楷體" panose="03000509000000000000" pitchFamily="65" charset="-120"/>
                          <a:ea typeface="標楷體" panose="03000509000000000000" pitchFamily="65" charset="-120"/>
                        </a:rPr>
                        <a:t>參考資料引用錯誤</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文獻引用格式及準則訓練</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2431995918"/>
                  </a:ext>
                </a:extLst>
              </a:tr>
              <a:tr h="370840">
                <a:tc>
                  <a:txBody>
                    <a:bodyPr/>
                    <a:lstStyle/>
                    <a:p>
                      <a:r>
                        <a:rPr lang="zh-TW" altLang="en-US" dirty="0" smtClean="0">
                          <a:latin typeface="標楷體" panose="03000509000000000000" pitchFamily="65" charset="-120"/>
                          <a:ea typeface="標楷體" panose="03000509000000000000" pitchFamily="65" charset="-120"/>
                        </a:rPr>
                        <a:t>有意的抄襲</a:t>
                      </a:r>
                      <a:endParaRPr lang="zh-TW" altLang="en-US" dirty="0">
                        <a:latin typeface="標楷體" panose="03000509000000000000" pitchFamily="65" charset="-120"/>
                        <a:ea typeface="標楷體" panose="03000509000000000000" pitchFamily="65" charset="-120"/>
                      </a:endParaRPr>
                    </a:p>
                  </a:txBody>
                  <a:tcPr/>
                </a:tc>
                <a:tc>
                  <a:txBody>
                    <a:bodyPr/>
                    <a:lstStyle/>
                    <a:p>
                      <a:r>
                        <a:rPr lang="zh-TW" altLang="en-US" dirty="0" smtClean="0">
                          <a:latin typeface="標楷體" panose="03000509000000000000" pitchFamily="65" charset="-120"/>
                          <a:ea typeface="標楷體" panose="03000509000000000000" pitchFamily="65" charset="-120"/>
                        </a:rPr>
                        <a:t>學術倫理道德觀念建立及著作權法等法規宣導</a:t>
                      </a:r>
                      <a:endParaRPr lang="zh-TW" altLang="en-US"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xmlns="" val="751909043"/>
                  </a:ext>
                </a:extLst>
              </a:tr>
            </a:tbl>
          </a:graphicData>
        </a:graphic>
      </p:graphicFrame>
      <p:sp>
        <p:nvSpPr>
          <p:cNvPr id="6" name="文字方塊 5"/>
          <p:cNvSpPr txBox="1"/>
          <p:nvPr/>
        </p:nvSpPr>
        <p:spPr>
          <a:xfrm>
            <a:off x="6735819" y="4738475"/>
            <a:ext cx="2228669" cy="215444"/>
          </a:xfrm>
          <a:prstGeom prst="rect">
            <a:avLst/>
          </a:prstGeom>
          <a:noFill/>
        </p:spPr>
        <p:txBody>
          <a:bodyPr wrap="square" rtlCol="0">
            <a:spAutoFit/>
          </a:bodyPr>
          <a:lstStyle/>
          <a:p>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資料來源：劉繼仁等</a:t>
            </a:r>
            <a:r>
              <a:rPr lang="zh-TW" altLang="en-US" sz="800" dirty="0">
                <a:latin typeface="Times New Roman" panose="02020603050405020304" pitchFamily="18" charset="0"/>
                <a:ea typeface="標楷體" panose="03000509000000000000" pitchFamily="65" charset="-120"/>
                <a:cs typeface="Times New Roman" panose="02020603050405020304" pitchFamily="18" charset="0"/>
              </a:rPr>
              <a:t>人</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2012a</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470463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9592" y="699542"/>
            <a:ext cx="6408712" cy="3139321"/>
          </a:xfrm>
          <a:prstGeom prst="rect">
            <a:avLst/>
          </a:prstGeom>
        </p:spPr>
        <p:txBody>
          <a:bodyPr wrap="square">
            <a:spAutoFit/>
          </a:bodyPr>
          <a:lstStyle/>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確保</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引用正確</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文章</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文獻管理系統：</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EndNote</a:t>
            </a:r>
            <a:b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b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論文撤銷觀測網站：</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hlinkClick r:id="rId2"/>
              </a:rPr>
              <a:t>Retractionwatch.com</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提交</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論文前再次檢查是否涉及</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抄襲</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自我檢查軟體：</a:t>
            </a:r>
            <a:r>
              <a:rPr lang="en-US" altLang="zh-TW" dirty="0" err="1" smtClean="0">
                <a:latin typeface="微軟正黑體" panose="020B0604030504040204" pitchFamily="34" charset="-120"/>
                <a:ea typeface="微軟正黑體" panose="020B0604030504040204" pitchFamily="34" charset="-120"/>
                <a:cs typeface="Times New Roman" panose="02020603050405020304" pitchFamily="18" charset="0"/>
              </a:rPr>
              <a:t>Turnitin</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dirty="0" err="1" smtClean="0">
                <a:latin typeface="微軟正黑體" panose="020B0604030504040204" pitchFamily="34" charset="-120"/>
                <a:ea typeface="微軟正黑體" panose="020B0604030504040204" pitchFamily="34" charset="-120"/>
                <a:cs typeface="Times New Roman" panose="02020603050405020304" pitchFamily="18" charset="0"/>
              </a:rPr>
              <a:t>iThenticate</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hlinkClick r:id="rId3"/>
              </a:rPr>
              <a:t>成大使用連結</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文字方塊 5"/>
          <p:cNvSpPr txBox="1"/>
          <p:nvPr/>
        </p:nvSpPr>
        <p:spPr>
          <a:xfrm>
            <a:off x="1259632" y="1326125"/>
            <a:ext cx="6010172" cy="923330"/>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因為文章的編修或文意改寫後，所引用的文獻可能變動。透過 </a:t>
            </a:r>
            <a:r>
              <a:rPr lang="en-US" altLang="zh-TW" dirty="0" smtClean="0">
                <a:latin typeface="微軟正黑體" panose="020B0604030504040204" pitchFamily="34" charset="-120"/>
                <a:ea typeface="微軟正黑體" panose="020B0604030504040204" pitchFamily="34" charset="-120"/>
              </a:rPr>
              <a:t>endnote </a:t>
            </a:r>
            <a:r>
              <a:rPr lang="zh-TW" altLang="en-US" dirty="0" smtClean="0">
                <a:latin typeface="微軟正黑體" panose="020B0604030504040204" pitchFamily="34" charset="-120"/>
                <a:ea typeface="微軟正黑體" panose="020B0604030504040204" pitchFamily="34" charset="-120"/>
              </a:rPr>
              <a:t>免於因句子修訂後文獻引用錯誤；再者，轉換不同期刊投</a:t>
            </a:r>
            <a:r>
              <a:rPr lang="zh-TW" altLang="en-US" dirty="0">
                <a:latin typeface="微軟正黑體" panose="020B0604030504040204" pitchFamily="34" charset="-120"/>
                <a:ea typeface="微軟正黑體" panose="020B0604030504040204" pitchFamily="34" charset="-120"/>
              </a:rPr>
              <a:t>稿</a:t>
            </a:r>
            <a:r>
              <a:rPr lang="zh-TW" altLang="en-US" dirty="0" smtClean="0">
                <a:latin typeface="微軟正黑體" panose="020B0604030504040204" pitchFamily="34" charset="-120"/>
                <a:ea typeface="微軟正黑體" panose="020B0604030504040204" pitchFamily="34" charset="-120"/>
              </a:rPr>
              <a:t>，引用方式也可以輕易調整，省時不費力。</a:t>
            </a:r>
            <a:endParaRPr lang="en-US" altLang="zh-TW" dirty="0" smtClean="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1259632" y="2743650"/>
            <a:ext cx="5976664" cy="369332"/>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不定期公告近期被撤稿的文獻，免於一再被引用。</a:t>
            </a:r>
            <a:endParaRPr lang="en-US" altLang="zh-TW" dirty="0" smtClean="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1259632" y="3797627"/>
            <a:ext cx="5976664" cy="646331"/>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比對後所呈現的是相似性數值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百分比</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，仍需再透過人工一一檢閱，排除因全文引用、參考文獻所造成的高近似度</a:t>
            </a:r>
            <a:endParaRPr lang="en-US" altLang="zh-TW" dirty="0" smtClean="0">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3394245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1"/>
          <p:cNvSpPr>
            <a:spLocks noGrp="1"/>
          </p:cNvSpPr>
          <p:nvPr>
            <p:ph type="body" sz="quarter" idx="10"/>
          </p:nvPr>
        </p:nvSpPr>
        <p:spPr>
          <a:xfrm>
            <a:off x="0" y="123478"/>
            <a:ext cx="9144000" cy="576064"/>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資料來</a:t>
            </a:r>
            <a:r>
              <a:rPr lang="zh-TW" altLang="en-US" dirty="0">
                <a:solidFill>
                  <a:schemeClr val="tx1"/>
                </a:solidFill>
                <a:latin typeface="微軟正黑體" panose="020B0604030504040204" pitchFamily="34" charset="-120"/>
                <a:ea typeface="微軟正黑體" panose="020B0604030504040204" pitchFamily="34" charset="-120"/>
              </a:rPr>
              <a:t>源</a:t>
            </a:r>
          </a:p>
        </p:txBody>
      </p:sp>
      <p:sp>
        <p:nvSpPr>
          <p:cNvPr id="6" name="矩形 5"/>
          <p:cNvSpPr/>
          <p:nvPr/>
        </p:nvSpPr>
        <p:spPr>
          <a:xfrm>
            <a:off x="305780" y="895911"/>
            <a:ext cx="8730716" cy="3754874"/>
          </a:xfrm>
          <a:prstGeom prst="rect">
            <a:avLst/>
          </a:prstGeom>
        </p:spPr>
        <p:txBody>
          <a:bodyPr wrap="square">
            <a:spAutoFit/>
          </a:bodyPr>
          <a:lstStyle/>
          <a:p>
            <a:pPr marL="285750" indent="-285750">
              <a:buFont typeface="Wingdings" panose="05000000000000000000" pitchFamily="2" charset="2"/>
              <a:buChar char="u"/>
            </a:pP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科技</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部研究誠信電子報</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第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11</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  期</a:t>
            </a:r>
            <a:endPar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學位授予法</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107.11.28</a:t>
            </a:r>
            <a:r>
              <a:rPr lang="zh-TW" altLang="en-US" sz="1400" dirty="0" smtClean="0">
                <a:latin typeface="微軟正黑體" panose="020B0604030504040204" pitchFamily="34" charset="-120"/>
                <a:ea typeface="微軟正黑體" panose="020B0604030504040204" pitchFamily="34" charset="-120"/>
              </a:rPr>
              <a:t> 修正</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研究生章程</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，教育部臺高 </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二</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 字第</a:t>
            </a:r>
            <a:r>
              <a:rPr lang="en-US" altLang="zh-TW" sz="1400" dirty="0" smtClean="0">
                <a:latin typeface="微軟正黑體" panose="020B0604030504040204" pitchFamily="34" charset="-120"/>
                <a:ea typeface="微軟正黑體" panose="020B0604030504040204" pitchFamily="34" charset="-120"/>
              </a:rPr>
              <a:t>1060017382</a:t>
            </a:r>
            <a:r>
              <a:rPr lang="zh-TW" altLang="en-US" sz="1400" dirty="0" smtClean="0">
                <a:latin typeface="微軟正黑體" panose="020B0604030504040204" pitchFamily="34" charset="-120"/>
                <a:ea typeface="微軟正黑體" panose="020B0604030504040204" pitchFamily="34" charset="-120"/>
              </a:rPr>
              <a:t> 號函准予備查，</a:t>
            </a:r>
            <a:r>
              <a:rPr lang="en-US" altLang="zh-TW" sz="1400" dirty="0" smtClean="0">
                <a:latin typeface="微軟正黑體" panose="020B0604030504040204" pitchFamily="34" charset="-120"/>
                <a:ea typeface="微軟正黑體" panose="020B0604030504040204" pitchFamily="34" charset="-120"/>
              </a:rPr>
              <a:t>106.02.14</a:t>
            </a:r>
            <a:endParaRPr kumimoji="1"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國立</a:t>
            </a:r>
            <a:r>
              <a:rPr kumimoji="1"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成功大學學生獎懲</a:t>
            </a:r>
            <a:r>
              <a:rPr kumimoji="1"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要點</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，教育部臺教學 </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二</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 字第 </a:t>
            </a:r>
            <a:r>
              <a:rPr lang="en-US" altLang="zh-TW" sz="1400" dirty="0" smtClean="0">
                <a:latin typeface="微軟正黑體" panose="020B0604030504040204" pitchFamily="34" charset="-120"/>
                <a:ea typeface="微軟正黑體" panose="020B0604030504040204" pitchFamily="34" charset="-120"/>
              </a:rPr>
              <a:t>1030117976</a:t>
            </a:r>
            <a:r>
              <a:rPr lang="zh-TW" altLang="en-US" sz="1400" dirty="0" smtClean="0">
                <a:latin typeface="微軟正黑體" panose="020B0604030504040204" pitchFamily="34" charset="-120"/>
                <a:ea typeface="微軟正黑體" panose="020B0604030504040204" pitchFamily="34" charset="-120"/>
              </a:rPr>
              <a:t> 號函，</a:t>
            </a:r>
            <a:r>
              <a:rPr lang="en-US" altLang="zh-TW" sz="1400" dirty="0" smtClean="0">
                <a:latin typeface="微軟正黑體" panose="020B0604030504040204" pitchFamily="34" charset="-120"/>
                <a:ea typeface="微軟正黑體" panose="020B0604030504040204" pitchFamily="34" charset="-120"/>
              </a:rPr>
              <a:t>103.08.13</a:t>
            </a:r>
            <a:endParaRPr kumimoji="1"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國</a:t>
            </a:r>
            <a:r>
              <a:rPr kumimoji="1"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立成功大學博、碩士學位論文抄襲、舞弊處理</a:t>
            </a:r>
            <a:r>
              <a:rPr kumimoji="1"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要點</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100</a:t>
            </a:r>
            <a:r>
              <a:rPr lang="zh-TW" altLang="en-US" sz="1400" dirty="0" smtClean="0">
                <a:latin typeface="微軟正黑體" panose="020B0604030504040204" pitchFamily="34" charset="-120"/>
                <a:ea typeface="微軟正黑體" panose="020B0604030504040204" pitchFamily="34" charset="-120"/>
              </a:rPr>
              <a:t> 學年度第 </a:t>
            </a:r>
            <a:r>
              <a:rPr lang="en-US" altLang="zh-TW" sz="1400" dirty="0" smtClean="0">
                <a:latin typeface="微軟正黑體" panose="020B0604030504040204" pitchFamily="34" charset="-120"/>
                <a:ea typeface="微軟正黑體" panose="020B0604030504040204" pitchFamily="34" charset="-120"/>
              </a:rPr>
              <a:t>2</a:t>
            </a:r>
            <a:r>
              <a:rPr lang="zh-TW" altLang="en-US" sz="1400" dirty="0" smtClean="0">
                <a:latin typeface="微軟正黑體" panose="020B0604030504040204" pitchFamily="34" charset="-120"/>
                <a:ea typeface="微軟正黑體" panose="020B0604030504040204" pitchFamily="34" charset="-120"/>
              </a:rPr>
              <a:t> 次校務會議通過，</a:t>
            </a:r>
            <a:r>
              <a:rPr lang="en-US" altLang="zh-TW" sz="1400" dirty="0" smtClean="0">
                <a:latin typeface="微軟正黑體" panose="020B0604030504040204" pitchFamily="34" charset="-120"/>
                <a:ea typeface="微軟正黑體" panose="020B0604030504040204" pitchFamily="34" charset="-120"/>
              </a:rPr>
              <a:t>100.12.28</a:t>
            </a:r>
            <a:endParaRPr kumimoji="1"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國立</a:t>
            </a:r>
            <a:r>
              <a:rPr kumimoji="1"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成功大學教師及研究人員學術倫理案件審議</a:t>
            </a:r>
            <a:r>
              <a:rPr kumimoji="1"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辦法</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106</a:t>
            </a:r>
            <a:r>
              <a:rPr lang="zh-TW" altLang="en-US" sz="1400" dirty="0" smtClean="0">
                <a:latin typeface="微軟正黑體" panose="020B0604030504040204" pitchFamily="34" charset="-120"/>
                <a:ea typeface="微軟正黑體" panose="020B0604030504040204" pitchFamily="34" charset="-120"/>
              </a:rPr>
              <a:t> 學年度第 </a:t>
            </a:r>
            <a:r>
              <a:rPr lang="en-US" altLang="zh-TW" sz="1400" dirty="0" smtClean="0">
                <a:latin typeface="微軟正黑體" panose="020B0604030504040204" pitchFamily="34" charset="-120"/>
                <a:ea typeface="微軟正黑體" panose="020B0604030504040204" pitchFamily="34" charset="-120"/>
              </a:rPr>
              <a:t>1</a:t>
            </a:r>
            <a:r>
              <a:rPr lang="zh-TW" altLang="en-US" sz="1400" dirty="0" smtClean="0">
                <a:latin typeface="微軟正黑體" panose="020B0604030504040204" pitchFamily="34" charset="-120"/>
                <a:ea typeface="微軟正黑體" panose="020B0604030504040204" pitchFamily="34" charset="-120"/>
              </a:rPr>
              <a:t> 次校務會議修正通過，</a:t>
            </a:r>
            <a:r>
              <a:rPr lang="en-US" altLang="zh-TW" sz="1400" dirty="0" smtClean="0">
                <a:latin typeface="微軟正黑體" panose="020B0604030504040204" pitchFamily="34" charset="-120"/>
                <a:ea typeface="微軟正黑體" panose="020B0604030504040204" pitchFamily="34" charset="-120"/>
              </a:rPr>
              <a:t/>
            </a:r>
            <a:br>
              <a:rPr lang="en-US" altLang="zh-TW" sz="1400" dirty="0" smtClean="0">
                <a:latin typeface="微軟正黑體" panose="020B0604030504040204" pitchFamily="34" charset="-120"/>
                <a:ea typeface="微軟正黑體" panose="020B0604030504040204" pitchFamily="34" charset="-120"/>
              </a:rPr>
            </a:br>
            <a:r>
              <a:rPr lang="en-US" altLang="zh-TW" sz="1400" dirty="0" smtClean="0">
                <a:latin typeface="微軟正黑體" panose="020B0604030504040204" pitchFamily="34" charset="-120"/>
                <a:ea typeface="微軟正黑體" panose="020B0604030504040204" pitchFamily="34" charset="-120"/>
              </a:rPr>
              <a:t>106.12.25</a:t>
            </a:r>
            <a:endParaRPr kumimoji="1"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latin typeface="微軟正黑體" panose="020B0604030504040204" pitchFamily="34" charset="-120"/>
                <a:ea typeface="微軟正黑體" panose="020B0604030504040204" pitchFamily="34" charset="-120"/>
              </a:rPr>
              <a:t>科技部對研究人員學術倫理規範</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106.11.13</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科部誠字第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1060079934</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號函修正</a:t>
            </a:r>
            <a:endPar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科技部學術倫理案件處理及審議要點</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》108.01.19</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科部誠字第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1080004428A</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號</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修正</a:t>
            </a:r>
            <a:endPar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專科以上學校學術倫理案件處理原則</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(106.05.31</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訂定</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p>
          <a:p>
            <a:pPr marL="285750" indent="-285750">
              <a:buFont typeface="Wingdings" panose="05000000000000000000" pitchFamily="2" charset="2"/>
              <a:buChar char="u"/>
            </a:pP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論文</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寫作網站</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正確使用學術文獻。</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 </a:t>
            </a:r>
            <a:b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u="sng" dirty="0">
                <a:latin typeface="微軟正黑體" panose="020B0604030504040204" pitchFamily="34" charset="-120"/>
                <a:ea typeface="微軟正黑體" panose="020B0604030504040204" pitchFamily="34" charset="-120"/>
                <a:cs typeface="Times New Roman" panose="02020603050405020304" pitchFamily="18" charset="0"/>
                <a:hlinkClick r:id="rId3"/>
              </a:rPr>
              <a:t>http://</a:t>
            </a:r>
            <a:r>
              <a:rPr lang="en-US" altLang="zh-TW" sz="1400" u="sng" dirty="0" smtClean="0">
                <a:latin typeface="微軟正黑體" panose="020B0604030504040204" pitchFamily="34" charset="-120"/>
                <a:ea typeface="微軟正黑體" panose="020B0604030504040204" pitchFamily="34" charset="-120"/>
                <a:cs typeface="Times New Roman" panose="02020603050405020304" pitchFamily="18" charset="0"/>
                <a:hlinkClick r:id="rId3"/>
              </a:rPr>
              <a:t>sex.ncu.edu.tw/papers/4-6-1.php</a:t>
            </a:r>
            <a:endParaRPr lang="en-US" altLang="zh-TW" sz="1400" u="sng"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林天祐。</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2010</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APA </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格式第六版。取自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http://web.ed.ntnu.edu.tw/ ~</a:t>
            </a:r>
            <a:r>
              <a:rPr lang="en-US" altLang="zh-TW" sz="1400" dirty="0" err="1">
                <a:latin typeface="微軟正黑體" panose="020B0604030504040204" pitchFamily="34" charset="-120"/>
                <a:ea typeface="微軟正黑體" panose="020B0604030504040204" pitchFamily="34" charset="-120"/>
                <a:cs typeface="Times New Roman" panose="02020603050405020304" pitchFamily="18" charset="0"/>
              </a:rPr>
              <a:t>minfei</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/APA6th.pdf</a:t>
            </a:r>
          </a:p>
          <a:p>
            <a:pPr marL="285750" indent="-285750">
              <a:buFont typeface="Wingdings" panose="05000000000000000000" pitchFamily="2" charset="2"/>
              <a:buChar char="u"/>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劉繼仁、李純儀、羅鄉儀、郭俞鈴。</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2012a</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。認識英文抄襲的行為與反抄襲的方法。教育研究月刊，第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213</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期，頁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71~85</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劉繼仁、陳年興、郭俞鈴、羅鄉儀、李純儀、陳靜瑤。</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2012b</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。防治學生英文寫作抄襲之認知與方法探究：以二所研究型大學為例。</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English Teaching &amp; Learning 36 (4):123-168</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4222778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3"/>
          <p:cNvSpPr txBox="1">
            <a:spLocks/>
          </p:cNvSpPr>
          <p:nvPr/>
        </p:nvSpPr>
        <p:spPr>
          <a:xfrm>
            <a:off x="457200" y="908720"/>
            <a:ext cx="8229600" cy="324720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u"/>
            </a:pPr>
            <a:r>
              <a:rPr lang="zh-TW" altLang="en-US" sz="1800" u="sng" dirty="0" smtClean="0">
                <a:latin typeface="微軟正黑體" panose="020B0604030504040204" pitchFamily="34" charset="-120"/>
                <a:ea typeface="微軟正黑體" panose="020B0604030504040204" pitchFamily="34" charset="-120"/>
                <a:cs typeface="Times New Roman" panose="02020603050405020304" pitchFamily="18" charset="0"/>
              </a:rPr>
              <a:t>案例二</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年輕學者甲君向本部申請專題研究計畫，經本部於計畫審查時發現，計畫內容大幅引用 </a:t>
            </a:r>
            <a:r>
              <a:rPr lang="en-US" altLang="zh-TW"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 </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年前已發表於國際期刊之論文 </a:t>
            </a:r>
            <a:r>
              <a:rPr lang="en-US" altLang="zh-TW"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 </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之圖文和研究方法</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，且</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註明出處，涉嫌違反學術倫理。又於學術倫理案件審查審議時發現，甲君計畫書圖片和說明文字</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複製其申請案中共同主持人乙君已執行結案之本部專題計畫研究成果報告 </a:t>
            </a:r>
            <a:r>
              <a:rPr lang="en-US" altLang="zh-TW"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內容</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，亦</a:t>
            </a:r>
            <a:r>
              <a:rPr lang="zh-TW" altLang="en-US" sz="16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註明出處。</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經本部學術倫理審議會認定</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，甲君有違反本部「學術</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倫理案件處理及審議</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要點」第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點第 </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款「抄襲：援用他人之申請資料、研究資料或研究成果未註明出處。註明出處不當情節重大者，以抄襲論。」，本部予以</a:t>
            </a:r>
            <a:r>
              <a:rPr lang="zh-TW" altLang="en-US" sz="1600" u="sng" dirty="0">
                <a:latin typeface="微軟正黑體" panose="020B0604030504040204" pitchFamily="34" charset="-120"/>
                <a:ea typeface="微軟正黑體" panose="020B0604030504040204" pitchFamily="34" charset="-120"/>
                <a:cs typeface="Times New Roman" panose="02020603050405020304" pitchFamily="18" charset="0"/>
              </a:rPr>
              <a:t>書面告誡</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甲君應完成</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至少 </a:t>
            </a:r>
            <a:r>
              <a:rPr lang="en-US" altLang="zh-TW"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小時之學術倫理教育課程訓練</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待</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任職機構確認完成前述學術倫理教育課程訓練和</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課後學習心得報告後</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，再向本部提出相關專題研究計畫申請。</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 name="矩形 6"/>
          <p:cNvSpPr/>
          <p:nvPr/>
        </p:nvSpPr>
        <p:spPr>
          <a:xfrm>
            <a:off x="6588224" y="4738475"/>
            <a:ext cx="2287383" cy="215444"/>
          </a:xfrm>
          <a:prstGeom prst="rect">
            <a:avLst/>
          </a:prstGeom>
        </p:spPr>
        <p:txBody>
          <a:bodyPr wrap="square">
            <a:spAutoFit/>
          </a:bodyPr>
          <a:lstStyle/>
          <a:p>
            <a:r>
              <a:rPr lang="zh-TW" altLang="en-US" sz="800" dirty="0">
                <a:latin typeface="Times New Roman" panose="02020603050405020304" pitchFamily="18" charset="0"/>
                <a:ea typeface="標楷體" panose="03000509000000000000" pitchFamily="65" charset="-120"/>
                <a:cs typeface="Times New Roman" panose="02020603050405020304" pitchFamily="18" charset="0"/>
              </a:rPr>
              <a:t>資料來源：科技部研究誠信電子報</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第 </a:t>
            </a:r>
            <a:r>
              <a:rPr lang="en-US" altLang="zh-TW" sz="8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800" dirty="0" smtClean="0">
                <a:latin typeface="Times New Roman" panose="02020603050405020304" pitchFamily="18" charset="0"/>
                <a:ea typeface="標楷體" panose="03000509000000000000" pitchFamily="65" charset="-120"/>
                <a:cs typeface="Times New Roman" panose="02020603050405020304" pitchFamily="18" charset="0"/>
              </a:rPr>
              <a:t> 期</a:t>
            </a:r>
            <a:endParaRPr lang="zh-TW" altLang="en-US" sz="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
        <p:nvSpPr>
          <p:cNvPr id="2" name="文字版面配置區 1"/>
          <p:cNvSpPr>
            <a:spLocks noGrp="1"/>
          </p:cNvSpPr>
          <p:nvPr>
            <p:ph type="body" sz="quarter" idx="10"/>
          </p:nvPr>
        </p:nvSpPr>
        <p:spPr/>
        <p:txBody>
          <a:bodyPr/>
          <a:lstStyle/>
          <a:p>
            <a:endParaRPr lang="zh-TW" altLang="en-US"/>
          </a:p>
        </p:txBody>
      </p:sp>
    </p:spTree>
    <p:extLst>
      <p:ext uri="{BB962C8B-B14F-4D97-AF65-F5344CB8AC3E}">
        <p14:creationId xmlns:p14="http://schemas.microsoft.com/office/powerpoint/2010/main" val="2149633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1"/>
          <p:cNvSpPr>
            <a:spLocks noGrp="1"/>
          </p:cNvSpPr>
          <p:nvPr>
            <p:ph type="body" sz="quarter" idx="10"/>
          </p:nvPr>
        </p:nvSpPr>
        <p:spPr>
          <a:xfrm>
            <a:off x="0" y="123478"/>
            <a:ext cx="9144000" cy="576064"/>
          </a:xfrm>
        </p:spPr>
        <p:txBody>
          <a:bodyPr/>
          <a:lstStyle/>
          <a:p>
            <a:r>
              <a:rPr lang="zh-TW" altLang="en-US" dirty="0">
                <a:solidFill>
                  <a:schemeClr val="tx1"/>
                </a:solidFill>
                <a:latin typeface="微軟正黑體" panose="020B0604030504040204" pitchFamily="34" charset="-120"/>
                <a:ea typeface="微軟正黑體" panose="020B0604030504040204" pitchFamily="34" charset="-120"/>
              </a:rPr>
              <a:t>資料</a:t>
            </a:r>
            <a:r>
              <a:rPr lang="zh-TW" altLang="en-US" dirty="0" smtClean="0">
                <a:solidFill>
                  <a:schemeClr val="tx1"/>
                </a:solidFill>
                <a:latin typeface="微軟正黑體" panose="020B0604030504040204" pitchFamily="34" charset="-120"/>
                <a:ea typeface="微軟正黑體" panose="020B0604030504040204" pitchFamily="34" charset="-120"/>
              </a:rPr>
              <a:t>來源</a:t>
            </a:r>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39552" y="943870"/>
            <a:ext cx="8352928" cy="3539430"/>
          </a:xfrm>
          <a:prstGeom prst="rect">
            <a:avLst/>
          </a:prstGeom>
        </p:spPr>
        <p:txBody>
          <a:bodyPr wrap="square">
            <a:spAutoFit/>
          </a:bodyPr>
          <a:lstStyle/>
          <a:p>
            <a:pPr marL="285750" indent="-285750">
              <a:buFont typeface="Wingdings" panose="05000000000000000000" pitchFamily="2" charset="2"/>
              <a:buChar char="u"/>
            </a:pP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Federal Research Misconduct Policy. 2000. </a:t>
            </a:r>
            <a:b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retrieved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from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https</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://ori.hhs.gov/federal-research-misconduct-policy</a:t>
            </a:r>
          </a:p>
          <a:p>
            <a:pPr marL="285750" indent="-285750">
              <a:buFont typeface="Wingdings" panose="05000000000000000000" pitchFamily="2" charset="2"/>
              <a:buChar char="u"/>
            </a:pPr>
            <a:r>
              <a:rPr lang="en-US" altLang="zh-TW" sz="1400" dirty="0" err="1" smtClean="0">
                <a:latin typeface="微軟正黑體" panose="020B0604030504040204" pitchFamily="34" charset="-120"/>
                <a:ea typeface="微軟正黑體" panose="020B0604030504040204" pitchFamily="34" charset="-120"/>
                <a:cs typeface="Times New Roman" panose="02020603050405020304" pitchFamily="18" charset="0"/>
              </a:rPr>
              <a:t>Quora</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err="1">
                <a:latin typeface="微軟正黑體" panose="020B0604030504040204" pitchFamily="34" charset="-120"/>
                <a:ea typeface="微軟正黑體" panose="020B0604030504040204" pitchFamily="34" charset="-120"/>
                <a:cs typeface="Times New Roman" panose="02020603050405020304" pitchFamily="18" charset="0"/>
              </a:rPr>
              <a:t>n.d.</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 What is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citation?</a:t>
            </a:r>
            <a:b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Retrieved from</a:t>
            </a:r>
            <a:r>
              <a:rPr lang="zh-TW" altLang="en-US" sz="14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u="sng" dirty="0" smtClean="0">
                <a:latin typeface="微軟正黑體" panose="020B0604030504040204" pitchFamily="34" charset="-120"/>
                <a:ea typeface="微軟正黑體" panose="020B0604030504040204" pitchFamily="34" charset="-120"/>
                <a:cs typeface="Times New Roman" panose="02020603050405020304" pitchFamily="18" charset="0"/>
                <a:hlinkClick r:id="rId3"/>
              </a:rPr>
              <a:t>www</a:t>
            </a:r>
            <a:r>
              <a:rPr lang="zh-TW" altLang="en-US" sz="1400" u="sng" dirty="0">
                <a:latin typeface="微軟正黑體" panose="020B0604030504040204" pitchFamily="34" charset="-120"/>
                <a:ea typeface="微軟正黑體" panose="020B0604030504040204" pitchFamily="34" charset="-120"/>
                <a:cs typeface="Times New Roman" panose="02020603050405020304" pitchFamily="18" charset="0"/>
                <a:hlinkClick r:id="rId3"/>
              </a:rPr>
              <a:t>.quora.com/</a:t>
            </a:r>
            <a:r>
              <a:rPr lang="en-US" altLang="zh-TW" sz="1400" u="sng" dirty="0" smtClean="0">
                <a:latin typeface="微軟正黑體" panose="020B0604030504040204" pitchFamily="34" charset="-120"/>
                <a:ea typeface="微軟正黑體" panose="020B0604030504040204" pitchFamily="34" charset="-120"/>
                <a:cs typeface="Times New Roman" panose="02020603050405020304" pitchFamily="18" charset="0"/>
                <a:hlinkClick r:id="rId3"/>
              </a:rPr>
              <a:t>What-is-citation</a:t>
            </a:r>
            <a:endParaRPr lang="en-US" altLang="zh-TW" sz="1400" u="sng"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err="1" smtClean="0">
                <a:latin typeface="微軟正黑體" panose="020B0604030504040204" pitchFamily="34" charset="-120"/>
                <a:ea typeface="微軟正黑體" panose="020B0604030504040204" pitchFamily="34" charset="-120"/>
                <a:cs typeface="Times New Roman" panose="02020603050405020304" pitchFamily="18" charset="0"/>
              </a:rPr>
              <a:t>McCuen</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 RH. 2008. The Plagiarism Decision Process: The Role of Pressure and Rationalization. IEEE Trans. Educ. 5 (2): 152-156. </a:t>
            </a:r>
          </a:p>
          <a:p>
            <a:pPr marL="285750" indent="-285750">
              <a:buFont typeface="Wingdings" panose="05000000000000000000" pitchFamily="2" charset="2"/>
              <a:buChar char="u"/>
            </a:pP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Walker AL. 2008. Preventing Unintentional Plagiarism: A Method for Strengthening Paraphrasing Skills. Journal of Instructional Psychology 35 (4): 387-395.</a:t>
            </a:r>
          </a:p>
          <a:p>
            <a:pPr marL="285750" indent="-285750">
              <a:buFont typeface="Wingdings" panose="05000000000000000000" pitchFamily="2" charset="2"/>
              <a:buChar char="u"/>
            </a:pP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Paraphrase</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 Write It in Your Own Words, Purdue Online Writing Lab </a:t>
            </a:r>
            <a:b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Retrieved from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hlinkClick r:id="rId4"/>
              </a:rPr>
              <a:t>https://</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hlinkClick r:id="rId4"/>
              </a:rPr>
              <a:t>owl.purdue.edu/owl/research_and_citation/using_research/quoting_paraphrasing_and_summarizing/paraphrasing.html</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How to Write a Summary, </a:t>
            </a:r>
            <a:r>
              <a:rPr lang="en-US" altLang="zh-TW" sz="1400" dirty="0" err="1" smtClean="0">
                <a:latin typeface="微軟正黑體" panose="020B0604030504040204" pitchFamily="34" charset="-120"/>
                <a:ea typeface="微軟正黑體" panose="020B0604030504040204" pitchFamily="34" charset="-120"/>
                <a:cs typeface="Times New Roman" panose="02020603050405020304" pitchFamily="18" charset="0"/>
              </a:rPr>
              <a:t>Odegaard</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 Undergraduate Library</a:t>
            </a:r>
            <a:b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Retrieved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from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hlinkClick r:id="rId5"/>
              </a:rPr>
              <a:t>https</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hlinkClick r:id="rId5"/>
              </a:rPr>
              <a:t>://</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hlinkClick r:id="rId5"/>
              </a:rPr>
              <a:t>depts.washington.edu/owrc/Handouts/How%20to%20Write%20a%20Summary.pdf</a:t>
            </a:r>
            <a:endPar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Wingdings" panose="05000000000000000000" pitchFamily="2" charset="2"/>
              <a:buChar char="u"/>
            </a:pP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br>
            <a:endPar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5" name="圖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1110999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279089"/>
            <a:ext cx="8568952" cy="1600438"/>
          </a:xfrm>
          <a:prstGeom prst="rect">
            <a:avLst/>
          </a:prstGeom>
        </p:spPr>
        <p:txBody>
          <a:bodyPr wrap="square">
            <a:spAutoFit/>
          </a:bodyPr>
          <a:lstStyle/>
          <a:p>
            <a:pPr marL="285750" indent="-285750">
              <a:buFont typeface="Wingdings" panose="05000000000000000000" pitchFamily="2" charset="2"/>
              <a:buChar char="u"/>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Yamada K. 2003. What prevents ESL/EFL writers from avoiding plagiarism?: Analyses of 10 North-American college websites. System 31 (2): 247-258.</a:t>
            </a:r>
          </a:p>
          <a:p>
            <a:pPr marL="285750" indent="-285750">
              <a:buFont typeface="Wingdings" panose="05000000000000000000" pitchFamily="2" charset="2"/>
              <a:buChar char="u"/>
            </a:pP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Donahue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C. 2008. When copying is not copying. In Eisner C &amp; </a:t>
            </a:r>
            <a:r>
              <a:rPr lang="en-US" altLang="zh-TW" sz="1400" dirty="0" err="1">
                <a:latin typeface="微軟正黑體" panose="020B0604030504040204" pitchFamily="34" charset="-120"/>
                <a:ea typeface="微軟正黑體" panose="020B0604030504040204" pitchFamily="34" charset="-120"/>
                <a:cs typeface="Times New Roman" panose="02020603050405020304" pitchFamily="18" charset="0"/>
              </a:rPr>
              <a:t>Vicinus</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 M (Eds.),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Originality</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imitation</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 and plagiarism: Teaching writing in the digital age, p90-103.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Ann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Arbor, MI: The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University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of Michigan Press. </a:t>
            </a:r>
          </a:p>
          <a:p>
            <a:pPr marL="285750" indent="-285750">
              <a:buFont typeface="Wingdings" panose="05000000000000000000" pitchFamily="2" charset="2"/>
              <a:buChar char="u"/>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American Psychological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Association (2010). </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Publication manual of American </a:t>
            </a: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dirty="0" smtClean="0">
                <a:latin typeface="微軟正黑體" panose="020B0604030504040204" pitchFamily="34" charset="-120"/>
                <a:ea typeface="微軟正黑體" panose="020B0604030504040204" pitchFamily="34" charset="-120"/>
                <a:cs typeface="Times New Roman" panose="02020603050405020304" pitchFamily="18" charset="0"/>
              </a:rPr>
              <a:t>Psychological Association</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 Washington, DC: American Psychological Association. </a:t>
            </a:r>
            <a:endPar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文字版面配置區 1"/>
          <p:cNvSpPr>
            <a:spLocks noGrp="1"/>
          </p:cNvSpPr>
          <p:nvPr>
            <p:ph type="body" sz="quarter" idx="10"/>
          </p:nvPr>
        </p:nvSpPr>
        <p:spPr/>
        <p:txBody>
          <a:bodyPr/>
          <a:lstStyle/>
          <a:p>
            <a:r>
              <a:rPr lang="zh-TW" altLang="en-US" dirty="0">
                <a:solidFill>
                  <a:schemeClr val="tx1"/>
                </a:solidFill>
                <a:latin typeface="微軟正黑體" panose="020B0604030504040204" pitchFamily="34" charset="-120"/>
                <a:ea typeface="微軟正黑體" panose="020B0604030504040204" pitchFamily="34" charset="-120"/>
              </a:rPr>
              <a:t>資料</a:t>
            </a:r>
            <a:r>
              <a:rPr lang="zh-TW" altLang="en-US" dirty="0" smtClean="0">
                <a:solidFill>
                  <a:schemeClr val="tx1"/>
                </a:solidFill>
                <a:latin typeface="微軟正黑體" panose="020B0604030504040204" pitchFamily="34" charset="-120"/>
                <a:ea typeface="微軟正黑體" panose="020B0604030504040204" pitchFamily="34" charset="-120"/>
              </a:rPr>
              <a:t>來源</a:t>
            </a:r>
            <a:endParaRPr lang="zh-TW" altLang="en-US" dirty="0">
              <a:solidFill>
                <a:schemeClr val="tx1"/>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3135912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294" y="1366320"/>
            <a:ext cx="1227411" cy="429442"/>
          </a:xfrm>
          <a:prstGeom prst="rect">
            <a:avLst/>
          </a:prstGeom>
        </p:spPr>
      </p:pic>
      <p:sp>
        <p:nvSpPr>
          <p:cNvPr id="4" name="矩形 3"/>
          <p:cNvSpPr/>
          <p:nvPr/>
        </p:nvSpPr>
        <p:spPr>
          <a:xfrm>
            <a:off x="539552" y="1007670"/>
            <a:ext cx="7488832" cy="338554"/>
          </a:xfrm>
          <a:prstGeom prst="rect">
            <a:avLst/>
          </a:prstGeom>
        </p:spPr>
        <p:txBody>
          <a:bodyPr wrap="square">
            <a:spAutoFit/>
          </a:bodyPr>
          <a:lstStyle/>
          <a:p>
            <a:pPr marL="285750" indent="-285750">
              <a:buFont typeface="Wingdings" panose="05000000000000000000" pitchFamily="2" charset="2"/>
              <a:buChar char="u"/>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本教材內容採用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CC</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姓名標示</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非商業性</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相同方式分享 </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 國際授權條款授權</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p:cNvSpPr txBox="1"/>
          <p:nvPr/>
        </p:nvSpPr>
        <p:spPr>
          <a:xfrm>
            <a:off x="2052280" y="51470"/>
            <a:ext cx="5040000" cy="5040000"/>
          </a:xfrm>
          <a:prstGeom prst="rect">
            <a:avLst/>
          </a:prstGeom>
          <a:blipFill dpi="0" rotWithShape="1">
            <a:blip r:embed="rId4">
              <a:alphaModFix amt="10000"/>
            </a:blip>
            <a:srcRect/>
            <a:stretch>
              <a:fillRect/>
            </a:stretch>
          </a:blipFill>
        </p:spPr>
        <p:txBody>
          <a:bodyPr wrap="square" rtlCol="0">
            <a:spAutoFit/>
          </a:bodyPr>
          <a:lstStyle/>
          <a:p>
            <a:endParaRPr lang="zh-TW" altLang="en-US" dirty="0"/>
          </a:p>
        </p:txBody>
      </p:sp>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3456168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592" y="1306305"/>
            <a:ext cx="7488832" cy="923330"/>
          </a:xfrm>
          <a:prstGeom prst="rect">
            <a:avLst/>
          </a:prstGeom>
          <a:noFill/>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看過科技部的懲處，似乎不痛不癢。</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反觀法院的判決，涉及</a:t>
            </a:r>
            <a:r>
              <a:rPr lang="zh-TW" altLang="en-US" u="sng" dirty="0" smtClean="0">
                <a:latin typeface="微軟正黑體" panose="020B0604030504040204" pitchFamily="34" charset="-120"/>
                <a:ea typeface="微軟正黑體" panose="020B0604030504040204" pitchFamily="34" charset="-120"/>
              </a:rPr>
              <a:t>兩位碩</a:t>
            </a:r>
            <a:r>
              <a:rPr lang="zh-TW" altLang="en-US" u="sng" dirty="0">
                <a:latin typeface="微軟正黑體" panose="020B0604030504040204" pitchFamily="34" charset="-120"/>
                <a:ea typeface="微軟正黑體" panose="020B0604030504040204" pitchFamily="34" charset="-120"/>
              </a:rPr>
              <a:t>士</a:t>
            </a:r>
            <a:r>
              <a:rPr lang="zh-TW" altLang="en-US" u="sng" dirty="0" smtClean="0">
                <a:latin typeface="微軟正黑體" panose="020B0604030504040204" pitchFamily="34" charset="-120"/>
                <a:ea typeface="微軟正黑體" panose="020B0604030504040204" pitchFamily="34" charset="-120"/>
              </a:rPr>
              <a:t>論文抄襲</a:t>
            </a:r>
            <a:r>
              <a:rPr lang="zh-TW" altLang="en-US" dirty="0" smtClean="0">
                <a:latin typeface="微軟正黑體" panose="020B0604030504040204" pitchFamily="34" charset="-120"/>
                <a:ea typeface="微軟正黑體" panose="020B0604030504040204" pitchFamily="34" charset="-120"/>
              </a:rPr>
              <a:t>，即可以吃上官司，並且撤銷學位</a:t>
            </a:r>
            <a:r>
              <a:rPr lang="en-US" altLang="zh-TW"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文字方塊 4"/>
          <p:cNvSpPr txBox="1"/>
          <p:nvPr/>
        </p:nvSpPr>
        <p:spPr>
          <a:xfrm>
            <a:off x="899592" y="2355726"/>
            <a:ext cx="7416824" cy="1477328"/>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實際案</a:t>
            </a:r>
            <a:r>
              <a:rPr lang="zh-TW" altLang="en-US" dirty="0">
                <a:latin typeface="微軟正黑體" panose="020B0604030504040204" pitchFamily="34" charset="-120"/>
                <a:ea typeface="微軟正黑體" panose="020B0604030504040204" pitchFamily="34" charset="-120"/>
              </a:rPr>
              <a:t>例</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2007 </a:t>
            </a:r>
            <a:r>
              <a:rPr lang="zh-TW" altLang="en-US" dirty="0" smtClean="0">
                <a:latin typeface="微軟正黑體" panose="020B0604030504040204" pitchFamily="34" charset="-120"/>
                <a:ea typeface="微軟正黑體" panose="020B0604030504040204" pitchFamily="34" charset="-120"/>
              </a:rPr>
              <a:t>年，</a:t>
            </a:r>
            <a:r>
              <a:rPr lang="en-US" altLang="zh-TW" dirty="0" smtClean="0">
                <a:latin typeface="微軟正黑體" panose="020B0604030504040204" pitchFamily="34" charset="-120"/>
                <a:ea typeface="微軟正黑體" panose="020B0604030504040204" pitchFamily="34" charset="-120"/>
              </a:rPr>
              <a:t>T </a:t>
            </a:r>
            <a:r>
              <a:rPr lang="zh-TW" altLang="en-US" dirty="0">
                <a:latin typeface="微軟正黑體" panose="020B0604030504040204" pitchFamily="34" charset="-120"/>
                <a:ea typeface="微軟正黑體" panose="020B0604030504040204" pitchFamily="34" charset="-120"/>
              </a:rPr>
              <a:t>大 </a:t>
            </a:r>
            <a:r>
              <a:rPr lang="en-US" altLang="zh-TW" dirty="0">
                <a:latin typeface="微軟正黑體" panose="020B0604030504040204" pitchFamily="34" charset="-120"/>
                <a:ea typeface="微軟正黑體" panose="020B0604030504040204" pitchFamily="34" charset="-120"/>
              </a:rPr>
              <a:t>C</a:t>
            </a:r>
            <a:r>
              <a:rPr lang="zh-TW" altLang="en-US" dirty="0" smtClean="0">
                <a:latin typeface="微軟正黑體" panose="020B0604030504040204" pitchFamily="34" charset="-120"/>
                <a:ea typeface="微軟正黑體" panose="020B0604030504040204" pitchFamily="34" charset="-120"/>
              </a:rPr>
              <a:t> 碩士</a:t>
            </a:r>
            <a:r>
              <a:rPr lang="zh-TW" altLang="en-US" dirty="0">
                <a:latin typeface="微軟正黑體" panose="020B0604030504040204" pitchFamily="34" charset="-120"/>
                <a:ea typeface="微軟正黑體" panose="020B0604030504040204" pitchFamily="34" charset="-120"/>
              </a:rPr>
              <a:t>生</a:t>
            </a:r>
            <a:r>
              <a:rPr lang="zh-TW" altLang="en-US" dirty="0" smtClean="0">
                <a:latin typeface="微軟正黑體" panose="020B0604030504040204" pitchFamily="34" charset="-120"/>
                <a:ea typeface="微軟正黑體" panose="020B0604030504040204" pitchFamily="34" charset="-120"/>
              </a:rPr>
              <a:t>，因改寫、抄襲 </a:t>
            </a:r>
            <a:r>
              <a:rPr lang="en-US" altLang="zh-TW" dirty="0" smtClean="0">
                <a:latin typeface="微軟正黑體" panose="020B0604030504040204" pitchFamily="34" charset="-120"/>
                <a:ea typeface="微軟正黑體" panose="020B0604030504040204" pitchFamily="34" charset="-120"/>
              </a:rPr>
              <a:t>M </a:t>
            </a:r>
            <a:r>
              <a:rPr lang="zh-TW" altLang="en-US" dirty="0" smtClean="0">
                <a:latin typeface="微軟正黑體" panose="020B0604030504040204" pitchFamily="34" charset="-120"/>
                <a:ea typeface="微軟正黑體" panose="020B0604030504040204" pitchFamily="34" charset="-120"/>
              </a:rPr>
              <a:t>大 </a:t>
            </a:r>
            <a:r>
              <a:rPr lang="en-US" altLang="zh-TW" dirty="0">
                <a:latin typeface="微軟正黑體" panose="020B0604030504040204" pitchFamily="34" charset="-120"/>
                <a:ea typeface="微軟正黑體" panose="020B0604030504040204" pitchFamily="34" charset="-120"/>
              </a:rPr>
              <a:t>T</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生碩士論文內容，臺北地方法院</a:t>
            </a:r>
            <a:r>
              <a:rPr lang="zh-TW" altLang="en-US" u="sng" dirty="0" smtClean="0">
                <a:latin typeface="微軟正黑體" panose="020B0604030504040204" pitchFamily="34" charset="-120"/>
                <a:ea typeface="微軟正黑體" panose="020B0604030504040204" pitchFamily="34" charset="-120"/>
              </a:rPr>
              <a:t>民庭法官</a:t>
            </a:r>
            <a:r>
              <a:rPr lang="zh-TW" altLang="en-US" dirty="0" smtClean="0">
                <a:latin typeface="微軟正黑體" panose="020B0604030504040204" pitchFamily="34" charset="-120"/>
                <a:ea typeface="微軟正黑體" panose="020B0604030504040204" pitchFamily="34" charset="-120"/>
              </a:rPr>
              <a:t>認定侵害著作財產權判決 </a:t>
            </a:r>
            <a:r>
              <a:rPr lang="en-US" altLang="zh-TW" dirty="0" smtClean="0">
                <a:latin typeface="微軟正黑體" panose="020B0604030504040204" pitchFamily="34" charset="-120"/>
                <a:ea typeface="微軟正黑體" panose="020B0604030504040204" pitchFamily="34" charset="-120"/>
              </a:rPr>
              <a:t>C</a:t>
            </a:r>
            <a:r>
              <a:rPr lang="zh-TW" altLang="en-US" dirty="0" smtClean="0">
                <a:latin typeface="微軟正黑體" panose="020B0604030504040204" pitchFamily="34" charset="-120"/>
                <a:ea typeface="微軟正黑體" panose="020B0604030504040204" pitchFamily="34" charset="-120"/>
              </a:rPr>
              <a:t> 生應賠償 </a:t>
            </a:r>
            <a:r>
              <a:rPr lang="en-US" altLang="zh-TW" dirty="0" smtClean="0">
                <a:latin typeface="微軟正黑體" panose="020B0604030504040204" pitchFamily="34" charset="-120"/>
                <a:ea typeface="微軟正黑體" panose="020B0604030504040204" pitchFamily="34" charset="-120"/>
              </a:rPr>
              <a:t>T</a:t>
            </a:r>
            <a:r>
              <a:rPr lang="zh-TW" altLang="en-US" dirty="0" smtClean="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生</a:t>
            </a:r>
            <a:r>
              <a:rPr lang="zh-TW" altLang="en-US" dirty="0" smtClean="0">
                <a:latin typeface="微軟正黑體" panose="020B0604030504040204" pitchFamily="34" charset="-120"/>
                <a:ea typeface="微軟正黑體" panose="020B0604030504040204" pitchFamily="34" charset="-120"/>
              </a:rPr>
              <a:t>新臺幣 </a:t>
            </a:r>
            <a:r>
              <a:rPr lang="en-US" altLang="zh-TW" dirty="0" smtClean="0">
                <a:latin typeface="微軟正黑體" panose="020B0604030504040204" pitchFamily="34" charset="-120"/>
                <a:ea typeface="微軟正黑體" panose="020B0604030504040204" pitchFamily="34" charset="-120"/>
              </a:rPr>
              <a:t>20</a:t>
            </a:r>
            <a:r>
              <a:rPr lang="zh-TW" altLang="en-US" dirty="0" smtClean="0">
                <a:latin typeface="微軟正黑體" panose="020B0604030504040204" pitchFamily="34" charset="-120"/>
                <a:ea typeface="微軟正黑體" panose="020B0604030504040204" pitchFamily="34" charset="-120"/>
              </a:rPr>
              <a:t> 萬元；</a:t>
            </a:r>
            <a:r>
              <a:rPr lang="zh-TW" altLang="en-US" u="sng" dirty="0" smtClean="0">
                <a:latin typeface="微軟正黑體" panose="020B0604030504040204" pitchFamily="34" charset="-120"/>
                <a:ea typeface="微軟正黑體" panose="020B0604030504040204" pitchFamily="34" charset="-120"/>
              </a:rPr>
              <a:t>刑事部分</a:t>
            </a:r>
            <a:r>
              <a:rPr lang="zh-TW" altLang="en-US" dirty="0" smtClean="0">
                <a:latin typeface="微軟正黑體" panose="020B0604030504040204" pitchFamily="34" charset="-120"/>
                <a:ea typeface="微軟正黑體" panose="020B0604030504040204" pitchFamily="34" charset="-120"/>
              </a:rPr>
              <a:t>，高等法院判決減為罰金拾萬元，如易服勞役以新臺幣</a:t>
            </a:r>
            <a:r>
              <a:rPr lang="zh-TW" altLang="en-US" dirty="0">
                <a:latin typeface="微軟正黑體" panose="020B0604030504040204" pitchFamily="34" charset="-120"/>
                <a:ea typeface="微軟正黑體" panose="020B0604030504040204" pitchFamily="34" charset="-120"/>
              </a:rPr>
              <a:t>貳千元折算壹日</a:t>
            </a:r>
            <a:r>
              <a:rPr lang="zh-TW" altLang="en-US"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(96</a:t>
            </a:r>
            <a:r>
              <a:rPr lang="zh-TW" altLang="en-US" sz="1200" dirty="0" smtClean="0">
                <a:latin typeface="微軟正黑體" panose="020B0604030504040204" pitchFamily="34" charset="-120"/>
                <a:ea typeface="微軟正黑體" panose="020B0604030504040204" pitchFamily="34" charset="-120"/>
              </a:rPr>
              <a:t> 年度智字第 </a:t>
            </a:r>
            <a:r>
              <a:rPr lang="en-US" altLang="zh-TW" sz="1200" dirty="0" smtClean="0">
                <a:latin typeface="微軟正黑體" panose="020B0604030504040204" pitchFamily="34" charset="-120"/>
                <a:ea typeface="微軟正黑體" panose="020B0604030504040204" pitchFamily="34" charset="-120"/>
              </a:rPr>
              <a:t>60</a:t>
            </a:r>
            <a:r>
              <a:rPr lang="zh-TW" altLang="en-US" sz="1200" dirty="0" smtClean="0">
                <a:latin typeface="微軟正黑體" panose="020B0604030504040204" pitchFamily="34" charset="-120"/>
                <a:ea typeface="微軟正黑體" panose="020B0604030504040204" pitchFamily="34" charset="-120"/>
              </a:rPr>
              <a:t> 號；</a:t>
            </a:r>
            <a:r>
              <a:rPr lang="en-US" altLang="zh-TW" sz="1200" dirty="0" smtClean="0">
                <a:latin typeface="微軟正黑體" panose="020B0604030504040204" pitchFamily="34" charset="-120"/>
                <a:ea typeface="微軟正黑體" panose="020B0604030504040204" pitchFamily="34" charset="-120"/>
              </a:rPr>
              <a:t>96 </a:t>
            </a:r>
            <a:r>
              <a:rPr lang="zh-TW" altLang="en-US" sz="1200" dirty="0" smtClean="0">
                <a:latin typeface="微軟正黑體" panose="020B0604030504040204" pitchFamily="34" charset="-120"/>
                <a:ea typeface="微軟正黑體" panose="020B0604030504040204" pitchFamily="34" charset="-120"/>
              </a:rPr>
              <a:t>年度易字第 </a:t>
            </a:r>
            <a:r>
              <a:rPr lang="en-US" altLang="zh-TW" sz="1200" dirty="0" smtClean="0">
                <a:latin typeface="微軟正黑體" panose="020B0604030504040204" pitchFamily="34" charset="-120"/>
                <a:ea typeface="微軟正黑體" panose="020B0604030504040204" pitchFamily="34" charset="-120"/>
              </a:rPr>
              <a:t>806</a:t>
            </a:r>
            <a:r>
              <a:rPr lang="zh-TW" altLang="en-US" sz="1200" dirty="0" smtClean="0">
                <a:latin typeface="微軟正黑體" panose="020B0604030504040204" pitchFamily="34" charset="-120"/>
                <a:ea typeface="微軟正黑體" panose="020B0604030504040204" pitchFamily="34" charset="-120"/>
              </a:rPr>
              <a:t> 號；</a:t>
            </a:r>
            <a:r>
              <a:rPr lang="en-US" altLang="zh-TW" sz="1200" dirty="0" smtClean="0">
                <a:latin typeface="微軟正黑體" panose="020B0604030504040204" pitchFamily="34" charset="-120"/>
                <a:ea typeface="微軟正黑體" panose="020B0604030504040204" pitchFamily="34" charset="-120"/>
              </a:rPr>
              <a:t>96</a:t>
            </a:r>
            <a:r>
              <a:rPr lang="zh-TW" altLang="en-US" sz="1200" dirty="0" smtClean="0">
                <a:latin typeface="微軟正黑體" panose="020B0604030504040204" pitchFamily="34" charset="-120"/>
                <a:ea typeface="微軟正黑體" panose="020B0604030504040204" pitchFamily="34" charset="-120"/>
              </a:rPr>
              <a:t> 年度上易字第 </a:t>
            </a:r>
            <a:r>
              <a:rPr lang="en-US" altLang="zh-TW" sz="1200" dirty="0" smtClean="0">
                <a:latin typeface="微軟正黑體" panose="020B0604030504040204" pitchFamily="34" charset="-120"/>
                <a:ea typeface="微軟正黑體" panose="020B0604030504040204" pitchFamily="34" charset="-120"/>
              </a:rPr>
              <a:t>1489</a:t>
            </a:r>
            <a:r>
              <a:rPr lang="zh-TW" altLang="en-US" sz="1200" dirty="0" smtClean="0">
                <a:latin typeface="微軟正黑體" panose="020B0604030504040204" pitchFamily="34" charset="-120"/>
                <a:ea typeface="微軟正黑體" panose="020B0604030504040204" pitchFamily="34" charset="-120"/>
              </a:rPr>
              <a:t> 號</a:t>
            </a:r>
            <a:r>
              <a:rPr lang="en-US" altLang="zh-TW" sz="1200"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4247964" y="555526"/>
            <a:ext cx="648072" cy="666956"/>
            <a:chOff x="251520" y="4155926"/>
            <a:chExt cx="648072" cy="666956"/>
          </a:xfrm>
        </p:grpSpPr>
        <p:sp>
          <p:nvSpPr>
            <p:cNvPr id="7" name="等腰三角形 6"/>
            <p:cNvSpPr/>
            <p:nvPr/>
          </p:nvSpPr>
          <p:spPr>
            <a:xfrm>
              <a:off x="251520" y="4155926"/>
              <a:ext cx="648072" cy="612008"/>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ln>
                  <a:solidFill>
                    <a:schemeClr val="tx1"/>
                  </a:solidFill>
                </a:ln>
                <a:solidFill>
                  <a:schemeClr val="tx1"/>
                </a:solidFill>
              </a:endParaRPr>
            </a:p>
          </p:txBody>
        </p:sp>
        <p:sp>
          <p:nvSpPr>
            <p:cNvPr id="8" name="文字方塊 7"/>
            <p:cNvSpPr txBox="1"/>
            <p:nvPr/>
          </p:nvSpPr>
          <p:spPr>
            <a:xfrm>
              <a:off x="381304" y="4176551"/>
              <a:ext cx="216024" cy="646331"/>
            </a:xfrm>
            <a:prstGeom prst="rect">
              <a:avLst/>
            </a:prstGeom>
            <a:noFill/>
          </p:spPr>
          <p:txBody>
            <a:bodyPr wrap="square" rtlCol="0">
              <a:spAutoFit/>
            </a:bodyPr>
            <a:lstStyle/>
            <a:p>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grpSp>
      <p:sp>
        <p:nvSpPr>
          <p:cNvPr id="10" name="內容版面配置區 3"/>
          <p:cNvSpPr txBox="1">
            <a:spLocks/>
          </p:cNvSpPr>
          <p:nvPr/>
        </p:nvSpPr>
        <p:spPr>
          <a:xfrm>
            <a:off x="457200" y="908720"/>
            <a:ext cx="1378496" cy="31376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u"/>
            </a:pPr>
            <a:r>
              <a:rPr lang="zh-TW" altLang="en-US" sz="1800" u="sng" dirty="0" smtClean="0">
                <a:latin typeface="微軟正黑體" panose="020B0604030504040204" pitchFamily="34" charset="-120"/>
                <a:ea typeface="微軟正黑體" panose="020B0604030504040204" pitchFamily="34" charset="-120"/>
                <a:cs typeface="Times New Roman" panose="02020603050405020304" pitchFamily="18" charset="0"/>
              </a:rPr>
              <a:t>案例三</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30013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srcRect l="9051" t="13600" r="38975" b="9401"/>
          <a:stretch/>
        </p:blipFill>
        <p:spPr>
          <a:xfrm>
            <a:off x="4563075" y="673629"/>
            <a:ext cx="4473421" cy="3727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p:cNvPicPr>
            <a:picLocks noChangeAspect="1"/>
          </p:cNvPicPr>
          <p:nvPr/>
        </p:nvPicPr>
        <p:blipFill rotWithShape="1">
          <a:blip r:embed="rId3"/>
          <a:srcRect l="13382" t="13601" r="42125" b="9400"/>
          <a:stretch/>
        </p:blipFill>
        <p:spPr>
          <a:xfrm>
            <a:off x="142400" y="673629"/>
            <a:ext cx="4290368"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矩形 5"/>
          <p:cNvSpPr/>
          <p:nvPr/>
        </p:nvSpPr>
        <p:spPr>
          <a:xfrm>
            <a:off x="1363892" y="1419622"/>
            <a:ext cx="64807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488226" y="1472512"/>
            <a:ext cx="64807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95190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4247964" y="765065"/>
            <a:ext cx="648072" cy="666956"/>
            <a:chOff x="251520" y="4155926"/>
            <a:chExt cx="648072" cy="666956"/>
          </a:xfrm>
        </p:grpSpPr>
        <p:sp>
          <p:nvSpPr>
            <p:cNvPr id="7" name="等腰三角形 6"/>
            <p:cNvSpPr/>
            <p:nvPr/>
          </p:nvSpPr>
          <p:spPr>
            <a:xfrm>
              <a:off x="251520" y="4155926"/>
              <a:ext cx="648072" cy="612008"/>
            </a:xfrm>
            <a:prstGeom prst="triangl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000" dirty="0">
                <a:ln>
                  <a:solidFill>
                    <a:schemeClr val="tx1"/>
                  </a:solidFill>
                </a:ln>
                <a:solidFill>
                  <a:schemeClr val="tx1"/>
                </a:solidFill>
              </a:endParaRPr>
            </a:p>
          </p:txBody>
        </p:sp>
        <p:sp>
          <p:nvSpPr>
            <p:cNvPr id="8" name="文字方塊 7"/>
            <p:cNvSpPr txBox="1"/>
            <p:nvPr/>
          </p:nvSpPr>
          <p:spPr>
            <a:xfrm>
              <a:off x="381304" y="4176551"/>
              <a:ext cx="216024" cy="646331"/>
            </a:xfrm>
            <a:prstGeom prst="rect">
              <a:avLst/>
            </a:prstGeom>
            <a:noFill/>
          </p:spPr>
          <p:txBody>
            <a:bodyPr wrap="square" rtlCol="0">
              <a:spAutoFit/>
            </a:bodyPr>
            <a:lstStyle/>
            <a:p>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gr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659982"/>
            <a:ext cx="1603810" cy="415956"/>
          </a:xfrm>
          <a:prstGeom prst="rect">
            <a:avLst/>
          </a:prstGeom>
        </p:spPr>
      </p:pic>
      <p:sp>
        <p:nvSpPr>
          <p:cNvPr id="11" name="文字方塊 10"/>
          <p:cNvSpPr txBox="1"/>
          <p:nvPr/>
        </p:nvSpPr>
        <p:spPr>
          <a:xfrm>
            <a:off x="909408" y="1837729"/>
            <a:ext cx="7911064" cy="2462213"/>
          </a:xfrm>
          <a:prstGeom prst="rect">
            <a:avLst/>
          </a:prstGeom>
          <a:solidFill>
            <a:srgbClr val="FFD6D5"/>
          </a:solidFill>
          <a:ln w="19050">
            <a:solidFill>
              <a:schemeClr val="bg1">
                <a:lumMod val="50000"/>
              </a:schemeClr>
            </a:solidFill>
            <a:prstDash val="dash"/>
          </a:ln>
        </p:spPr>
        <p:txBody>
          <a:bodyPr wrap="square" rtlCol="0">
            <a:spAutoFit/>
          </a:bodyPr>
          <a:lstStyle/>
          <a:p>
            <a:r>
              <a:rPr lang="zh-TW" altLang="en-US" dirty="0" smtClean="0">
                <a:latin typeface="微軟正黑體" panose="020B0604030504040204" pitchFamily="34" charset="-120"/>
                <a:ea typeface="微軟正黑體" panose="020B0604030504040204" pitchFamily="34" charset="-120"/>
              </a:rPr>
              <a:t>實際案</a:t>
            </a:r>
            <a:r>
              <a:rPr lang="zh-TW" altLang="en-US" dirty="0">
                <a:latin typeface="微軟正黑體" panose="020B0604030504040204" pitchFamily="34" charset="-120"/>
                <a:ea typeface="微軟正黑體" panose="020B0604030504040204" pitchFamily="34" charset="-120"/>
              </a:rPr>
              <a:t>例</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en-US" altLang="zh-TW" dirty="0" smtClean="0">
                <a:latin typeface="微軟正黑體" panose="020B0604030504040204" pitchFamily="34" charset="-120"/>
                <a:ea typeface="微軟正黑體" panose="020B0604030504040204" pitchFamily="34" charset="-120"/>
              </a:rPr>
              <a:t>1999</a:t>
            </a:r>
            <a:r>
              <a:rPr lang="zh-TW" altLang="en-US" dirty="0" smtClean="0">
                <a:latin typeface="微軟正黑體" panose="020B0604030504040204" pitchFamily="34" charset="-120"/>
                <a:ea typeface="微軟正黑體" panose="020B0604030504040204" pitchFamily="34" charset="-120"/>
              </a:rPr>
              <a:t> 年，</a:t>
            </a:r>
            <a:r>
              <a:rPr lang="en-US" altLang="zh-TW" dirty="0" smtClean="0">
                <a:latin typeface="微軟正黑體" panose="020B0604030504040204" pitchFamily="34" charset="-120"/>
                <a:ea typeface="微軟正黑體" panose="020B0604030504040204" pitchFamily="34" charset="-120"/>
              </a:rPr>
              <a:t>C </a:t>
            </a:r>
            <a:r>
              <a:rPr lang="zh-TW" altLang="en-US" dirty="0" smtClean="0">
                <a:latin typeface="微軟正黑體" panose="020B0604030504040204" pitchFamily="34" charset="-120"/>
                <a:ea typeface="微軟正黑體" panose="020B0604030504040204" pitchFamily="34" charset="-120"/>
              </a:rPr>
              <a:t>大 </a:t>
            </a:r>
            <a:r>
              <a:rPr lang="en-US" altLang="zh-TW" dirty="0">
                <a:latin typeface="微軟正黑體" panose="020B0604030504040204" pitchFamily="34" charset="-120"/>
                <a:ea typeface="微軟正黑體" panose="020B0604030504040204" pitchFamily="34" charset="-120"/>
              </a:rPr>
              <a:t>Y</a:t>
            </a:r>
            <a:r>
              <a:rPr lang="zh-TW" altLang="en-US" dirty="0" smtClean="0">
                <a:latin typeface="微軟正黑體" panose="020B0604030504040204" pitchFamily="34" charset="-120"/>
                <a:ea typeface="微軟正黑體" panose="020B0604030504040204" pitchFamily="34" charset="-120"/>
              </a:rPr>
              <a:t> 教授，遭 </a:t>
            </a:r>
            <a:r>
              <a:rPr lang="en-US" altLang="zh-TW" dirty="0" smtClean="0">
                <a:latin typeface="微軟正黑體" panose="020B0604030504040204" pitchFamily="34" charset="-120"/>
                <a:ea typeface="微軟正黑體" panose="020B0604030504040204" pitchFamily="34" charset="-120"/>
              </a:rPr>
              <a:t>P</a:t>
            </a:r>
            <a:r>
              <a:rPr lang="zh-TW" altLang="en-US" dirty="0" smtClean="0">
                <a:latin typeface="微軟正黑體" panose="020B0604030504040204" pitchFamily="34" charset="-120"/>
                <a:ea typeface="微軟正黑體" panose="020B0604030504040204" pitchFamily="34" charset="-120"/>
              </a:rPr>
              <a:t> 學生檢舉涉及抄襲該生課</a:t>
            </a:r>
            <a:r>
              <a:rPr lang="zh-TW" altLang="en-US" dirty="0">
                <a:latin typeface="微軟正黑體" panose="020B0604030504040204" pitchFamily="34" charset="-120"/>
                <a:ea typeface="微軟正黑體" panose="020B0604030504040204" pitchFamily="34" charset="-120"/>
              </a:rPr>
              <a:t>堂</a:t>
            </a:r>
            <a:r>
              <a:rPr lang="zh-TW" altLang="en-US" dirty="0" smtClean="0">
                <a:latin typeface="微軟正黑體" panose="020B0604030504040204" pitchFamily="34" charset="-120"/>
                <a:ea typeface="微軟正黑體" panose="020B0604030504040204" pitchFamily="34" charset="-120"/>
              </a:rPr>
              <a:t>報告內容，內容潤飾後申請國科</a:t>
            </a:r>
            <a:r>
              <a:rPr lang="zh-TW" altLang="en-US" dirty="0">
                <a:latin typeface="微軟正黑體" panose="020B0604030504040204" pitchFamily="34" charset="-120"/>
                <a:ea typeface="微軟正黑體" panose="020B0604030504040204" pitchFamily="34" charset="-120"/>
              </a:rPr>
              <a:t>會</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今科技部</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 專案研究計畫確立。調查結果遭國科會判停權 </a:t>
            </a:r>
            <a:r>
              <a:rPr lang="en-US" altLang="zh-TW" dirty="0" smtClean="0">
                <a:latin typeface="微軟正黑體" panose="020B0604030504040204" pitchFamily="34" charset="-120"/>
                <a:ea typeface="微軟正黑體" panose="020B0604030504040204" pitchFamily="34" charset="-120"/>
              </a:rPr>
              <a:t>3</a:t>
            </a:r>
            <a:r>
              <a:rPr lang="zh-TW" altLang="en-US" dirty="0" smtClean="0">
                <a:latin typeface="微軟正黑體" panose="020B0604030504040204" pitchFamily="34" charset="-120"/>
                <a:ea typeface="微軟正黑體" panose="020B0604030504040204" pitchFamily="34" charset="-120"/>
              </a:rPr>
              <a:t> 年，並要求 </a:t>
            </a:r>
            <a:r>
              <a:rPr lang="en-US" altLang="zh-TW" dirty="0" smtClean="0">
                <a:latin typeface="微軟正黑體" panose="020B0604030504040204" pitchFamily="34" charset="-120"/>
                <a:ea typeface="微軟正黑體" panose="020B0604030504040204" pitchFamily="34" charset="-120"/>
              </a:rPr>
              <a:t>C</a:t>
            </a:r>
            <a:r>
              <a:rPr lang="zh-TW" altLang="en-US" dirty="0" smtClean="0">
                <a:latin typeface="微軟正黑體" panose="020B0604030504040204" pitchFamily="34" charset="-120"/>
                <a:ea typeface="微軟正黑體" panose="020B0604030504040204" pitchFamily="34" charset="-120"/>
              </a:rPr>
              <a:t> 大繳回 </a:t>
            </a:r>
            <a:r>
              <a:rPr lang="en-US" altLang="zh-TW" dirty="0" smtClean="0">
                <a:latin typeface="微軟正黑體" panose="020B0604030504040204" pitchFamily="34" charset="-120"/>
                <a:ea typeface="微軟正黑體" panose="020B0604030504040204" pitchFamily="34" charset="-120"/>
              </a:rPr>
              <a:t>38</a:t>
            </a:r>
            <a:r>
              <a:rPr lang="zh-TW" altLang="en-US" dirty="0" smtClean="0">
                <a:latin typeface="微軟正黑體" panose="020B0604030504040204" pitchFamily="34" charset="-120"/>
                <a:ea typeface="微軟正黑體" panose="020B0604030504040204" pitchFamily="34" charset="-120"/>
              </a:rPr>
              <a:t> 萬補助款；</a:t>
            </a:r>
            <a:r>
              <a:rPr lang="en-US" altLang="zh-TW" dirty="0">
                <a:latin typeface="微軟正黑體" panose="020B0604030504040204" pitchFamily="34" charset="-120"/>
                <a:ea typeface="微軟正黑體" panose="020B0604030504040204" pitchFamily="34" charset="-120"/>
              </a:rPr>
              <a:t>Y</a:t>
            </a:r>
            <a:r>
              <a:rPr lang="zh-TW" altLang="en-US" dirty="0" smtClean="0">
                <a:latin typeface="微軟正黑體" panose="020B0604030504040204" pitchFamily="34" charset="-120"/>
                <a:ea typeface="微軟正黑體" panose="020B0604030504040204" pitchFamily="34" charset="-120"/>
              </a:rPr>
              <a:t> 師不服判決提起</a:t>
            </a:r>
            <a:r>
              <a:rPr lang="zh-TW" altLang="en-US" u="sng" dirty="0" smtClean="0">
                <a:latin typeface="微軟正黑體" panose="020B0604030504040204" pitchFamily="34" charset="-120"/>
                <a:ea typeface="微軟正黑體" panose="020B0604030504040204" pitchFamily="34" charset="-120"/>
              </a:rPr>
              <a:t>行政訴</a:t>
            </a:r>
            <a:r>
              <a:rPr lang="zh-TW" altLang="en-US" u="sng" dirty="0">
                <a:latin typeface="微軟正黑體" panose="020B0604030504040204" pitchFamily="34" charset="-120"/>
                <a:ea typeface="微軟正黑體" panose="020B0604030504040204" pitchFamily="34" charset="-120"/>
              </a:rPr>
              <a:t>訟</a:t>
            </a:r>
            <a:r>
              <a:rPr lang="zh-TW" altLang="en-US" dirty="0" smtClean="0">
                <a:latin typeface="微軟正黑體" panose="020B0604030504040204" pitchFamily="34" charset="-120"/>
                <a:ea typeface="微軟正黑體" panose="020B0604030504040204" pitchFamily="34" charset="-120"/>
              </a:rPr>
              <a:t>，臺北高等法院停權處分並無不當，判決駁回；</a:t>
            </a:r>
            <a:r>
              <a:rPr lang="zh-TW" altLang="en-US" u="sng" dirty="0" smtClean="0">
                <a:latin typeface="微軟正黑體" panose="020B0604030504040204" pitchFamily="34" charset="-120"/>
                <a:ea typeface="微軟正黑體" panose="020B0604030504040204" pitchFamily="34" charset="-120"/>
              </a:rPr>
              <a:t>刑事部分</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P</a:t>
            </a:r>
            <a:r>
              <a:rPr lang="zh-TW" altLang="en-US" dirty="0" smtClean="0">
                <a:latin typeface="微軟正黑體" panose="020B0604030504040204" pitchFamily="34" charset="-120"/>
                <a:ea typeface="微軟正黑體" panose="020B0604030504040204" pitchFamily="34" charset="-120"/>
              </a:rPr>
              <a:t> 生控告 </a:t>
            </a:r>
            <a:r>
              <a:rPr lang="en-US" altLang="zh-TW" dirty="0" smtClean="0">
                <a:latin typeface="微軟正黑體" panose="020B0604030504040204" pitchFamily="34" charset="-120"/>
                <a:ea typeface="微軟正黑體" panose="020B0604030504040204" pitchFamily="34" charset="-120"/>
              </a:rPr>
              <a:t>Y </a:t>
            </a:r>
            <a:r>
              <a:rPr lang="zh-TW" altLang="en-US" dirty="0" smtClean="0">
                <a:latin typeface="微軟正黑體" panose="020B0604030504040204" pitchFamily="34" charset="-120"/>
                <a:ea typeface="微軟正黑體" panose="020B0604030504040204" pitchFamily="34" charset="-120"/>
              </a:rPr>
              <a:t>師抄襲，嘉義地院、臺灣高等法院臺南地院最後原判決撤銷，處有期徒刑五個月，如易科罰金參佰元 </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即</a:t>
            </a:r>
            <a:r>
              <a:rPr lang="zh-TW" altLang="en-US" dirty="0" smtClean="0">
                <a:latin typeface="微軟正黑體" panose="020B0604030504040204" pitchFamily="34" charset="-120"/>
                <a:ea typeface="微軟正黑體" panose="020B0604030504040204" pitchFamily="34" charset="-120"/>
              </a:rPr>
              <a:t>新台幣玖百元</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 折算壹日。緩刑貳年。</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sz="1400" dirty="0" smtClean="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(92</a:t>
            </a:r>
            <a:r>
              <a:rPr lang="zh-TW" altLang="en-US" sz="1400" dirty="0" smtClean="0">
                <a:latin typeface="微軟正黑體" panose="020B0604030504040204" pitchFamily="34" charset="-120"/>
                <a:ea typeface="微軟正黑體" panose="020B0604030504040204" pitchFamily="34" charset="-120"/>
              </a:rPr>
              <a:t> 年度易字</a:t>
            </a:r>
            <a:r>
              <a:rPr lang="zh-TW" altLang="en-US" sz="1400" dirty="0">
                <a:latin typeface="微軟正黑體" panose="020B0604030504040204" pitchFamily="34" charset="-120"/>
                <a:ea typeface="微軟正黑體" panose="020B0604030504040204" pitchFamily="34" charset="-120"/>
              </a:rPr>
              <a:t>第 </a:t>
            </a:r>
            <a:r>
              <a:rPr lang="en-US" altLang="zh-TW" sz="1400" dirty="0" smtClean="0">
                <a:latin typeface="微軟正黑體" panose="020B0604030504040204" pitchFamily="34" charset="-120"/>
                <a:ea typeface="微軟正黑體" panose="020B0604030504040204" pitchFamily="34" charset="-120"/>
              </a:rPr>
              <a:t>327</a:t>
            </a:r>
            <a:r>
              <a:rPr lang="zh-TW" altLang="en-US" sz="1400" dirty="0" smtClean="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號</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93.10.11</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93</a:t>
            </a:r>
            <a:r>
              <a:rPr lang="zh-TW" altLang="en-US" sz="1400" dirty="0" smtClean="0">
                <a:latin typeface="微軟正黑體" panose="020B0604030504040204" pitchFamily="34" charset="-120"/>
                <a:ea typeface="微軟正黑體" panose="020B0604030504040204" pitchFamily="34" charset="-120"/>
              </a:rPr>
              <a:t> 年度上訴字第 </a:t>
            </a:r>
            <a:r>
              <a:rPr lang="en-US" altLang="zh-TW" sz="1400" dirty="0" smtClean="0">
                <a:latin typeface="微軟正黑體" panose="020B0604030504040204" pitchFamily="34" charset="-120"/>
                <a:ea typeface="微軟正黑體" panose="020B0604030504040204" pitchFamily="34" charset="-120"/>
              </a:rPr>
              <a:t>985</a:t>
            </a:r>
            <a:r>
              <a:rPr lang="zh-TW" altLang="en-US" sz="1400" dirty="0" smtClean="0">
                <a:latin typeface="微軟正黑體" panose="020B0604030504040204" pitchFamily="34" charset="-120"/>
                <a:ea typeface="微軟正黑體" panose="020B0604030504040204" pitchFamily="34" charset="-120"/>
              </a:rPr>
              <a:t> 號，</a:t>
            </a:r>
            <a:r>
              <a:rPr lang="en-US" altLang="zh-TW" sz="1400" dirty="0" smtClean="0">
                <a:latin typeface="微軟正黑體" panose="020B0604030504040204" pitchFamily="34" charset="-120"/>
                <a:ea typeface="微軟正黑體" panose="020B0604030504040204" pitchFamily="34" charset="-120"/>
              </a:rPr>
              <a:t>98.09.02)</a:t>
            </a:r>
          </a:p>
          <a:p>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院臺訴字第 </a:t>
            </a:r>
            <a:r>
              <a:rPr lang="en-US" altLang="zh-TW" sz="1400" dirty="0" smtClean="0">
                <a:latin typeface="微軟正黑體" panose="020B0604030504040204" pitchFamily="34" charset="-120"/>
                <a:ea typeface="微軟正黑體" panose="020B0604030504040204" pitchFamily="34" charset="-120"/>
              </a:rPr>
              <a:t>1000093897</a:t>
            </a:r>
            <a:r>
              <a:rPr lang="zh-TW" altLang="en-US" sz="1400" dirty="0" smtClean="0">
                <a:latin typeface="微軟正黑體" panose="020B0604030504040204" pitchFamily="34" charset="-120"/>
                <a:ea typeface="微軟正黑體" panose="020B0604030504040204" pitchFamily="34" charset="-120"/>
              </a:rPr>
              <a:t> 號，</a:t>
            </a:r>
            <a:r>
              <a:rPr lang="en-US" altLang="zh-TW" sz="1400" dirty="0" smtClean="0">
                <a:latin typeface="微軟正黑體" panose="020B0604030504040204" pitchFamily="34" charset="-120"/>
                <a:ea typeface="微軟正黑體" panose="020B0604030504040204" pitchFamily="34" charset="-120"/>
              </a:rPr>
              <a:t>100.03.10</a:t>
            </a:r>
            <a:r>
              <a:rPr lang="zh-TW" altLang="en-US" sz="1400" dirty="0" smtClean="0">
                <a:latin typeface="微軟正黑體" panose="020B0604030504040204" pitchFamily="34" charset="-120"/>
                <a:ea typeface="微軟正黑體" panose="020B0604030504040204" pitchFamily="34" charset="-120"/>
              </a:rPr>
              <a:t>；</a:t>
            </a:r>
            <a:r>
              <a:rPr lang="en-US" altLang="zh-TW" sz="1400" dirty="0" smtClean="0">
                <a:latin typeface="微軟正黑體" panose="020B0604030504040204" pitchFamily="34" charset="-120"/>
                <a:ea typeface="微軟正黑體" panose="020B0604030504040204" pitchFamily="34" charset="-120"/>
              </a:rPr>
              <a:t>100</a:t>
            </a:r>
            <a:r>
              <a:rPr lang="zh-TW" altLang="en-US" sz="1400" dirty="0" smtClean="0">
                <a:latin typeface="微軟正黑體" panose="020B0604030504040204" pitchFamily="34" charset="-120"/>
                <a:ea typeface="微軟正黑體" panose="020B0604030504040204" pitchFamily="34" charset="-120"/>
              </a:rPr>
              <a:t> 年訴字第 </a:t>
            </a:r>
            <a:r>
              <a:rPr lang="en-US" altLang="zh-TW" sz="1400" dirty="0" smtClean="0">
                <a:latin typeface="微軟正黑體" panose="020B0604030504040204" pitchFamily="34" charset="-120"/>
                <a:ea typeface="微軟正黑體" panose="020B0604030504040204" pitchFamily="34" charset="-120"/>
              </a:rPr>
              <a:t>785</a:t>
            </a:r>
            <a:r>
              <a:rPr lang="zh-TW" altLang="en-US" sz="1400" dirty="0" smtClean="0">
                <a:latin typeface="微軟正黑體" panose="020B0604030504040204" pitchFamily="34" charset="-120"/>
                <a:ea typeface="微軟正黑體" panose="020B0604030504040204" pitchFamily="34" charset="-120"/>
              </a:rPr>
              <a:t> 號，</a:t>
            </a:r>
            <a:r>
              <a:rPr lang="en-US" altLang="zh-TW" sz="1400" dirty="0" smtClean="0">
                <a:latin typeface="微軟正黑體" panose="020B0604030504040204" pitchFamily="34" charset="-120"/>
                <a:ea typeface="微軟正黑體" panose="020B0604030504040204" pitchFamily="34" charset="-120"/>
              </a:rPr>
              <a:t>101.06.14)</a:t>
            </a:r>
            <a:endParaRPr lang="zh-TW" altLang="en-US" sz="1400"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899592" y="1405681"/>
            <a:ext cx="7776864"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老師抄襲學生報告</a:t>
            </a:r>
            <a:r>
              <a:rPr lang="zh-TW" altLang="en-US" dirty="0" smtClean="0">
                <a:latin typeface="微軟正黑體" panose="020B0604030504040204" pitchFamily="34" charset="-120"/>
                <a:ea typeface="微軟正黑體" panose="020B0604030504040204" pitchFamily="34" charset="-120"/>
              </a:rPr>
              <a:t>案例</a:t>
            </a:r>
            <a:r>
              <a:rPr lang="zh-TW" altLang="en-US" dirty="0" smtClean="0">
                <a:latin typeface="標楷體" panose="03000509000000000000" pitchFamily="65" charset="-120"/>
                <a:ea typeface="標楷體" panose="03000509000000000000" pitchFamily="65" charset="-120"/>
              </a:rPr>
              <a:t>：</a:t>
            </a:r>
            <a:r>
              <a:rPr lang="zh-TW" altLang="en-US" dirty="0" smtClean="0">
                <a:latin typeface="微軟正黑體" panose="020B0604030504040204" pitchFamily="34" charset="-120"/>
                <a:ea typeface="微軟正黑體" panose="020B0604030504040204" pitchFamily="34" charset="-120"/>
              </a:rPr>
              <a:t>不要認為借用學生作業神不知鬼不覺</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9" name="內容版面配置區 3"/>
          <p:cNvSpPr txBox="1">
            <a:spLocks/>
          </p:cNvSpPr>
          <p:nvPr/>
        </p:nvSpPr>
        <p:spPr>
          <a:xfrm>
            <a:off x="457200" y="908720"/>
            <a:ext cx="1378496" cy="31376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u"/>
            </a:pPr>
            <a:r>
              <a:rPr lang="zh-TW" altLang="en-US" sz="1800" u="sng" dirty="0" smtClean="0">
                <a:latin typeface="微軟正黑體" panose="020B0604030504040204" pitchFamily="34" charset="-120"/>
                <a:ea typeface="微軟正黑體" panose="020B0604030504040204" pitchFamily="34" charset="-120"/>
                <a:cs typeface="Times New Roman" panose="02020603050405020304" pitchFamily="18" charset="0"/>
              </a:rPr>
              <a:t>案例</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四</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45989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a:p>
        </p:txBody>
      </p:sp>
      <p:sp>
        <p:nvSpPr>
          <p:cNvPr id="3" name="文字版面配置區 2"/>
          <p:cNvSpPr>
            <a:spLocks noGrp="1"/>
          </p:cNvSpPr>
          <p:nvPr>
            <p:ph type="body" sz="quarter" idx="11"/>
          </p:nvPr>
        </p:nvSpPr>
        <p:spPr/>
        <p:txBody>
          <a:bodyPr/>
          <a:lstStyle/>
          <a:p>
            <a:endParaRPr lang="zh-TW" altLang="en-US"/>
          </a:p>
        </p:txBody>
      </p:sp>
      <p:pic>
        <p:nvPicPr>
          <p:cNvPr id="4" name="圖片 3"/>
          <p:cNvPicPr>
            <a:picLocks noChangeAspect="1"/>
          </p:cNvPicPr>
          <p:nvPr/>
        </p:nvPicPr>
        <p:blipFill rotWithShape="1">
          <a:blip r:embed="rId2"/>
          <a:srcRect l="19682" t="23401" r="44094" b="15000"/>
          <a:stretch/>
        </p:blipFill>
        <p:spPr>
          <a:xfrm>
            <a:off x="94411" y="411510"/>
            <a:ext cx="4477589" cy="4282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p:cNvPicPr>
            <a:picLocks noChangeAspect="1"/>
          </p:cNvPicPr>
          <p:nvPr/>
        </p:nvPicPr>
        <p:blipFill rotWithShape="1">
          <a:blip r:embed="rId3"/>
          <a:srcRect l="19682" t="24100" r="44881" b="12201"/>
          <a:stretch/>
        </p:blipFill>
        <p:spPr>
          <a:xfrm>
            <a:off x="4694846" y="361061"/>
            <a:ext cx="4285741" cy="4333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矩形 5"/>
          <p:cNvSpPr/>
          <p:nvPr/>
        </p:nvSpPr>
        <p:spPr>
          <a:xfrm>
            <a:off x="227616" y="1383766"/>
            <a:ext cx="15121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860032" y="1263654"/>
            <a:ext cx="2016224" cy="252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接點 8"/>
          <p:cNvCxnSpPr/>
          <p:nvPr/>
        </p:nvCxnSpPr>
        <p:spPr>
          <a:xfrm>
            <a:off x="227616" y="4420054"/>
            <a:ext cx="96000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860032" y="4011910"/>
            <a:ext cx="756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188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0"/>
          </p:nvPr>
        </p:nvSpPr>
        <p:spPr/>
        <p:txBody>
          <a:bodyPr/>
          <a:lstStyle/>
          <a:p>
            <a:endParaRPr lang="zh-TW" altLang="en-US"/>
          </a:p>
        </p:txBody>
      </p:sp>
      <p:sp>
        <p:nvSpPr>
          <p:cNvPr id="3" name="文字版面配置區 2"/>
          <p:cNvSpPr>
            <a:spLocks noGrp="1"/>
          </p:cNvSpPr>
          <p:nvPr>
            <p:ph type="body" sz="quarter" idx="11"/>
          </p:nvPr>
        </p:nvSpPr>
        <p:spPr/>
        <p:txBody>
          <a:bodyPr/>
          <a:lstStyle/>
          <a:p>
            <a:endParaRPr lang="zh-TW" altLang="en-US"/>
          </a:p>
        </p:txBody>
      </p:sp>
      <p:sp>
        <p:nvSpPr>
          <p:cNvPr id="4" name="文字方塊 3"/>
          <p:cNvSpPr txBox="1"/>
          <p:nvPr/>
        </p:nvSpPr>
        <p:spPr>
          <a:xfrm>
            <a:off x="1403648" y="2067694"/>
            <a:ext cx="6912768" cy="923330"/>
          </a:xfrm>
          <a:prstGeom prst="rect">
            <a:avLst/>
          </a:prstGeom>
          <a:noFill/>
        </p:spPr>
        <p:txBody>
          <a:bodyPr wrap="square" rtlCol="0">
            <a:spAutoFit/>
          </a:bodyPr>
          <a:lstStyle/>
          <a:p>
            <a:pPr marL="285750" indent="-285750">
              <a:buClr>
                <a:srgbClr val="FF0000"/>
              </a:buClr>
              <a:buFontTx/>
              <a:buChar char="Q"/>
            </a:pPr>
            <a:r>
              <a:rPr lang="zh-TW" altLang="en-US" dirty="0" smtClean="0">
                <a:latin typeface="微軟正黑體" panose="020B0604030504040204" pitchFamily="34" charset="-120"/>
                <a:ea typeface="微軟正黑體" panose="020B0604030504040204" pitchFamily="34" charset="-120"/>
              </a:rPr>
              <a:t>哪些行為、態樣，會被認定為「</a:t>
            </a:r>
            <a:r>
              <a:rPr lang="zh-TW" altLang="en-US" dirty="0">
                <a:solidFill>
                  <a:srgbClr val="FF0000"/>
                </a:solidFill>
                <a:latin typeface="微軟正黑體" panose="020B0604030504040204" pitchFamily="34" charset="-120"/>
                <a:ea typeface="微軟正黑體" panose="020B0604030504040204" pitchFamily="34" charset="-120"/>
              </a:rPr>
              <a:t>抄襲</a:t>
            </a:r>
            <a:r>
              <a:rPr lang="zh-TW" altLang="en-US" dirty="0" smtClean="0">
                <a:latin typeface="微軟正黑體" panose="020B0604030504040204" pitchFamily="34" charset="-120"/>
                <a:ea typeface="微軟正黑體" panose="020B0604030504040204" pitchFamily="34" charset="-120"/>
              </a:rPr>
              <a:t>」呢？ </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援用別人說過的</a:t>
            </a:r>
            <a:r>
              <a:rPr lang="zh-TW" altLang="en-US" dirty="0" smtClean="0">
                <a:solidFill>
                  <a:srgbClr val="FF0000"/>
                </a:solidFill>
                <a:latin typeface="微軟正黑體" panose="020B0604030504040204" pitchFamily="34" charset="-120"/>
                <a:ea typeface="微軟正黑體" panose="020B0604030504040204" pitchFamily="34" charset="-120"/>
              </a:rPr>
              <a:t>一句話</a:t>
            </a:r>
            <a:r>
              <a:rPr lang="zh-TW" altLang="en-US" dirty="0" smtClean="0">
                <a:latin typeface="微軟正黑體" panose="020B0604030504040204" pitchFamily="34" charset="-120"/>
                <a:ea typeface="微軟正黑體" panose="020B0604030504040204" pitchFamily="34" charset="-120"/>
              </a:rPr>
              <a:t>、和學長討論</a:t>
            </a:r>
            <a:r>
              <a:rPr lang="zh-TW" altLang="en-US" dirty="0" smtClean="0">
                <a:solidFill>
                  <a:srgbClr val="FF0000"/>
                </a:solidFill>
                <a:latin typeface="微軟正黑體" panose="020B0604030504040204" pitchFamily="34" charset="-120"/>
                <a:ea typeface="微軟正黑體" panose="020B0604030504040204" pitchFamily="34" charset="-120"/>
              </a:rPr>
              <a:t>實驗內容</a:t>
            </a:r>
            <a:r>
              <a:rPr lang="zh-TW" altLang="en-US" dirty="0" smtClean="0">
                <a:latin typeface="微軟正黑體" panose="020B0604030504040204" pitchFamily="34" charset="-120"/>
                <a:ea typeface="微軟正黑體" panose="020B0604030504040204" pitchFamily="34" charset="-120"/>
              </a:rPr>
              <a:t>、研討會上看到的</a:t>
            </a:r>
            <a:r>
              <a:rPr lang="zh-TW" altLang="en-US" dirty="0" smtClean="0">
                <a:solidFill>
                  <a:srgbClr val="FF0000"/>
                </a:solidFill>
                <a:latin typeface="微軟正黑體" panose="020B0604030504040204" pitchFamily="34" charset="-120"/>
                <a:ea typeface="微軟正黑體" panose="020B0604030504040204" pitchFamily="34" charset="-120"/>
              </a:rPr>
              <a:t>簡報內容</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這些算嗎</a:t>
            </a:r>
            <a:r>
              <a:rPr lang="en-US" altLang="zh-TW" dirty="0" smtClean="0">
                <a:latin typeface="微軟正黑體" panose="020B0604030504040204" pitchFamily="34" charset="-120"/>
                <a:ea typeface="微軟正黑體" panose="020B0604030504040204" pitchFamily="34" charset="-120"/>
              </a:rPr>
              <a:t>?</a:t>
            </a: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3" y="4659982"/>
            <a:ext cx="1665857" cy="432048"/>
          </a:xfrm>
          <a:prstGeom prst="rect">
            <a:avLst/>
          </a:prstGeom>
        </p:spPr>
      </p:pic>
    </p:spTree>
    <p:extLst>
      <p:ext uri="{BB962C8B-B14F-4D97-AF65-F5344CB8AC3E}">
        <p14:creationId xmlns:p14="http://schemas.microsoft.com/office/powerpoint/2010/main" val="1078816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13900</TotalTime>
  <Words>3303</Words>
  <Application>Microsoft Office PowerPoint</Application>
  <PresentationFormat>如螢幕大小 (16:9)</PresentationFormat>
  <Paragraphs>308</Paragraphs>
  <Slides>42</Slides>
  <Notes>21</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42</vt:i4>
      </vt:variant>
    </vt:vector>
  </HeadingPairs>
  <TitlesOfParts>
    <vt:vector size="53" baseType="lpstr">
      <vt:lpstr>Arial Unicode MS</vt:lpstr>
      <vt:lpstr>微軟正黑體</vt:lpstr>
      <vt:lpstr>新細明體</vt:lpstr>
      <vt:lpstr>新細明體</vt:lpstr>
      <vt:lpstr>標楷體</vt:lpstr>
      <vt:lpstr>Arial</vt:lpstr>
      <vt:lpstr>Calibri</vt:lpstr>
      <vt:lpstr>Times New Roman</vt:lpstr>
      <vt:lpstr>Wingdings</vt:lpstr>
      <vt:lpstr>Contents Slide Master</vt:lpstr>
      <vt:lpstr>Section Break Slide Master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Admin</cp:lastModifiedBy>
  <cp:revision>767</cp:revision>
  <cp:lastPrinted>2019-04-15T01:15:58Z</cp:lastPrinted>
  <dcterms:created xsi:type="dcterms:W3CDTF">2016-12-05T23:26:54Z</dcterms:created>
  <dcterms:modified xsi:type="dcterms:W3CDTF">2019-05-08T06:48:59Z</dcterms:modified>
</cp:coreProperties>
</file>