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65"/>
  </p:notesMasterIdLst>
  <p:sldIdLst>
    <p:sldId id="367" r:id="rId2"/>
    <p:sldId id="8641" r:id="rId3"/>
    <p:sldId id="8560" r:id="rId4"/>
    <p:sldId id="8720" r:id="rId5"/>
    <p:sldId id="8640" r:id="rId6"/>
    <p:sldId id="8727" r:id="rId7"/>
    <p:sldId id="528" r:id="rId8"/>
    <p:sldId id="8717" r:id="rId9"/>
    <p:sldId id="8718" r:id="rId10"/>
    <p:sldId id="8731" r:id="rId11"/>
    <p:sldId id="8729" r:id="rId12"/>
    <p:sldId id="8730" r:id="rId13"/>
    <p:sldId id="8661" r:id="rId14"/>
    <p:sldId id="8662" r:id="rId15"/>
    <p:sldId id="8663" r:id="rId16"/>
    <p:sldId id="658" r:id="rId17"/>
    <p:sldId id="677" r:id="rId18"/>
    <p:sldId id="678" r:id="rId19"/>
    <p:sldId id="8725" r:id="rId20"/>
    <p:sldId id="8625" r:id="rId21"/>
    <p:sldId id="8629" r:id="rId22"/>
    <p:sldId id="8726" r:id="rId23"/>
    <p:sldId id="8728" r:id="rId24"/>
    <p:sldId id="8556" r:id="rId25"/>
    <p:sldId id="646" r:id="rId26"/>
    <p:sldId id="647" r:id="rId27"/>
    <p:sldId id="648" r:id="rId28"/>
    <p:sldId id="649" r:id="rId29"/>
    <p:sldId id="650" r:id="rId30"/>
    <p:sldId id="651" r:id="rId31"/>
    <p:sldId id="654" r:id="rId32"/>
    <p:sldId id="8724" r:id="rId33"/>
    <p:sldId id="655" r:id="rId34"/>
    <p:sldId id="656" r:id="rId35"/>
    <p:sldId id="657" r:id="rId36"/>
    <p:sldId id="659" r:id="rId37"/>
    <p:sldId id="660" r:id="rId38"/>
    <p:sldId id="664" r:id="rId39"/>
    <p:sldId id="662" r:id="rId40"/>
    <p:sldId id="663" r:id="rId41"/>
    <p:sldId id="665" r:id="rId42"/>
    <p:sldId id="666" r:id="rId43"/>
    <p:sldId id="672" r:id="rId44"/>
    <p:sldId id="673" r:id="rId45"/>
    <p:sldId id="667" r:id="rId46"/>
    <p:sldId id="674" r:id="rId47"/>
    <p:sldId id="668" r:id="rId48"/>
    <p:sldId id="8722" r:id="rId49"/>
    <p:sldId id="8723" r:id="rId50"/>
    <p:sldId id="669" r:id="rId51"/>
    <p:sldId id="675" r:id="rId52"/>
    <p:sldId id="8698" r:id="rId53"/>
    <p:sldId id="8690" r:id="rId54"/>
    <p:sldId id="8645" r:id="rId55"/>
    <p:sldId id="8676" r:id="rId56"/>
    <p:sldId id="8721" r:id="rId57"/>
    <p:sldId id="8544" r:id="rId58"/>
    <p:sldId id="8587" r:id="rId59"/>
    <p:sldId id="8535" r:id="rId60"/>
    <p:sldId id="8679" r:id="rId61"/>
    <p:sldId id="8719" r:id="rId62"/>
    <p:sldId id="8649" r:id="rId63"/>
    <p:sldId id="644" r:id="rId6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4" autoAdjust="0"/>
    <p:restoredTop sz="94660"/>
  </p:normalViewPr>
  <p:slideViewPr>
    <p:cSldViewPr snapToGrid="0">
      <p:cViewPr varScale="1">
        <p:scale>
          <a:sx n="71" d="100"/>
          <a:sy n="71" d="100"/>
        </p:scale>
        <p:origin x="6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3A3BE-270B-4968-AE46-F27506F09F0E}" type="datetimeFigureOut">
              <a:rPr lang="zh-TW" altLang="en-US" smtClean="0"/>
              <a:t>2025/10/29</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68272F-67F6-4C96-BFE6-A2008BA89685}" type="slidenum">
              <a:rPr lang="zh-TW" altLang="en-US" smtClean="0"/>
              <a:t>‹#›</a:t>
            </a:fld>
            <a:endParaRPr lang="zh-TW" altLang="en-US"/>
          </a:p>
        </p:txBody>
      </p:sp>
    </p:spTree>
    <p:extLst>
      <p:ext uri="{BB962C8B-B14F-4D97-AF65-F5344CB8AC3E}">
        <p14:creationId xmlns:p14="http://schemas.microsoft.com/office/powerpoint/2010/main" val="513736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463FDB-6C92-4565-B464-530FAC5C8E26}"/>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34DDD1E0-0411-4C8D-AF0E-476EF5D0C7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35726B9E-21C3-414E-B0B5-16D01956B818}"/>
              </a:ext>
            </a:extLst>
          </p:cNvPr>
          <p:cNvSpPr>
            <a:spLocks noGrp="1"/>
          </p:cNvSpPr>
          <p:nvPr>
            <p:ph type="dt" sz="half" idx="10"/>
          </p:nvPr>
        </p:nvSpPr>
        <p:spPr/>
        <p:txBody>
          <a:bodyPr/>
          <a:lstStyle/>
          <a:p>
            <a:fld id="{FAB259A1-C561-42F5-A2CB-687A9B82E040}" type="datetimeFigureOut">
              <a:rPr lang="zh-TW" altLang="en-US" smtClean="0"/>
              <a:t>2025/10/29</a:t>
            </a:fld>
            <a:endParaRPr lang="zh-TW" altLang="en-US"/>
          </a:p>
        </p:txBody>
      </p:sp>
      <p:sp>
        <p:nvSpPr>
          <p:cNvPr id="5" name="頁尾版面配置區 4">
            <a:extLst>
              <a:ext uri="{FF2B5EF4-FFF2-40B4-BE49-F238E27FC236}">
                <a16:creationId xmlns:a16="http://schemas.microsoft.com/office/drawing/2014/main" id="{500431E0-8BC3-4B54-A17C-710988CC5296}"/>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A43E02CA-03C9-42AF-9CE2-FDD5D373FCD1}"/>
              </a:ext>
            </a:extLst>
          </p:cNvPr>
          <p:cNvSpPr>
            <a:spLocks noGrp="1"/>
          </p:cNvSpPr>
          <p:nvPr>
            <p:ph type="sldNum" sz="quarter" idx="12"/>
          </p:nvPr>
        </p:nvSpPr>
        <p:spPr/>
        <p:txBody>
          <a:bodyPr/>
          <a:lstStyle/>
          <a:p>
            <a:fld id="{60AB87F6-0CB3-4723-A2EE-53B77EE31F03}" type="slidenum">
              <a:rPr lang="zh-TW" altLang="en-US" smtClean="0"/>
              <a:t>‹#›</a:t>
            </a:fld>
            <a:endParaRPr lang="zh-TW" altLang="en-US"/>
          </a:p>
        </p:txBody>
      </p:sp>
    </p:spTree>
    <p:extLst>
      <p:ext uri="{BB962C8B-B14F-4D97-AF65-F5344CB8AC3E}">
        <p14:creationId xmlns:p14="http://schemas.microsoft.com/office/powerpoint/2010/main" val="160281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8D60C5-7716-4865-B03F-04427BD646E4}"/>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59EDD845-4AAC-4FEC-8FEB-37FB008B767D}"/>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4D0CCC2-D7E5-4ED9-9AA5-86AEA88F4748}"/>
              </a:ext>
            </a:extLst>
          </p:cNvPr>
          <p:cNvSpPr>
            <a:spLocks noGrp="1"/>
          </p:cNvSpPr>
          <p:nvPr>
            <p:ph type="dt" sz="half" idx="10"/>
          </p:nvPr>
        </p:nvSpPr>
        <p:spPr/>
        <p:txBody>
          <a:bodyPr/>
          <a:lstStyle/>
          <a:p>
            <a:fld id="{FAB259A1-C561-42F5-A2CB-687A9B82E040}" type="datetimeFigureOut">
              <a:rPr lang="zh-TW" altLang="en-US" smtClean="0"/>
              <a:t>2025/10/29</a:t>
            </a:fld>
            <a:endParaRPr lang="zh-TW" altLang="en-US"/>
          </a:p>
        </p:txBody>
      </p:sp>
      <p:sp>
        <p:nvSpPr>
          <p:cNvPr id="5" name="頁尾版面配置區 4">
            <a:extLst>
              <a:ext uri="{FF2B5EF4-FFF2-40B4-BE49-F238E27FC236}">
                <a16:creationId xmlns:a16="http://schemas.microsoft.com/office/drawing/2014/main" id="{9BA8F2B1-7FE5-4006-9DFC-37E7CF1A64D7}"/>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9DE3690-F57C-4ADA-9C9E-29E5B2E02E42}"/>
              </a:ext>
            </a:extLst>
          </p:cNvPr>
          <p:cNvSpPr>
            <a:spLocks noGrp="1"/>
          </p:cNvSpPr>
          <p:nvPr>
            <p:ph type="sldNum" sz="quarter" idx="12"/>
          </p:nvPr>
        </p:nvSpPr>
        <p:spPr/>
        <p:txBody>
          <a:bodyPr/>
          <a:lstStyle/>
          <a:p>
            <a:fld id="{60AB87F6-0CB3-4723-A2EE-53B77EE31F03}" type="slidenum">
              <a:rPr lang="zh-TW" altLang="en-US" smtClean="0"/>
              <a:t>‹#›</a:t>
            </a:fld>
            <a:endParaRPr lang="zh-TW" altLang="en-US"/>
          </a:p>
        </p:txBody>
      </p:sp>
    </p:spTree>
    <p:extLst>
      <p:ext uri="{BB962C8B-B14F-4D97-AF65-F5344CB8AC3E}">
        <p14:creationId xmlns:p14="http://schemas.microsoft.com/office/powerpoint/2010/main" val="466533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1E751B06-F44A-4FB9-8257-A208E0A9A72C}"/>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F72EF9DF-B7BB-4141-BFCB-19579CEE5760}"/>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1F54861-D157-4DBE-9987-7C022BDA5F55}"/>
              </a:ext>
            </a:extLst>
          </p:cNvPr>
          <p:cNvSpPr>
            <a:spLocks noGrp="1"/>
          </p:cNvSpPr>
          <p:nvPr>
            <p:ph type="dt" sz="half" idx="10"/>
          </p:nvPr>
        </p:nvSpPr>
        <p:spPr/>
        <p:txBody>
          <a:bodyPr/>
          <a:lstStyle/>
          <a:p>
            <a:fld id="{FAB259A1-C561-42F5-A2CB-687A9B82E040}" type="datetimeFigureOut">
              <a:rPr lang="zh-TW" altLang="en-US" smtClean="0"/>
              <a:t>2025/10/29</a:t>
            </a:fld>
            <a:endParaRPr lang="zh-TW" altLang="en-US"/>
          </a:p>
        </p:txBody>
      </p:sp>
      <p:sp>
        <p:nvSpPr>
          <p:cNvPr id="5" name="頁尾版面配置區 4">
            <a:extLst>
              <a:ext uri="{FF2B5EF4-FFF2-40B4-BE49-F238E27FC236}">
                <a16:creationId xmlns:a16="http://schemas.microsoft.com/office/drawing/2014/main" id="{DD602554-9592-45CD-BA53-15831F7BF38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5721749-488B-4260-B8CA-D88E4EE82249}"/>
              </a:ext>
            </a:extLst>
          </p:cNvPr>
          <p:cNvSpPr>
            <a:spLocks noGrp="1"/>
          </p:cNvSpPr>
          <p:nvPr>
            <p:ph type="sldNum" sz="quarter" idx="12"/>
          </p:nvPr>
        </p:nvSpPr>
        <p:spPr/>
        <p:txBody>
          <a:bodyPr/>
          <a:lstStyle/>
          <a:p>
            <a:fld id="{60AB87F6-0CB3-4723-A2EE-53B77EE31F03}" type="slidenum">
              <a:rPr lang="zh-TW" altLang="en-US" smtClean="0"/>
              <a:t>‹#›</a:t>
            </a:fld>
            <a:endParaRPr lang="zh-TW" altLang="en-US"/>
          </a:p>
        </p:txBody>
      </p:sp>
    </p:spTree>
    <p:extLst>
      <p:ext uri="{BB962C8B-B14F-4D97-AF65-F5344CB8AC3E}">
        <p14:creationId xmlns:p14="http://schemas.microsoft.com/office/powerpoint/2010/main" val="262961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封面页">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gradFill flip="none" rotWithShape="1">
            <a:gsLst>
              <a:gs pos="100000">
                <a:schemeClr val="accent2">
                  <a:lumMod val="50000"/>
                </a:schemeClr>
              </a:gs>
              <a:gs pos="41000">
                <a:schemeClr val="accent1">
                  <a:lumMod val="75000"/>
                </a:schemeClr>
              </a:gs>
              <a:gs pos="0">
                <a:schemeClr val="accent3">
                  <a:lumMod val="75000"/>
                </a:schemeClr>
              </a:gs>
              <a:gs pos="72000">
                <a:schemeClr val="accent2">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文本占位符 6"/>
          <p:cNvSpPr>
            <a:spLocks noGrp="1"/>
          </p:cNvSpPr>
          <p:nvPr>
            <p:ph type="body" sz="quarter" idx="13"/>
          </p:nvPr>
        </p:nvSpPr>
        <p:spPr>
          <a:xfrm>
            <a:off x="2915213" y="2128074"/>
            <a:ext cx="8084654" cy="1041761"/>
          </a:xfrm>
          <a:prstGeom prst="rect">
            <a:avLst/>
          </a:prstGeom>
        </p:spPr>
        <p:txBody>
          <a:bodyPr anchor="t"/>
          <a:lstStyle>
            <a:lvl1pPr marL="0" indent="0" algn="l">
              <a:lnSpc>
                <a:spcPct val="100000"/>
              </a:lnSpc>
              <a:buNone/>
              <a:defRPr sz="54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TW" altLang="en-US"/>
              <a:t>按一下以編輯母片文字樣式</a:t>
            </a:r>
          </a:p>
        </p:txBody>
      </p:sp>
      <p:grpSp>
        <p:nvGrpSpPr>
          <p:cNvPr id="9" name="组 8"/>
          <p:cNvGrpSpPr/>
          <p:nvPr/>
        </p:nvGrpSpPr>
        <p:grpSpPr>
          <a:xfrm rot="18636342">
            <a:off x="-4842314" y="-4768554"/>
            <a:ext cx="9526783" cy="8018066"/>
            <a:chOff x="-1833690" y="-2141397"/>
            <a:chExt cx="9526783" cy="9526783"/>
          </a:xfrm>
        </p:grpSpPr>
        <p:sp>
          <p:nvSpPr>
            <p:cNvPr id="7" name="椭圆 1"/>
            <p:cNvSpPr/>
            <p:nvPr/>
          </p:nvSpPr>
          <p:spPr>
            <a:xfrm rot="19800000">
              <a:off x="-1833690" y="-185788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8" name="椭圆 1"/>
            <p:cNvSpPr/>
            <p:nvPr/>
          </p:nvSpPr>
          <p:spPr>
            <a:xfrm rot="16690395">
              <a:off x="-1479391" y="-176863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10" name="文本占位符 6"/>
          <p:cNvSpPr>
            <a:spLocks noGrp="1"/>
          </p:cNvSpPr>
          <p:nvPr>
            <p:ph type="body" sz="quarter" idx="14"/>
          </p:nvPr>
        </p:nvSpPr>
        <p:spPr>
          <a:xfrm>
            <a:off x="2915213" y="3169834"/>
            <a:ext cx="8084654" cy="588643"/>
          </a:xfrm>
          <a:prstGeom prst="rect">
            <a:avLst/>
          </a:prstGeom>
        </p:spPr>
        <p:txBody>
          <a:bodyPr anchor="t"/>
          <a:lstStyle>
            <a:lvl1pPr marL="0" indent="0" algn="l">
              <a:lnSpc>
                <a:spcPct val="100000"/>
              </a:lnSpc>
              <a:buNone/>
              <a:defRPr sz="2400" b="0">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TW" altLang="en-US"/>
              <a:t>按一下以編輯母片文字樣式</a:t>
            </a:r>
          </a:p>
        </p:txBody>
      </p:sp>
      <p:grpSp>
        <p:nvGrpSpPr>
          <p:cNvPr id="11" name="组 10"/>
          <p:cNvGrpSpPr/>
          <p:nvPr/>
        </p:nvGrpSpPr>
        <p:grpSpPr>
          <a:xfrm rot="18636342">
            <a:off x="7423535" y="5313870"/>
            <a:ext cx="9526783" cy="8018066"/>
            <a:chOff x="-1833690" y="-2141397"/>
            <a:chExt cx="9526783" cy="9526783"/>
          </a:xfrm>
        </p:grpSpPr>
        <p:sp>
          <p:nvSpPr>
            <p:cNvPr id="12" name="椭圆 1"/>
            <p:cNvSpPr/>
            <p:nvPr/>
          </p:nvSpPr>
          <p:spPr>
            <a:xfrm rot="19800000">
              <a:off x="-1833690" y="-185788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13" name="椭圆 1"/>
            <p:cNvSpPr/>
            <p:nvPr/>
          </p:nvSpPr>
          <p:spPr>
            <a:xfrm rot="16690395">
              <a:off x="-1479391" y="-176863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grpSp>
      <p:sp>
        <p:nvSpPr>
          <p:cNvPr id="14" name="文本占位符 6"/>
          <p:cNvSpPr>
            <a:spLocks noGrp="1"/>
          </p:cNvSpPr>
          <p:nvPr>
            <p:ph type="body" sz="quarter" idx="15"/>
          </p:nvPr>
        </p:nvSpPr>
        <p:spPr>
          <a:xfrm>
            <a:off x="2915213" y="4033466"/>
            <a:ext cx="8084654" cy="588643"/>
          </a:xfrm>
          <a:prstGeom prst="rect">
            <a:avLst/>
          </a:prstGeom>
        </p:spPr>
        <p:txBody>
          <a:bodyPr anchor="t"/>
          <a:lstStyle>
            <a:lvl1pPr marL="285750" indent="-285750" algn="l">
              <a:lnSpc>
                <a:spcPct val="100000"/>
              </a:lnSpc>
              <a:buFont typeface="Arial" charset="0"/>
              <a:buChar char="•"/>
              <a:defRPr sz="1400" b="0">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TW" altLang="en-US"/>
              <a:t>按一下以編輯母片文字樣式</a:t>
            </a:r>
          </a:p>
        </p:txBody>
      </p:sp>
    </p:spTree>
    <p:extLst>
      <p:ext uri="{BB962C8B-B14F-4D97-AF65-F5344CB8AC3E}">
        <p14:creationId xmlns:p14="http://schemas.microsoft.com/office/powerpoint/2010/main" val="3391459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2_标题幻灯片">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0" y="1"/>
            <a:ext cx="12192000" cy="934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p:nvSpPr>
        <p:spPr>
          <a:xfrm>
            <a:off x="0" y="0"/>
            <a:ext cx="12192000" cy="14658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文本占位符 7"/>
          <p:cNvSpPr>
            <a:spLocks noGrp="1"/>
          </p:cNvSpPr>
          <p:nvPr>
            <p:ph type="body" sz="quarter" idx="10" hasCustomPrompt="1"/>
          </p:nvPr>
        </p:nvSpPr>
        <p:spPr>
          <a:xfrm>
            <a:off x="659004" y="258233"/>
            <a:ext cx="5304916" cy="529569"/>
          </a:xfrm>
          <a:prstGeom prst="rect">
            <a:avLst/>
          </a:prstGeom>
          <a:ln w="12700" cmpd="sng">
            <a:noFill/>
          </a:ln>
        </p:spPr>
        <p:txBody>
          <a:bodyPr vert="horz" anchor="ctr"/>
          <a:lstStyle>
            <a:lvl1pPr marL="0" indent="0" algn="l">
              <a:lnSpc>
                <a:spcPct val="100000"/>
              </a:lnSpc>
              <a:buNone/>
              <a:defRPr sz="2400" b="1">
                <a:solidFill>
                  <a:schemeClr val="bg1"/>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Tree>
    <p:extLst>
      <p:ext uri="{BB962C8B-B14F-4D97-AF65-F5344CB8AC3E}">
        <p14:creationId xmlns:p14="http://schemas.microsoft.com/office/powerpoint/2010/main" val="3006178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802708" y="32963"/>
            <a:ext cx="10849205" cy="620688"/>
          </a:xfrm>
          <a:prstGeom prst="rect">
            <a:avLst/>
          </a:prstGeom>
        </p:spPr>
        <p:txBody>
          <a:bodyPr/>
          <a:lstStyle>
            <a:lvl1pPr>
              <a:defRPr>
                <a:latin typeface="+mj-lt"/>
              </a:defRPr>
            </a:lvl1pPr>
          </a:lstStyle>
          <a:p>
            <a:r>
              <a:rPr lang="zh-TW" altLang="en-US"/>
              <a:t>按一下以編輯母片標題樣式</a:t>
            </a:r>
            <a:endParaRPr lang="zh-TW" altLang="en-US" dirty="0"/>
          </a:p>
        </p:txBody>
      </p:sp>
      <p:sp>
        <p:nvSpPr>
          <p:cNvPr id="6" name="Rectangle 6">
            <a:extLst>
              <a:ext uri="{FF2B5EF4-FFF2-40B4-BE49-F238E27FC236}">
                <a16:creationId xmlns:a16="http://schemas.microsoft.com/office/drawing/2014/main" id="{05DC776E-97E8-4B29-8045-E11F58CD54ED}"/>
              </a:ext>
            </a:extLst>
          </p:cNvPr>
          <p:cNvSpPr>
            <a:spLocks noGrp="1" noChangeArrowheads="1"/>
          </p:cNvSpPr>
          <p:nvPr>
            <p:ph type="sldNum" sz="quarter" idx="12"/>
          </p:nvPr>
        </p:nvSpPr>
        <p:spPr>
          <a:ln/>
        </p:spPr>
        <p:txBody>
          <a:bodyPr/>
          <a:lstStyle>
            <a:lvl1pPr>
              <a:defRPr/>
            </a:lvl1pPr>
          </a:lstStyle>
          <a:p>
            <a:pPr>
              <a:defRPr/>
            </a:pPr>
            <a:fld id="{0DDE2A7D-63F6-480F-A641-81D53E6BDCD1}" type="slidenum">
              <a:rPr lang="en-US" altLang="zh-TW" smtClean="0"/>
              <a:pPr>
                <a:defRPr/>
              </a:pPr>
              <a:t>‹#›</a:t>
            </a:fld>
            <a:endParaRPr lang="en-US" altLang="zh-TW"/>
          </a:p>
        </p:txBody>
      </p:sp>
    </p:spTree>
    <p:extLst>
      <p:ext uri="{BB962C8B-B14F-4D97-AF65-F5344CB8AC3E}">
        <p14:creationId xmlns:p14="http://schemas.microsoft.com/office/powerpoint/2010/main" val="405543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8FC73D4-9A0C-43F4-9CE7-201AD882E619}"/>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CEB43B42-1A72-495C-8CC6-BFBE539FBBAC}"/>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489B51D-A663-4872-8E84-13F3F1095BD0}"/>
              </a:ext>
            </a:extLst>
          </p:cNvPr>
          <p:cNvSpPr>
            <a:spLocks noGrp="1"/>
          </p:cNvSpPr>
          <p:nvPr>
            <p:ph type="dt" sz="half" idx="10"/>
          </p:nvPr>
        </p:nvSpPr>
        <p:spPr/>
        <p:txBody>
          <a:bodyPr/>
          <a:lstStyle/>
          <a:p>
            <a:fld id="{FAB259A1-C561-42F5-A2CB-687A9B82E040}" type="datetimeFigureOut">
              <a:rPr lang="zh-TW" altLang="en-US" smtClean="0"/>
              <a:t>2025/10/29</a:t>
            </a:fld>
            <a:endParaRPr lang="zh-TW" altLang="en-US"/>
          </a:p>
        </p:txBody>
      </p:sp>
      <p:sp>
        <p:nvSpPr>
          <p:cNvPr id="5" name="頁尾版面配置區 4">
            <a:extLst>
              <a:ext uri="{FF2B5EF4-FFF2-40B4-BE49-F238E27FC236}">
                <a16:creationId xmlns:a16="http://schemas.microsoft.com/office/drawing/2014/main" id="{3CD779C7-6740-401C-9726-CF1FE7B3CF7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FC58289-1AB5-4A50-8F57-8FA6161377E0}"/>
              </a:ext>
            </a:extLst>
          </p:cNvPr>
          <p:cNvSpPr>
            <a:spLocks noGrp="1"/>
          </p:cNvSpPr>
          <p:nvPr>
            <p:ph type="sldNum" sz="quarter" idx="12"/>
          </p:nvPr>
        </p:nvSpPr>
        <p:spPr/>
        <p:txBody>
          <a:bodyPr/>
          <a:lstStyle/>
          <a:p>
            <a:fld id="{60AB87F6-0CB3-4723-A2EE-53B77EE31F03}" type="slidenum">
              <a:rPr lang="zh-TW" altLang="en-US" smtClean="0"/>
              <a:t>‹#›</a:t>
            </a:fld>
            <a:endParaRPr lang="zh-TW" altLang="en-US"/>
          </a:p>
        </p:txBody>
      </p:sp>
    </p:spTree>
    <p:extLst>
      <p:ext uri="{BB962C8B-B14F-4D97-AF65-F5344CB8AC3E}">
        <p14:creationId xmlns:p14="http://schemas.microsoft.com/office/powerpoint/2010/main" val="241458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AEE227-2E1E-4D5B-8A6E-DACF9F761BB2}"/>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514B70A1-9261-4B4F-A95A-C6CF012FD4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23FAA0D0-FB5E-42F8-8B01-B3B3496F5EFE}"/>
              </a:ext>
            </a:extLst>
          </p:cNvPr>
          <p:cNvSpPr>
            <a:spLocks noGrp="1"/>
          </p:cNvSpPr>
          <p:nvPr>
            <p:ph type="dt" sz="half" idx="10"/>
          </p:nvPr>
        </p:nvSpPr>
        <p:spPr/>
        <p:txBody>
          <a:bodyPr/>
          <a:lstStyle/>
          <a:p>
            <a:fld id="{FAB259A1-C561-42F5-A2CB-687A9B82E040}" type="datetimeFigureOut">
              <a:rPr lang="zh-TW" altLang="en-US" smtClean="0"/>
              <a:t>2025/10/29</a:t>
            </a:fld>
            <a:endParaRPr lang="zh-TW" altLang="en-US"/>
          </a:p>
        </p:txBody>
      </p:sp>
      <p:sp>
        <p:nvSpPr>
          <p:cNvPr id="5" name="頁尾版面配置區 4">
            <a:extLst>
              <a:ext uri="{FF2B5EF4-FFF2-40B4-BE49-F238E27FC236}">
                <a16:creationId xmlns:a16="http://schemas.microsoft.com/office/drawing/2014/main" id="{CA6B8032-FAE9-4644-BE54-C39FC80D603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E5C8E81-F564-4CF2-8D3E-1E8CE5C928C8}"/>
              </a:ext>
            </a:extLst>
          </p:cNvPr>
          <p:cNvSpPr>
            <a:spLocks noGrp="1"/>
          </p:cNvSpPr>
          <p:nvPr>
            <p:ph type="sldNum" sz="quarter" idx="12"/>
          </p:nvPr>
        </p:nvSpPr>
        <p:spPr/>
        <p:txBody>
          <a:bodyPr/>
          <a:lstStyle/>
          <a:p>
            <a:fld id="{60AB87F6-0CB3-4723-A2EE-53B77EE31F03}" type="slidenum">
              <a:rPr lang="zh-TW" altLang="en-US" smtClean="0"/>
              <a:t>‹#›</a:t>
            </a:fld>
            <a:endParaRPr lang="zh-TW" altLang="en-US"/>
          </a:p>
        </p:txBody>
      </p:sp>
    </p:spTree>
    <p:extLst>
      <p:ext uri="{BB962C8B-B14F-4D97-AF65-F5344CB8AC3E}">
        <p14:creationId xmlns:p14="http://schemas.microsoft.com/office/powerpoint/2010/main" val="1591458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22C572B-5BB1-4029-A527-DA67AF14CF84}"/>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BE409123-07B9-410C-829B-90048850C353}"/>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5B6B6584-4D6F-4D86-A09E-959B077D3FA4}"/>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E6C45D38-C6D1-43F1-84FB-4C282D1F835B}"/>
              </a:ext>
            </a:extLst>
          </p:cNvPr>
          <p:cNvSpPr>
            <a:spLocks noGrp="1"/>
          </p:cNvSpPr>
          <p:nvPr>
            <p:ph type="dt" sz="half" idx="10"/>
          </p:nvPr>
        </p:nvSpPr>
        <p:spPr/>
        <p:txBody>
          <a:bodyPr/>
          <a:lstStyle/>
          <a:p>
            <a:fld id="{FAB259A1-C561-42F5-A2CB-687A9B82E040}" type="datetimeFigureOut">
              <a:rPr lang="zh-TW" altLang="en-US" smtClean="0"/>
              <a:t>2025/10/29</a:t>
            </a:fld>
            <a:endParaRPr lang="zh-TW" altLang="en-US"/>
          </a:p>
        </p:txBody>
      </p:sp>
      <p:sp>
        <p:nvSpPr>
          <p:cNvPr id="6" name="頁尾版面配置區 5">
            <a:extLst>
              <a:ext uri="{FF2B5EF4-FFF2-40B4-BE49-F238E27FC236}">
                <a16:creationId xmlns:a16="http://schemas.microsoft.com/office/drawing/2014/main" id="{D2EA7FA0-3B6A-4542-982E-E1EA888734F3}"/>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8A20F2A5-105F-421C-B03C-6E29C9F93BCF}"/>
              </a:ext>
            </a:extLst>
          </p:cNvPr>
          <p:cNvSpPr>
            <a:spLocks noGrp="1"/>
          </p:cNvSpPr>
          <p:nvPr>
            <p:ph type="sldNum" sz="quarter" idx="12"/>
          </p:nvPr>
        </p:nvSpPr>
        <p:spPr/>
        <p:txBody>
          <a:bodyPr/>
          <a:lstStyle/>
          <a:p>
            <a:fld id="{60AB87F6-0CB3-4723-A2EE-53B77EE31F03}" type="slidenum">
              <a:rPr lang="zh-TW" altLang="en-US" smtClean="0"/>
              <a:t>‹#›</a:t>
            </a:fld>
            <a:endParaRPr lang="zh-TW" altLang="en-US"/>
          </a:p>
        </p:txBody>
      </p:sp>
    </p:spTree>
    <p:extLst>
      <p:ext uri="{BB962C8B-B14F-4D97-AF65-F5344CB8AC3E}">
        <p14:creationId xmlns:p14="http://schemas.microsoft.com/office/powerpoint/2010/main" val="3461471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7C8D0CE-B995-405E-9A4A-4C17624A2EAF}"/>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514148AE-D612-4879-B6D4-564FA7ED89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9A838E2B-1AB4-493B-945C-3845612E801C}"/>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B6956E1B-7A71-4EB8-9D75-A2BE25554D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9AA1241A-3A67-4DD8-88B0-BBC7CADDE133}"/>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17D6B211-A7EE-4415-83BD-A094AD30843D}"/>
              </a:ext>
            </a:extLst>
          </p:cNvPr>
          <p:cNvSpPr>
            <a:spLocks noGrp="1"/>
          </p:cNvSpPr>
          <p:nvPr>
            <p:ph type="dt" sz="half" idx="10"/>
          </p:nvPr>
        </p:nvSpPr>
        <p:spPr/>
        <p:txBody>
          <a:bodyPr/>
          <a:lstStyle/>
          <a:p>
            <a:fld id="{FAB259A1-C561-42F5-A2CB-687A9B82E040}" type="datetimeFigureOut">
              <a:rPr lang="zh-TW" altLang="en-US" smtClean="0"/>
              <a:t>2025/10/29</a:t>
            </a:fld>
            <a:endParaRPr lang="zh-TW" altLang="en-US"/>
          </a:p>
        </p:txBody>
      </p:sp>
      <p:sp>
        <p:nvSpPr>
          <p:cNvPr id="8" name="頁尾版面配置區 7">
            <a:extLst>
              <a:ext uri="{FF2B5EF4-FFF2-40B4-BE49-F238E27FC236}">
                <a16:creationId xmlns:a16="http://schemas.microsoft.com/office/drawing/2014/main" id="{5E560B29-8D14-4606-BDFE-C0EB08CA62F8}"/>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64CB2C52-FE50-4073-8D5D-473A7549F3F8}"/>
              </a:ext>
            </a:extLst>
          </p:cNvPr>
          <p:cNvSpPr>
            <a:spLocks noGrp="1"/>
          </p:cNvSpPr>
          <p:nvPr>
            <p:ph type="sldNum" sz="quarter" idx="12"/>
          </p:nvPr>
        </p:nvSpPr>
        <p:spPr/>
        <p:txBody>
          <a:bodyPr/>
          <a:lstStyle/>
          <a:p>
            <a:fld id="{60AB87F6-0CB3-4723-A2EE-53B77EE31F03}" type="slidenum">
              <a:rPr lang="zh-TW" altLang="en-US" smtClean="0"/>
              <a:t>‹#›</a:t>
            </a:fld>
            <a:endParaRPr lang="zh-TW" altLang="en-US"/>
          </a:p>
        </p:txBody>
      </p:sp>
    </p:spTree>
    <p:extLst>
      <p:ext uri="{BB962C8B-B14F-4D97-AF65-F5344CB8AC3E}">
        <p14:creationId xmlns:p14="http://schemas.microsoft.com/office/powerpoint/2010/main" val="1508544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9688444-2D61-4EA3-8755-B4982F1C7E74}"/>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2D9D8832-D20E-4283-856E-9AD965633E04}"/>
              </a:ext>
            </a:extLst>
          </p:cNvPr>
          <p:cNvSpPr>
            <a:spLocks noGrp="1"/>
          </p:cNvSpPr>
          <p:nvPr>
            <p:ph type="dt" sz="half" idx="10"/>
          </p:nvPr>
        </p:nvSpPr>
        <p:spPr/>
        <p:txBody>
          <a:bodyPr/>
          <a:lstStyle/>
          <a:p>
            <a:fld id="{FAB259A1-C561-42F5-A2CB-687A9B82E040}" type="datetimeFigureOut">
              <a:rPr lang="zh-TW" altLang="en-US" smtClean="0"/>
              <a:t>2025/10/29</a:t>
            </a:fld>
            <a:endParaRPr lang="zh-TW" altLang="en-US"/>
          </a:p>
        </p:txBody>
      </p:sp>
      <p:sp>
        <p:nvSpPr>
          <p:cNvPr id="4" name="頁尾版面配置區 3">
            <a:extLst>
              <a:ext uri="{FF2B5EF4-FFF2-40B4-BE49-F238E27FC236}">
                <a16:creationId xmlns:a16="http://schemas.microsoft.com/office/drawing/2014/main" id="{DAEEF9A6-53E7-4156-B3A4-832A16B337F0}"/>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C307DFE9-C6C7-46E0-9040-E27B10171E0C}"/>
              </a:ext>
            </a:extLst>
          </p:cNvPr>
          <p:cNvSpPr>
            <a:spLocks noGrp="1"/>
          </p:cNvSpPr>
          <p:nvPr>
            <p:ph type="sldNum" sz="quarter" idx="12"/>
          </p:nvPr>
        </p:nvSpPr>
        <p:spPr/>
        <p:txBody>
          <a:bodyPr/>
          <a:lstStyle/>
          <a:p>
            <a:fld id="{60AB87F6-0CB3-4723-A2EE-53B77EE31F03}" type="slidenum">
              <a:rPr lang="zh-TW" altLang="en-US" smtClean="0"/>
              <a:t>‹#›</a:t>
            </a:fld>
            <a:endParaRPr lang="zh-TW" altLang="en-US"/>
          </a:p>
        </p:txBody>
      </p:sp>
    </p:spTree>
    <p:extLst>
      <p:ext uri="{BB962C8B-B14F-4D97-AF65-F5344CB8AC3E}">
        <p14:creationId xmlns:p14="http://schemas.microsoft.com/office/powerpoint/2010/main" val="277998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307D036D-A454-47E3-90A5-FD23D37AC9F0}"/>
              </a:ext>
            </a:extLst>
          </p:cNvPr>
          <p:cNvSpPr>
            <a:spLocks noGrp="1"/>
          </p:cNvSpPr>
          <p:nvPr>
            <p:ph type="dt" sz="half" idx="10"/>
          </p:nvPr>
        </p:nvSpPr>
        <p:spPr/>
        <p:txBody>
          <a:bodyPr/>
          <a:lstStyle/>
          <a:p>
            <a:fld id="{FAB259A1-C561-42F5-A2CB-687A9B82E040}" type="datetimeFigureOut">
              <a:rPr lang="zh-TW" altLang="en-US" smtClean="0"/>
              <a:t>2025/10/29</a:t>
            </a:fld>
            <a:endParaRPr lang="zh-TW" altLang="en-US"/>
          </a:p>
        </p:txBody>
      </p:sp>
      <p:sp>
        <p:nvSpPr>
          <p:cNvPr id="3" name="頁尾版面配置區 2">
            <a:extLst>
              <a:ext uri="{FF2B5EF4-FFF2-40B4-BE49-F238E27FC236}">
                <a16:creationId xmlns:a16="http://schemas.microsoft.com/office/drawing/2014/main" id="{A7E025CD-0F19-4910-8213-8F801690246B}"/>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203F165B-8682-4A2D-9729-744382E8B38B}"/>
              </a:ext>
            </a:extLst>
          </p:cNvPr>
          <p:cNvSpPr>
            <a:spLocks noGrp="1"/>
          </p:cNvSpPr>
          <p:nvPr>
            <p:ph type="sldNum" sz="quarter" idx="12"/>
          </p:nvPr>
        </p:nvSpPr>
        <p:spPr/>
        <p:txBody>
          <a:bodyPr/>
          <a:lstStyle/>
          <a:p>
            <a:fld id="{60AB87F6-0CB3-4723-A2EE-53B77EE31F03}" type="slidenum">
              <a:rPr lang="zh-TW" altLang="en-US" smtClean="0"/>
              <a:t>‹#›</a:t>
            </a:fld>
            <a:endParaRPr lang="zh-TW" altLang="en-US"/>
          </a:p>
        </p:txBody>
      </p:sp>
    </p:spTree>
    <p:extLst>
      <p:ext uri="{BB962C8B-B14F-4D97-AF65-F5344CB8AC3E}">
        <p14:creationId xmlns:p14="http://schemas.microsoft.com/office/powerpoint/2010/main" val="2896096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047D29-1CCB-418C-964F-5CF78E17A6AF}"/>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832F39E-FA12-4A97-B109-13562B3140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51167E9B-89F6-44D5-925F-56DBEB4D9A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FE25CE77-F37B-4C12-8F28-190EB64A134C}"/>
              </a:ext>
            </a:extLst>
          </p:cNvPr>
          <p:cNvSpPr>
            <a:spLocks noGrp="1"/>
          </p:cNvSpPr>
          <p:nvPr>
            <p:ph type="dt" sz="half" idx="10"/>
          </p:nvPr>
        </p:nvSpPr>
        <p:spPr/>
        <p:txBody>
          <a:bodyPr/>
          <a:lstStyle/>
          <a:p>
            <a:fld id="{FAB259A1-C561-42F5-A2CB-687A9B82E040}" type="datetimeFigureOut">
              <a:rPr lang="zh-TW" altLang="en-US" smtClean="0"/>
              <a:t>2025/10/29</a:t>
            </a:fld>
            <a:endParaRPr lang="zh-TW" altLang="en-US"/>
          </a:p>
        </p:txBody>
      </p:sp>
      <p:sp>
        <p:nvSpPr>
          <p:cNvPr id="6" name="頁尾版面配置區 5">
            <a:extLst>
              <a:ext uri="{FF2B5EF4-FFF2-40B4-BE49-F238E27FC236}">
                <a16:creationId xmlns:a16="http://schemas.microsoft.com/office/drawing/2014/main" id="{71631586-67B3-452F-808C-36F6BE860AB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DF42FA3-139D-4560-990F-A8E39BCABE95}"/>
              </a:ext>
            </a:extLst>
          </p:cNvPr>
          <p:cNvSpPr>
            <a:spLocks noGrp="1"/>
          </p:cNvSpPr>
          <p:nvPr>
            <p:ph type="sldNum" sz="quarter" idx="12"/>
          </p:nvPr>
        </p:nvSpPr>
        <p:spPr/>
        <p:txBody>
          <a:bodyPr/>
          <a:lstStyle/>
          <a:p>
            <a:fld id="{60AB87F6-0CB3-4723-A2EE-53B77EE31F03}" type="slidenum">
              <a:rPr lang="zh-TW" altLang="en-US" smtClean="0"/>
              <a:t>‹#›</a:t>
            </a:fld>
            <a:endParaRPr lang="zh-TW" altLang="en-US"/>
          </a:p>
        </p:txBody>
      </p:sp>
    </p:spTree>
    <p:extLst>
      <p:ext uri="{BB962C8B-B14F-4D97-AF65-F5344CB8AC3E}">
        <p14:creationId xmlns:p14="http://schemas.microsoft.com/office/powerpoint/2010/main" val="466650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3217FD1-F740-4654-9B11-8ABC2F3035A6}"/>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5848F713-D609-41D5-A80D-2F226E99BB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a:extLst>
              <a:ext uri="{FF2B5EF4-FFF2-40B4-BE49-F238E27FC236}">
                <a16:creationId xmlns:a16="http://schemas.microsoft.com/office/drawing/2014/main" id="{B01A99FC-E24B-4B4D-860C-45DF24B27C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6555DED-2A5A-4F77-BAE7-70EC62425E78}"/>
              </a:ext>
            </a:extLst>
          </p:cNvPr>
          <p:cNvSpPr>
            <a:spLocks noGrp="1"/>
          </p:cNvSpPr>
          <p:nvPr>
            <p:ph type="dt" sz="half" idx="10"/>
          </p:nvPr>
        </p:nvSpPr>
        <p:spPr/>
        <p:txBody>
          <a:bodyPr/>
          <a:lstStyle/>
          <a:p>
            <a:fld id="{FAB259A1-C561-42F5-A2CB-687A9B82E040}" type="datetimeFigureOut">
              <a:rPr lang="zh-TW" altLang="en-US" smtClean="0"/>
              <a:t>2025/10/29</a:t>
            </a:fld>
            <a:endParaRPr lang="zh-TW" altLang="en-US"/>
          </a:p>
        </p:txBody>
      </p:sp>
      <p:sp>
        <p:nvSpPr>
          <p:cNvPr id="6" name="頁尾版面配置區 5">
            <a:extLst>
              <a:ext uri="{FF2B5EF4-FFF2-40B4-BE49-F238E27FC236}">
                <a16:creationId xmlns:a16="http://schemas.microsoft.com/office/drawing/2014/main" id="{1F36D51F-855E-41F5-8395-0438AEF79CAA}"/>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BA9B75D3-7A4C-4E37-A438-AB2112F28ADB}"/>
              </a:ext>
            </a:extLst>
          </p:cNvPr>
          <p:cNvSpPr>
            <a:spLocks noGrp="1"/>
          </p:cNvSpPr>
          <p:nvPr>
            <p:ph type="sldNum" sz="quarter" idx="12"/>
          </p:nvPr>
        </p:nvSpPr>
        <p:spPr/>
        <p:txBody>
          <a:bodyPr/>
          <a:lstStyle/>
          <a:p>
            <a:fld id="{60AB87F6-0CB3-4723-A2EE-53B77EE31F03}" type="slidenum">
              <a:rPr lang="zh-TW" altLang="en-US" smtClean="0"/>
              <a:t>‹#›</a:t>
            </a:fld>
            <a:endParaRPr lang="zh-TW" altLang="en-US"/>
          </a:p>
        </p:txBody>
      </p:sp>
    </p:spTree>
    <p:extLst>
      <p:ext uri="{BB962C8B-B14F-4D97-AF65-F5344CB8AC3E}">
        <p14:creationId xmlns:p14="http://schemas.microsoft.com/office/powerpoint/2010/main" val="2320793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468D9749-FF9E-4294-A09E-BBF711CAFF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38FE8AE-0C71-48F3-909B-120730C7CB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D643DB4-C898-4553-BBDC-6CA056F7B3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B259A1-C561-42F5-A2CB-687A9B82E040}" type="datetimeFigureOut">
              <a:rPr lang="zh-TW" altLang="en-US" smtClean="0"/>
              <a:t>2025/10/29</a:t>
            </a:fld>
            <a:endParaRPr lang="zh-TW" altLang="en-US"/>
          </a:p>
        </p:txBody>
      </p:sp>
      <p:sp>
        <p:nvSpPr>
          <p:cNvPr id="5" name="頁尾版面配置區 4">
            <a:extLst>
              <a:ext uri="{FF2B5EF4-FFF2-40B4-BE49-F238E27FC236}">
                <a16:creationId xmlns:a16="http://schemas.microsoft.com/office/drawing/2014/main" id="{179CD64C-D036-4BFA-8B16-4327B2B941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B03BD884-2A9F-4A88-AE28-B8E1EBF4CA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B87F6-0CB3-4723-A2EE-53B77EE31F03}" type="slidenum">
              <a:rPr lang="zh-TW" altLang="en-US" smtClean="0"/>
              <a:t>‹#›</a:t>
            </a:fld>
            <a:endParaRPr lang="zh-TW" altLang="en-US"/>
          </a:p>
        </p:txBody>
      </p:sp>
    </p:spTree>
    <p:extLst>
      <p:ext uri="{BB962C8B-B14F-4D97-AF65-F5344CB8AC3E}">
        <p14:creationId xmlns:p14="http://schemas.microsoft.com/office/powerpoint/2010/main" val="35124340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s://journals.plos.org/plosone/article?id=10.1371%2Fjournal.pone.0163744&amp;utm_source=chatgpt.com" TargetMode="External"/><Relationship Id="rId2" Type="http://schemas.openxmlformats.org/officeDocument/2006/relationships/hyperlink" Target="https://pubmed.ncbi.nlm.nih.gov/28535795/?utm_source=chatgpt.com"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a:extLst>
              <a:ext uri="{FF2B5EF4-FFF2-40B4-BE49-F238E27FC236}">
                <a16:creationId xmlns:a16="http://schemas.microsoft.com/office/drawing/2014/main" id="{CECFF52D-65D6-4811-AFFC-D85BFE2140F1}"/>
              </a:ext>
            </a:extLst>
          </p:cNvPr>
          <p:cNvSpPr txBox="1"/>
          <p:nvPr/>
        </p:nvSpPr>
        <p:spPr>
          <a:xfrm flipH="1">
            <a:off x="3640340" y="1161777"/>
            <a:ext cx="8241632" cy="707886"/>
          </a:xfrm>
          <a:prstGeom prst="rect">
            <a:avLst/>
          </a:prstGeom>
          <a:noFill/>
        </p:spPr>
        <p:txBody>
          <a:bodyPr wrap="square" rtlCol="0">
            <a:spAutoFit/>
          </a:bodyPr>
          <a:lstStyle/>
          <a:p>
            <a:pPr algn="ctr"/>
            <a:r>
              <a:rPr lang="zh-TW" altLang="en-US" sz="4000" b="1" i="0" dirty="0">
                <a:solidFill>
                  <a:schemeClr val="bg1"/>
                </a:solidFill>
                <a:effectLst/>
                <a:latin typeface="標楷體" panose="03000509000000000000" pitchFamily="65" charset="-120"/>
                <a:ea typeface="標楷體" panose="03000509000000000000" pitchFamily="65" charset="-120"/>
              </a:rPr>
              <a:t>如何運用</a:t>
            </a:r>
            <a:r>
              <a:rPr lang="en-US" altLang="zh-TW" sz="4000" b="1" i="0" dirty="0">
                <a:solidFill>
                  <a:schemeClr val="bg1"/>
                </a:solidFill>
                <a:effectLst/>
                <a:latin typeface="標楷體" panose="03000509000000000000" pitchFamily="65" charset="-120"/>
                <a:ea typeface="標楷體" panose="03000509000000000000" pitchFamily="65" charset="-120"/>
              </a:rPr>
              <a:t>AI</a:t>
            </a:r>
            <a:r>
              <a:rPr lang="zh-TW" altLang="en-US" sz="4000" b="1" i="0" dirty="0">
                <a:solidFill>
                  <a:schemeClr val="bg1"/>
                </a:solidFill>
                <a:effectLst/>
                <a:latin typeface="標楷體" panose="03000509000000000000" pitchFamily="65" charset="-120"/>
                <a:ea typeface="標楷體" panose="03000509000000000000" pitchFamily="65" charset="-120"/>
              </a:rPr>
              <a:t>輔助撰寫研究計畫</a:t>
            </a:r>
            <a:endParaRPr lang="zh-TW" altLang="en-US" sz="4000" b="1" dirty="0">
              <a:solidFill>
                <a:schemeClr val="bg1"/>
              </a:solidFill>
              <a:latin typeface="標楷體" panose="03000509000000000000" pitchFamily="65" charset="-120"/>
              <a:ea typeface="標楷體" panose="03000509000000000000" pitchFamily="65" charset="-120"/>
            </a:endParaRPr>
          </a:p>
        </p:txBody>
      </p:sp>
      <p:sp>
        <p:nvSpPr>
          <p:cNvPr id="2" name="文字方塊 1">
            <a:extLst>
              <a:ext uri="{FF2B5EF4-FFF2-40B4-BE49-F238E27FC236}">
                <a16:creationId xmlns:a16="http://schemas.microsoft.com/office/drawing/2014/main" id="{D1C5C6DE-F5AE-48E4-9106-8128ABDEEB93}"/>
              </a:ext>
            </a:extLst>
          </p:cNvPr>
          <p:cNvSpPr txBox="1"/>
          <p:nvPr/>
        </p:nvSpPr>
        <p:spPr>
          <a:xfrm flipH="1">
            <a:off x="5531704" y="2816831"/>
            <a:ext cx="4458904" cy="1938992"/>
          </a:xfrm>
          <a:prstGeom prst="rect">
            <a:avLst/>
          </a:prstGeom>
          <a:noFill/>
        </p:spPr>
        <p:txBody>
          <a:bodyPr wrap="square" rtlCol="0">
            <a:spAutoFit/>
          </a:bodyPr>
          <a:lstStyle/>
          <a:p>
            <a:pPr algn="ctr"/>
            <a:r>
              <a:rPr lang="zh-TW" altLang="en-US" sz="2400" dirty="0">
                <a:solidFill>
                  <a:schemeClr val="bg1"/>
                </a:solidFill>
                <a:latin typeface="Times New Roman" panose="02020603050405020304" pitchFamily="18" charset="0"/>
                <a:ea typeface="標楷體" panose="03000509000000000000" pitchFamily="65" charset="-120"/>
              </a:rPr>
              <a:t>孫以瀚</a:t>
            </a:r>
            <a:endParaRPr lang="en-US" altLang="zh-TW" sz="2400" dirty="0">
              <a:solidFill>
                <a:schemeClr val="bg1"/>
              </a:solidFill>
              <a:latin typeface="Times New Roman" panose="02020603050405020304" pitchFamily="18" charset="0"/>
              <a:ea typeface="標楷體" panose="03000509000000000000" pitchFamily="65" charset="-120"/>
            </a:endParaRPr>
          </a:p>
          <a:p>
            <a:pPr algn="ctr"/>
            <a:r>
              <a:rPr lang="zh-TW" altLang="en-US" sz="2400" dirty="0">
                <a:solidFill>
                  <a:schemeClr val="bg1"/>
                </a:solidFill>
                <a:latin typeface="Times New Roman" panose="02020603050405020304" pitchFamily="18" charset="0"/>
                <a:ea typeface="標楷體" panose="03000509000000000000" pitchFamily="65" charset="-120"/>
              </a:rPr>
              <a:t>中研院分生所、國衛院分基所</a:t>
            </a:r>
            <a:r>
              <a:rPr lang="en-US" altLang="zh-TW" sz="2400" dirty="0">
                <a:solidFill>
                  <a:schemeClr val="bg1"/>
                </a:solidFill>
                <a:latin typeface="Times New Roman" panose="02020603050405020304" pitchFamily="18" charset="0"/>
                <a:ea typeface="標楷體" panose="03000509000000000000" pitchFamily="65" charset="-120"/>
              </a:rPr>
              <a:t>2025.10.31</a:t>
            </a:r>
          </a:p>
          <a:p>
            <a:pPr algn="ctr"/>
            <a:r>
              <a:rPr lang="zh-TW" altLang="en-US" sz="2400" dirty="0">
                <a:solidFill>
                  <a:schemeClr val="bg1"/>
                </a:solidFill>
                <a:latin typeface="Times New Roman" panose="02020603050405020304" pitchFamily="18" charset="0"/>
                <a:ea typeface="標楷體" panose="03000509000000000000" pitchFamily="65" charset="-120"/>
              </a:rPr>
              <a:t>高雄醫學大學</a:t>
            </a:r>
            <a:endParaRPr lang="en-US" altLang="zh-TW" sz="2400" dirty="0">
              <a:solidFill>
                <a:schemeClr val="bg1"/>
              </a:solidFill>
              <a:latin typeface="Times New Roman" panose="02020603050405020304" pitchFamily="18" charset="0"/>
              <a:ea typeface="標楷體" panose="03000509000000000000" pitchFamily="65" charset="-120"/>
            </a:endParaRPr>
          </a:p>
          <a:p>
            <a:pPr algn="ctr"/>
            <a:r>
              <a:rPr lang="en-US" altLang="zh-TW" sz="2400" dirty="0">
                <a:solidFill>
                  <a:schemeClr val="bg1"/>
                </a:solidFill>
                <a:latin typeface="Times New Roman" panose="02020603050405020304" pitchFamily="18" charset="0"/>
                <a:ea typeface="標楷體" panose="03000509000000000000" pitchFamily="65" charset="-120"/>
              </a:rPr>
              <a:t>Helped by AIs</a:t>
            </a:r>
          </a:p>
        </p:txBody>
      </p:sp>
    </p:spTree>
    <p:extLst>
      <p:ext uri="{BB962C8B-B14F-4D97-AF65-F5344CB8AC3E}">
        <p14:creationId xmlns:p14="http://schemas.microsoft.com/office/powerpoint/2010/main" val="661796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25D09A18-3A8A-46C0-BDAA-3E9C2B9A2CDE}"/>
              </a:ext>
            </a:extLst>
          </p:cNvPr>
          <p:cNvSpPr>
            <a:spLocks noGrp="1"/>
          </p:cNvSpPr>
          <p:nvPr>
            <p:ph type="body" sz="quarter" idx="10"/>
          </p:nvPr>
        </p:nvSpPr>
        <p:spPr>
          <a:xfrm>
            <a:off x="659003" y="258233"/>
            <a:ext cx="6826525" cy="529569"/>
          </a:xfrm>
        </p:spPr>
        <p:txBody>
          <a:bodyPr>
            <a:noAutofit/>
          </a:bodyPr>
          <a:lstStyle/>
          <a:p>
            <a:r>
              <a:rPr lang="en-US" altLang="zh-TW" sz="3200" dirty="0">
                <a:latin typeface="Times New Roman" panose="02020603050405020304" pitchFamily="18" charset="0"/>
                <a:cs typeface="Times New Roman" panose="02020603050405020304" pitchFamily="18" charset="0"/>
              </a:rPr>
              <a:t>Many learning materials available </a:t>
            </a:r>
            <a:endParaRPr lang="zh-TW" altLang="en-US" sz="3200"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C8255024-3733-4AEC-B152-25708D5B129A}"/>
              </a:ext>
            </a:extLst>
          </p:cNvPr>
          <p:cNvSpPr txBox="1"/>
          <p:nvPr/>
        </p:nvSpPr>
        <p:spPr>
          <a:xfrm>
            <a:off x="659003" y="1800166"/>
            <a:ext cx="6096000" cy="400110"/>
          </a:xfrm>
          <a:prstGeom prst="rect">
            <a:avLst/>
          </a:prstGeom>
          <a:noFill/>
        </p:spPr>
        <p:txBody>
          <a:bodyPr wrap="square">
            <a:spAutoFit/>
          </a:bodyPr>
          <a:lstStyle/>
          <a:p>
            <a:r>
              <a:rPr lang="zh-TW" altLang="en-US" sz="2000" dirty="0">
                <a:latin typeface="Times New Roman" panose="02020603050405020304" pitchFamily="18" charset="0"/>
                <a:cs typeface="Times New Roman" panose="02020603050405020304" pitchFamily="18" charset="0"/>
              </a:rPr>
              <a:t>https://www.youtube.com/watch?v=BUHQMZu93BI</a:t>
            </a:r>
          </a:p>
        </p:txBody>
      </p:sp>
      <p:sp>
        <p:nvSpPr>
          <p:cNvPr id="6" name="文字方塊 5">
            <a:extLst>
              <a:ext uri="{FF2B5EF4-FFF2-40B4-BE49-F238E27FC236}">
                <a16:creationId xmlns:a16="http://schemas.microsoft.com/office/drawing/2014/main" id="{DEB25BFA-EEB3-439B-A97F-E575B0CBA2B2}"/>
              </a:ext>
            </a:extLst>
          </p:cNvPr>
          <p:cNvSpPr txBox="1"/>
          <p:nvPr/>
        </p:nvSpPr>
        <p:spPr>
          <a:xfrm>
            <a:off x="659004" y="1369736"/>
            <a:ext cx="7956078" cy="400110"/>
          </a:xfrm>
          <a:prstGeom prst="rect">
            <a:avLst/>
          </a:prstGeom>
          <a:noFill/>
        </p:spPr>
        <p:txBody>
          <a:bodyPr wrap="square">
            <a:spAutoFit/>
          </a:bodyPr>
          <a:lstStyle/>
          <a:p>
            <a:pPr algn="l"/>
            <a:r>
              <a:rPr lang="en-US" altLang="zh-TW" sz="2000" b="1" i="0" dirty="0">
                <a:solidFill>
                  <a:srgbClr val="0F0F0F"/>
                </a:solidFill>
                <a:effectLst/>
                <a:latin typeface="Times New Roman" panose="02020603050405020304" pitchFamily="18" charset="0"/>
                <a:cs typeface="Times New Roman" panose="02020603050405020304" pitchFamily="18" charset="0"/>
              </a:rPr>
              <a:t>How to Write a Research Proposal | For Masters &amp; PhD | With AI Tool</a:t>
            </a:r>
          </a:p>
        </p:txBody>
      </p:sp>
      <p:sp>
        <p:nvSpPr>
          <p:cNvPr id="8" name="文字方塊 7">
            <a:extLst>
              <a:ext uri="{FF2B5EF4-FFF2-40B4-BE49-F238E27FC236}">
                <a16:creationId xmlns:a16="http://schemas.microsoft.com/office/drawing/2014/main" id="{5FCEE4FF-1662-498E-90A4-36F093BA49ED}"/>
              </a:ext>
            </a:extLst>
          </p:cNvPr>
          <p:cNvSpPr txBox="1"/>
          <p:nvPr/>
        </p:nvSpPr>
        <p:spPr>
          <a:xfrm>
            <a:off x="659003" y="2630706"/>
            <a:ext cx="8753937" cy="400110"/>
          </a:xfrm>
          <a:prstGeom prst="rect">
            <a:avLst/>
          </a:prstGeom>
          <a:noFill/>
        </p:spPr>
        <p:txBody>
          <a:bodyPr wrap="square">
            <a:spAutoFit/>
          </a:bodyPr>
          <a:lstStyle/>
          <a:p>
            <a:pPr algn="l"/>
            <a:r>
              <a:rPr lang="en-US" altLang="zh-TW" sz="2000" b="1" i="0" dirty="0">
                <a:solidFill>
                  <a:srgbClr val="0F0F0F"/>
                </a:solidFill>
                <a:effectLst/>
                <a:latin typeface="Times New Roman" panose="02020603050405020304" pitchFamily="18" charset="0"/>
                <a:cs typeface="Times New Roman" panose="02020603050405020304" pitchFamily="18" charset="0"/>
              </a:rPr>
              <a:t>5 Unbelievably Useful AI Tools For Research in 2025 (better than </a:t>
            </a:r>
            <a:r>
              <a:rPr lang="en-US" altLang="zh-TW" sz="2000" b="1" i="0" dirty="0" err="1">
                <a:solidFill>
                  <a:srgbClr val="0F0F0F"/>
                </a:solidFill>
                <a:effectLst/>
                <a:latin typeface="Times New Roman" panose="02020603050405020304" pitchFamily="18" charset="0"/>
                <a:cs typeface="Times New Roman" panose="02020603050405020304" pitchFamily="18" charset="0"/>
              </a:rPr>
              <a:t>ChatGPT</a:t>
            </a:r>
            <a:r>
              <a:rPr lang="en-US" altLang="zh-TW" sz="2000" b="1" i="0" dirty="0">
                <a:solidFill>
                  <a:srgbClr val="0F0F0F"/>
                </a:solidFill>
                <a:effectLst/>
                <a:latin typeface="Times New Roman" panose="02020603050405020304" pitchFamily="18" charset="0"/>
                <a:cs typeface="Times New Roman" panose="02020603050405020304" pitchFamily="18" charset="0"/>
              </a:rPr>
              <a:t>)</a:t>
            </a:r>
          </a:p>
        </p:txBody>
      </p:sp>
      <p:sp>
        <p:nvSpPr>
          <p:cNvPr id="10" name="文字方塊 9">
            <a:extLst>
              <a:ext uri="{FF2B5EF4-FFF2-40B4-BE49-F238E27FC236}">
                <a16:creationId xmlns:a16="http://schemas.microsoft.com/office/drawing/2014/main" id="{087C2A0B-7ADE-4F13-A649-285260D6D101}"/>
              </a:ext>
            </a:extLst>
          </p:cNvPr>
          <p:cNvSpPr txBox="1"/>
          <p:nvPr/>
        </p:nvSpPr>
        <p:spPr>
          <a:xfrm>
            <a:off x="659004" y="3027084"/>
            <a:ext cx="6096000" cy="400110"/>
          </a:xfrm>
          <a:prstGeom prst="rect">
            <a:avLst/>
          </a:prstGeom>
          <a:noFill/>
        </p:spPr>
        <p:txBody>
          <a:bodyPr wrap="square">
            <a:spAutoFit/>
          </a:bodyPr>
          <a:lstStyle/>
          <a:p>
            <a:r>
              <a:rPr lang="zh-TW" altLang="en-US" sz="2000" dirty="0">
                <a:latin typeface="Times New Roman" panose="02020603050405020304" pitchFamily="18" charset="0"/>
                <a:cs typeface="Times New Roman" panose="02020603050405020304" pitchFamily="18" charset="0"/>
              </a:rPr>
              <a:t>https://www.youtube.com/watch?v=wmQVdzBRnN4</a:t>
            </a:r>
          </a:p>
        </p:txBody>
      </p:sp>
      <p:sp>
        <p:nvSpPr>
          <p:cNvPr id="11" name="文字方塊 10">
            <a:extLst>
              <a:ext uri="{FF2B5EF4-FFF2-40B4-BE49-F238E27FC236}">
                <a16:creationId xmlns:a16="http://schemas.microsoft.com/office/drawing/2014/main" id="{2272E8E3-EC75-4066-87A7-42F44EBEB3B2}"/>
              </a:ext>
            </a:extLst>
          </p:cNvPr>
          <p:cNvSpPr txBox="1"/>
          <p:nvPr/>
        </p:nvSpPr>
        <p:spPr>
          <a:xfrm flipH="1">
            <a:off x="659003" y="3423462"/>
            <a:ext cx="7843223" cy="400110"/>
          </a:xfrm>
          <a:prstGeom prst="rect">
            <a:avLst/>
          </a:prstGeom>
          <a:noFill/>
        </p:spPr>
        <p:txBody>
          <a:bodyPr wrap="square" rtlCol="0">
            <a:spAutoFit/>
          </a:bodyPr>
          <a:lstStyle/>
          <a:p>
            <a:r>
              <a:rPr lang="en-US" altLang="zh-TW" sz="2000" dirty="0" err="1">
                <a:solidFill>
                  <a:srgbClr val="FF0000"/>
                </a:solidFill>
                <a:latin typeface="Times New Roman" panose="02020603050405020304" pitchFamily="18" charset="0"/>
                <a:cs typeface="Times New Roman" panose="02020603050405020304" pitchFamily="18" charset="0"/>
              </a:rPr>
              <a:t>SciSpace</a:t>
            </a:r>
            <a:r>
              <a:rPr lang="en-US" altLang="zh-TW" sz="2000" dirty="0">
                <a:solidFill>
                  <a:srgbClr val="FF0000"/>
                </a:solidFill>
                <a:latin typeface="Times New Roman" panose="02020603050405020304" pitchFamily="18" charset="0"/>
                <a:cs typeface="Times New Roman" panose="02020603050405020304" pitchFamily="18" charset="0"/>
              </a:rPr>
              <a:t> , </a:t>
            </a:r>
            <a:r>
              <a:rPr lang="en-US" altLang="zh-TW" sz="2000" dirty="0" err="1">
                <a:solidFill>
                  <a:srgbClr val="FF0000"/>
                </a:solidFill>
                <a:latin typeface="Times New Roman" panose="02020603050405020304" pitchFamily="18" charset="0"/>
                <a:cs typeface="Times New Roman" panose="02020603050405020304" pitchFamily="18" charset="0"/>
              </a:rPr>
              <a:t>AvidNote</a:t>
            </a:r>
            <a:r>
              <a:rPr lang="en-US" altLang="zh-TW" sz="2000" dirty="0">
                <a:solidFill>
                  <a:srgbClr val="FF0000"/>
                </a:solidFill>
                <a:latin typeface="Times New Roman" panose="02020603050405020304" pitchFamily="18" charset="0"/>
                <a:cs typeface="Times New Roman" panose="02020603050405020304" pitchFamily="18" charset="0"/>
              </a:rPr>
              <a:t>, Jenni, </a:t>
            </a:r>
            <a:r>
              <a:rPr lang="en-US" altLang="zh-TW" sz="2000" dirty="0" err="1">
                <a:solidFill>
                  <a:srgbClr val="FF0000"/>
                </a:solidFill>
                <a:latin typeface="Times New Roman" panose="02020603050405020304" pitchFamily="18" charset="0"/>
                <a:cs typeface="Times New Roman" panose="02020603050405020304" pitchFamily="18" charset="0"/>
              </a:rPr>
              <a:t>PaperPal</a:t>
            </a:r>
            <a:r>
              <a:rPr lang="en-US" altLang="zh-TW" sz="2000" dirty="0">
                <a:solidFill>
                  <a:srgbClr val="FF0000"/>
                </a:solidFill>
                <a:latin typeface="Times New Roman" panose="02020603050405020304" pitchFamily="18" charset="0"/>
                <a:cs typeface="Times New Roman" panose="02020603050405020304" pitchFamily="18" charset="0"/>
              </a:rPr>
              <a:t>, </a:t>
            </a:r>
            <a:r>
              <a:rPr lang="en-US" altLang="zh-TW" sz="2000" dirty="0" err="1">
                <a:solidFill>
                  <a:srgbClr val="FF0000"/>
                </a:solidFill>
                <a:latin typeface="Times New Roman" panose="02020603050405020304" pitchFamily="18" charset="0"/>
                <a:cs typeface="Times New Roman" panose="02020603050405020304" pitchFamily="18" charset="0"/>
              </a:rPr>
              <a:t>ResearchRabbit</a:t>
            </a:r>
            <a:r>
              <a:rPr lang="en-US" altLang="zh-TW" sz="2000" dirty="0">
                <a:solidFill>
                  <a:srgbClr val="FF0000"/>
                </a:solidFill>
                <a:latin typeface="Times New Roman" panose="02020603050405020304" pitchFamily="18" charset="0"/>
                <a:cs typeface="Times New Roman" panose="02020603050405020304" pitchFamily="18" charset="0"/>
              </a:rPr>
              <a:t> </a:t>
            </a:r>
            <a:endParaRPr lang="zh-TW" alt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3815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FC362429-839B-4E94-AE3D-3ABB2EF5AA80}"/>
              </a:ext>
            </a:extLst>
          </p:cNvPr>
          <p:cNvSpPr>
            <a:spLocks noGrp="1"/>
          </p:cNvSpPr>
          <p:nvPr>
            <p:ph type="body" sz="quarter" idx="10"/>
          </p:nvPr>
        </p:nvSpPr>
        <p:spPr/>
        <p:txBody>
          <a:bodyPr>
            <a:normAutofit/>
          </a:bodyPr>
          <a:lstStyle/>
          <a:p>
            <a:endParaRPr lang="zh-TW" altLang="en-US" sz="200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83C2C56A-A769-47D3-B648-D7017FEAD9B5}"/>
              </a:ext>
            </a:extLst>
          </p:cNvPr>
          <p:cNvSpPr txBox="1"/>
          <p:nvPr/>
        </p:nvSpPr>
        <p:spPr>
          <a:xfrm>
            <a:off x="659004" y="1079520"/>
            <a:ext cx="10564808" cy="707886"/>
          </a:xfrm>
          <a:prstGeom prst="rect">
            <a:avLst/>
          </a:prstGeom>
          <a:noFill/>
        </p:spPr>
        <p:txBody>
          <a:bodyPr wrap="square">
            <a:spAutoFit/>
          </a:bodyPr>
          <a:lstStyle/>
          <a:p>
            <a:r>
              <a:rPr lang="en-US" altLang="zh-TW" sz="2000" dirty="0">
                <a:latin typeface="Times New Roman" panose="02020603050405020304" pitchFamily="18" charset="0"/>
                <a:cs typeface="Times New Roman" panose="02020603050405020304" pitchFamily="18" charset="0"/>
              </a:rPr>
              <a:t>Q: I am going to give a 90 min talk on "How to use AI to help writing a research grant?" What topics should I include?</a:t>
            </a:r>
            <a:endParaRPr lang="zh-TW" altLang="en-US" sz="2000" dirty="0">
              <a:latin typeface="Times New Roman" panose="02020603050405020304" pitchFamily="18" charset="0"/>
              <a:cs typeface="Times New Roman" panose="02020603050405020304" pitchFamily="18" charset="0"/>
            </a:endParaRPr>
          </a:p>
        </p:txBody>
      </p:sp>
      <p:sp>
        <p:nvSpPr>
          <p:cNvPr id="5" name="文字方塊 4">
            <a:extLst>
              <a:ext uri="{FF2B5EF4-FFF2-40B4-BE49-F238E27FC236}">
                <a16:creationId xmlns:a16="http://schemas.microsoft.com/office/drawing/2014/main" id="{490FDA06-003A-4193-9829-84197D9B5B3A}"/>
              </a:ext>
            </a:extLst>
          </p:cNvPr>
          <p:cNvSpPr txBox="1"/>
          <p:nvPr/>
        </p:nvSpPr>
        <p:spPr>
          <a:xfrm flipH="1">
            <a:off x="659004" y="1971402"/>
            <a:ext cx="2697481" cy="400110"/>
          </a:xfrm>
          <a:prstGeom prst="rect">
            <a:avLst/>
          </a:prstGeom>
          <a:noFill/>
        </p:spPr>
        <p:txBody>
          <a:bodyPr wrap="square" rtlCol="0">
            <a:spAutoFit/>
          </a:bodyPr>
          <a:lstStyle/>
          <a:p>
            <a:r>
              <a:rPr lang="en-US" altLang="zh-TW" sz="2000" dirty="0" err="1">
                <a:solidFill>
                  <a:srgbClr val="FF0000"/>
                </a:solidFill>
                <a:latin typeface="Times New Roman" panose="02020603050405020304" pitchFamily="18" charset="0"/>
                <a:cs typeface="Times New Roman" panose="02020603050405020304" pitchFamily="18" charset="0"/>
              </a:rPr>
              <a:t>ChatGPT</a:t>
            </a:r>
            <a:endParaRPr lang="zh-TW" altLang="en-US" sz="2000" dirty="0">
              <a:solidFill>
                <a:srgbClr val="FF0000"/>
              </a:solidFill>
              <a:latin typeface="Times New Roman" panose="02020603050405020304" pitchFamily="18" charset="0"/>
              <a:cs typeface="Times New Roman" panose="02020603050405020304" pitchFamily="18" charset="0"/>
            </a:endParaRPr>
          </a:p>
        </p:txBody>
      </p:sp>
      <p:sp>
        <p:nvSpPr>
          <p:cNvPr id="6" name="文字方塊 5">
            <a:extLst>
              <a:ext uri="{FF2B5EF4-FFF2-40B4-BE49-F238E27FC236}">
                <a16:creationId xmlns:a16="http://schemas.microsoft.com/office/drawing/2014/main" id="{9A05508B-0EFB-4FA0-89ED-C8D4AEF1AE08}"/>
              </a:ext>
            </a:extLst>
          </p:cNvPr>
          <p:cNvSpPr txBox="1"/>
          <p:nvPr/>
        </p:nvSpPr>
        <p:spPr>
          <a:xfrm flipH="1">
            <a:off x="7342989" y="1971402"/>
            <a:ext cx="2007199" cy="400110"/>
          </a:xfrm>
          <a:prstGeom prst="rect">
            <a:avLst/>
          </a:prstGeom>
          <a:noFill/>
        </p:spPr>
        <p:txBody>
          <a:bodyPr wrap="square" rtlCol="0">
            <a:spAutoFit/>
          </a:bodyPr>
          <a:lstStyle/>
          <a:p>
            <a:r>
              <a:rPr lang="en-US" altLang="zh-TW" sz="2000" dirty="0">
                <a:solidFill>
                  <a:srgbClr val="FF0000"/>
                </a:solidFill>
                <a:latin typeface="Times New Roman" panose="02020603050405020304" pitchFamily="18" charset="0"/>
                <a:cs typeface="Times New Roman" panose="02020603050405020304" pitchFamily="18" charset="0"/>
              </a:rPr>
              <a:t>Gemini</a:t>
            </a:r>
            <a:endParaRPr lang="zh-TW" altLang="en-US" sz="2000" dirty="0">
              <a:solidFill>
                <a:srgbClr val="FF0000"/>
              </a:solidFill>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E55F5EA7-C337-4504-812A-9F236DF5C26B}"/>
              </a:ext>
            </a:extLst>
          </p:cNvPr>
          <p:cNvSpPr txBox="1"/>
          <p:nvPr/>
        </p:nvSpPr>
        <p:spPr>
          <a:xfrm>
            <a:off x="659004" y="2551639"/>
            <a:ext cx="8691184" cy="3862596"/>
          </a:xfrm>
          <a:prstGeom prst="rect">
            <a:avLst/>
          </a:prstGeom>
          <a:noFill/>
        </p:spPr>
        <p:txBody>
          <a:bodyPr wrap="square">
            <a:spAutoFit/>
          </a:bodyPr>
          <a:lstStyle/>
          <a:p>
            <a:pPr>
              <a:spcBef>
                <a:spcPts val="600"/>
              </a:spcBef>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0. Framing (5 min)</a:t>
            </a:r>
          </a:p>
          <a:p>
            <a:pPr>
              <a:spcBef>
                <a:spcPts val="600"/>
              </a:spcBef>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1. Policies, integrity &amp; disclosure (10 min)</a:t>
            </a:r>
            <a:endParaRPr lang="zh-TW" alt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spcBef>
                <a:spcPts val="600"/>
              </a:spcBef>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2. Where AI helps across the grant lifecycle (10 min)</a:t>
            </a:r>
            <a:endParaRPr lang="en-US" altLang="zh-TW" sz="2000" dirty="0">
              <a:latin typeface="Times New Roman" panose="02020603050405020304" pitchFamily="18" charset="0"/>
              <a:ea typeface="新細明體" panose="02020500000000000000" pitchFamily="18" charset="-120"/>
              <a:cs typeface="Times New Roman" panose="02020603050405020304" pitchFamily="18" charset="0"/>
            </a:endParaRPr>
          </a:p>
          <a:p>
            <a:pPr>
              <a:spcBef>
                <a:spcPts val="600"/>
              </a:spcBef>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3. A reproducible AI workflow for grants (15 min)</a:t>
            </a:r>
            <a:endParaRPr lang="en-US" altLang="zh-TW" sz="2000" dirty="0">
              <a:latin typeface="Times New Roman" panose="02020603050405020304" pitchFamily="18" charset="0"/>
              <a:ea typeface="新細明體" panose="02020500000000000000" pitchFamily="18" charset="-120"/>
              <a:cs typeface="Times New Roman" panose="02020603050405020304" pitchFamily="18" charset="0"/>
            </a:endParaRPr>
          </a:p>
          <a:p>
            <a:pPr>
              <a:spcBef>
                <a:spcPts val="600"/>
              </a:spcBef>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4. Practical prompts &amp; patterns (15 min; live-demo friendly)</a:t>
            </a:r>
            <a:endParaRPr lang="en-US" altLang="zh-TW" sz="2000" dirty="0">
              <a:latin typeface="Times New Roman" panose="02020603050405020304" pitchFamily="18" charset="0"/>
              <a:ea typeface="新細明體" panose="02020500000000000000" pitchFamily="18" charset="-120"/>
              <a:cs typeface="Times New Roman" panose="02020603050405020304" pitchFamily="18" charset="0"/>
            </a:endParaRPr>
          </a:p>
          <a:p>
            <a:pPr>
              <a:spcBef>
                <a:spcPts val="600"/>
              </a:spcBef>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5. Toolchain exemplars (10 min)</a:t>
            </a:r>
          </a:p>
          <a:p>
            <a:pPr>
              <a:spcBef>
                <a:spcPts val="600"/>
              </a:spcBef>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6. What </a:t>
            </a:r>
            <a:r>
              <a:rPr lang="en-US" altLang="zh-TW" sz="2000" i="1" dirty="0">
                <a:effectLst/>
                <a:latin typeface="Times New Roman" panose="02020603050405020304" pitchFamily="18" charset="0"/>
                <a:ea typeface="新細明體" panose="02020500000000000000" pitchFamily="18" charset="-120"/>
                <a:cs typeface="Times New Roman" panose="02020603050405020304" pitchFamily="18" charset="0"/>
              </a:rPr>
              <a:t>not</a:t>
            </a: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 to do (5 min)</a:t>
            </a:r>
            <a:endParaRPr lang="en-US" altLang="zh-TW" sz="2000" dirty="0">
              <a:latin typeface="Times New Roman" panose="02020603050405020304" pitchFamily="18" charset="0"/>
              <a:ea typeface="新細明體" panose="02020500000000000000" pitchFamily="18" charset="-120"/>
              <a:cs typeface="Times New Roman" panose="02020603050405020304" pitchFamily="18" charset="0"/>
            </a:endParaRPr>
          </a:p>
          <a:p>
            <a:pPr>
              <a:spcBef>
                <a:spcPts val="600"/>
              </a:spcBef>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7. Mini-workshop: from gap → fundable aim (10 min)</a:t>
            </a:r>
          </a:p>
          <a:p>
            <a:pPr>
              <a:spcBef>
                <a:spcPts val="600"/>
              </a:spcBef>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8. QA and takeaway resources (10 min)</a:t>
            </a:r>
            <a:endParaRPr lang="en-US" altLang="zh-TW" sz="2000" dirty="0">
              <a:latin typeface="Times New Roman" panose="02020603050405020304" pitchFamily="18" charset="0"/>
              <a:ea typeface="新細明體" panose="02020500000000000000" pitchFamily="18" charset="-120"/>
              <a:cs typeface="Times New Roman" panose="02020603050405020304" pitchFamily="18" charset="0"/>
            </a:endParaRPr>
          </a:p>
          <a:p>
            <a:pPr>
              <a:spcBef>
                <a:spcPts val="600"/>
              </a:spcBef>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9. Risk-management &amp; compliance slide (include verbatim)</a:t>
            </a:r>
            <a:endParaRPr lang="zh-TW" alt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3089224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707F1ED0-C88E-4BD6-9F56-04118BB6AB95}"/>
              </a:ext>
            </a:extLst>
          </p:cNvPr>
          <p:cNvSpPr>
            <a:spLocks noGrp="1"/>
          </p:cNvSpPr>
          <p:nvPr>
            <p:ph type="body" sz="quarter" idx="10"/>
          </p:nvPr>
        </p:nvSpPr>
        <p:spPr>
          <a:xfrm>
            <a:off x="659003" y="249269"/>
            <a:ext cx="6745843" cy="529569"/>
          </a:xfrm>
        </p:spPr>
        <p:txBody>
          <a:bodyPr>
            <a:noAutofit/>
          </a:bodyPr>
          <a:lstStyle/>
          <a:p>
            <a:r>
              <a:rPr lang="en-US" altLang="zh-TW" sz="3200" dirty="0">
                <a:latin typeface="Times New Roman" panose="02020603050405020304" pitchFamily="18" charset="0"/>
                <a:cs typeface="Times New Roman" panose="02020603050405020304" pitchFamily="18" charset="0"/>
              </a:rPr>
              <a:t>Important points from AIs</a:t>
            </a:r>
            <a:endParaRPr lang="zh-TW" altLang="en-US" sz="3200"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B9A78200-E908-4DA9-9911-0CF6FDE84A02}"/>
              </a:ext>
            </a:extLst>
          </p:cNvPr>
          <p:cNvSpPr txBox="1"/>
          <p:nvPr/>
        </p:nvSpPr>
        <p:spPr>
          <a:xfrm>
            <a:off x="659003" y="1160495"/>
            <a:ext cx="10560424" cy="2323713"/>
          </a:xfrm>
          <a:prstGeom prst="rect">
            <a:avLst/>
          </a:prstGeom>
          <a:noFill/>
        </p:spPr>
        <p:txBody>
          <a:bodyPr wrap="square">
            <a:spAutoFit/>
          </a:bodyPr>
          <a:lstStyle/>
          <a:p>
            <a:pPr>
              <a:spcBef>
                <a:spcPts val="600"/>
              </a:spcBef>
            </a:pPr>
            <a:r>
              <a:rPr lang="en-US" altLang="zh-TW" sz="2000" b="1" dirty="0" err="1">
                <a:latin typeface="Times New Roman" panose="02020603050405020304" pitchFamily="18" charset="0"/>
                <a:ea typeface="新細明體" panose="02020500000000000000" pitchFamily="18" charset="-120"/>
                <a:cs typeface="Times New Roman" panose="02020603050405020304" pitchFamily="18" charset="0"/>
              </a:rPr>
              <a:t>ChatGPT</a:t>
            </a:r>
            <a:r>
              <a:rPr lang="en-US" altLang="zh-TW" sz="2000" b="1" dirty="0">
                <a:latin typeface="Times New Roman" panose="02020603050405020304" pitchFamily="18" charset="0"/>
                <a:ea typeface="新細明體" panose="02020500000000000000" pitchFamily="18" charset="-120"/>
                <a:cs typeface="Times New Roman" panose="02020603050405020304" pitchFamily="18" charset="0"/>
              </a:rPr>
              <a:t>:</a:t>
            </a:r>
          </a:p>
          <a:p>
            <a:pPr marL="342900" indent="-342900">
              <a:spcBef>
                <a:spcPts val="600"/>
              </a:spcBef>
              <a:buFont typeface="Arial" panose="020B0604020202020204" pitchFamily="34" charset="0"/>
              <a:buChar char="•"/>
            </a:pPr>
            <a:r>
              <a:rPr lang="en-US" altLang="zh-TW" sz="2000" dirty="0">
                <a:latin typeface="Times New Roman" panose="02020603050405020304" pitchFamily="18" charset="0"/>
                <a:ea typeface="新細明體" panose="02020500000000000000" pitchFamily="18" charset="-120"/>
                <a:cs typeface="Times New Roman" panose="02020603050405020304" pitchFamily="18" charset="0"/>
              </a:rPr>
              <a:t>A</a:t>
            </a: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ugment, don’t outsource—you’re responsible for originality, accuracy, and integrity.</a:t>
            </a:r>
          </a:p>
          <a:p>
            <a:pPr marL="342900" indent="-342900">
              <a:spcBef>
                <a:spcPts val="600"/>
              </a:spcBef>
              <a:buFont typeface="Arial" panose="020B0604020202020204" pitchFamily="34" charset="0"/>
              <a:buChar char="•"/>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Never upload confidential, proprietary or identifiable human subject data to public AI tools</a:t>
            </a:r>
            <a:endParaRPr lang="en-US" altLang="zh-TW" sz="2000" dirty="0">
              <a:latin typeface="Times New Roman" panose="02020603050405020304" pitchFamily="18" charset="0"/>
              <a:ea typeface="新細明體" panose="02020500000000000000" pitchFamily="18" charset="-120"/>
              <a:cs typeface="Times New Roman" panose="02020603050405020304" pitchFamily="18" charset="0"/>
            </a:endParaRPr>
          </a:p>
          <a:p>
            <a:pPr marL="342900" indent="-342900">
              <a:spcBef>
                <a:spcPts val="600"/>
              </a:spcBef>
              <a:buFont typeface="Arial" panose="020B0604020202020204" pitchFamily="34" charset="0"/>
              <a:buChar char="•"/>
            </a:pPr>
            <a:r>
              <a:rPr lang="en-US" altLang="zh-TW" sz="2000" dirty="0">
                <a:latin typeface="Times New Roman" panose="02020603050405020304" pitchFamily="18" charset="0"/>
                <a:ea typeface="新細明體" panose="02020500000000000000" pitchFamily="18" charset="-120"/>
                <a:cs typeface="Times New Roman" panose="02020603050405020304" pitchFamily="18" charset="0"/>
              </a:rPr>
              <a:t>A</a:t>
            </a: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lways verify outputs.</a:t>
            </a:r>
          </a:p>
          <a:p>
            <a:pPr marL="342900" indent="-342900">
              <a:spcBef>
                <a:spcPts val="600"/>
              </a:spcBef>
              <a:buFont typeface="Arial" panose="020B0604020202020204" pitchFamily="34" charset="0"/>
              <a:buChar char="•"/>
            </a:pPr>
            <a:r>
              <a:rPr lang="en-US" altLang="zh-TW" sz="2000" dirty="0">
                <a:latin typeface="Times New Roman" panose="02020603050405020304" pitchFamily="18" charset="0"/>
                <a:ea typeface="新細明體" panose="02020500000000000000" pitchFamily="18" charset="-120"/>
                <a:cs typeface="Times New Roman" panose="02020603050405020304" pitchFamily="18" charset="0"/>
              </a:rPr>
              <a:t>D</a:t>
            </a: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isclose when required</a:t>
            </a:r>
          </a:p>
          <a:p>
            <a:pPr marL="342900" indent="-342900">
              <a:spcBef>
                <a:spcPts val="600"/>
              </a:spcBef>
              <a:buFont typeface="Arial" panose="020B0604020202020204" pitchFamily="34" charset="0"/>
              <a:buChar char="•"/>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Disclosure &amp; record-keeping: log where/when AI assisted; keep human-authored originals.</a:t>
            </a:r>
            <a:endParaRPr lang="zh-TW" alt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5" name="文字方塊 4">
            <a:extLst>
              <a:ext uri="{FF2B5EF4-FFF2-40B4-BE49-F238E27FC236}">
                <a16:creationId xmlns:a16="http://schemas.microsoft.com/office/drawing/2014/main" id="{B2D39979-1426-4F67-AD76-DDA6C684F791}"/>
              </a:ext>
            </a:extLst>
          </p:cNvPr>
          <p:cNvSpPr txBox="1"/>
          <p:nvPr/>
        </p:nvSpPr>
        <p:spPr>
          <a:xfrm>
            <a:off x="659002" y="3669465"/>
            <a:ext cx="10511021" cy="2939266"/>
          </a:xfrm>
          <a:prstGeom prst="rect">
            <a:avLst/>
          </a:prstGeom>
          <a:noFill/>
        </p:spPr>
        <p:txBody>
          <a:bodyPr wrap="square">
            <a:spAutoFit/>
          </a:bodyPr>
          <a:lstStyle/>
          <a:p>
            <a:pPr>
              <a:spcBef>
                <a:spcPts val="600"/>
              </a:spcBef>
            </a:pPr>
            <a:r>
              <a:rPr lang="en-US" altLang="zh-TW" sz="2000" b="1" kern="0" dirty="0">
                <a:solidFill>
                  <a:srgbClr val="1B1C1D"/>
                </a:solidFill>
                <a:effectLst/>
                <a:latin typeface="Times New Roman" panose="02020603050405020304" pitchFamily="18" charset="0"/>
                <a:ea typeface="新細明體" panose="02020500000000000000" pitchFamily="18" charset="-120"/>
                <a:cs typeface="Times New Roman" panose="02020603050405020304" pitchFamily="18" charset="0"/>
              </a:rPr>
              <a:t>Gemini:</a:t>
            </a:r>
          </a:p>
          <a:p>
            <a:pPr marL="342900" indent="-342900">
              <a:spcBef>
                <a:spcPts val="600"/>
              </a:spcBef>
              <a:buFont typeface="Arial" panose="020B0604020202020204" pitchFamily="34" charset="0"/>
              <a:buChar char="•"/>
            </a:pPr>
            <a:r>
              <a:rPr lang="en-US" altLang="zh-TW" sz="2000" kern="0" dirty="0">
                <a:solidFill>
                  <a:srgbClr val="1B1C1D"/>
                </a:solidFill>
                <a:effectLst/>
                <a:latin typeface="Times New Roman" panose="02020603050405020304" pitchFamily="18" charset="0"/>
                <a:ea typeface="新細明體" panose="02020500000000000000" pitchFamily="18" charset="-120"/>
                <a:cs typeface="Times New Roman" panose="02020603050405020304" pitchFamily="18" charset="0"/>
              </a:rPr>
              <a:t>AI as a Co-pilot, Not an Auto-pilot.</a:t>
            </a:r>
          </a:p>
          <a:p>
            <a:pPr marL="342900" indent="-342900">
              <a:spcBef>
                <a:spcPts val="600"/>
              </a:spcBef>
              <a:buFont typeface="Arial" panose="020B0604020202020204" pitchFamily="34" charset="0"/>
              <a:buChar char="•"/>
            </a:pPr>
            <a:r>
              <a:rPr lang="en-US" altLang="zh-TW" sz="2000" kern="0" dirty="0">
                <a:solidFill>
                  <a:srgbClr val="1B1C1D"/>
                </a:solidFill>
                <a:effectLst/>
                <a:latin typeface="Times New Roman" panose="02020603050405020304" pitchFamily="18" charset="0"/>
                <a:ea typeface="新細明體" panose="02020500000000000000" pitchFamily="18" charset="-120"/>
                <a:cs typeface="Times New Roman" panose="02020603050405020304" pitchFamily="18" charset="0"/>
              </a:rPr>
              <a:t>Human's Strengths: The "Big Idea," novel hypotheses, critical thinking, strategic connections, and contextual understanding.</a:t>
            </a:r>
          </a:p>
          <a:p>
            <a:pPr marL="342900" indent="-342900">
              <a:spcBef>
                <a:spcPts val="600"/>
              </a:spcBef>
              <a:buFont typeface="Arial" panose="020B0604020202020204" pitchFamily="34" charset="0"/>
              <a:buChar char="•"/>
            </a:pPr>
            <a:r>
              <a:rPr lang="en-US" altLang="zh-TW" sz="2000" kern="0" dirty="0">
                <a:solidFill>
                  <a:srgbClr val="1B1C1D"/>
                </a:solidFill>
                <a:effectLst/>
                <a:latin typeface="Times New Roman" panose="02020603050405020304" pitchFamily="18" charset="0"/>
                <a:ea typeface="新細明體" panose="02020500000000000000" pitchFamily="18" charset="-120"/>
                <a:cs typeface="Times New Roman" panose="02020603050405020304" pitchFamily="18" charset="0"/>
              </a:rPr>
              <a:t>DO NOT paste unpublished data, novel hypotheses, intellectual property, or any sensitive/confidential information into public AI models.</a:t>
            </a:r>
          </a:p>
          <a:p>
            <a:pPr marL="342900" indent="-342900">
              <a:spcBef>
                <a:spcPts val="600"/>
              </a:spcBef>
              <a:buFont typeface="Arial" panose="020B0604020202020204" pitchFamily="34" charset="0"/>
              <a:buChar char="•"/>
            </a:pPr>
            <a:r>
              <a:rPr lang="en-US" altLang="zh-TW" sz="2000" kern="0" dirty="0">
                <a:solidFill>
                  <a:srgbClr val="1B1C1D"/>
                </a:solidFill>
                <a:effectLst/>
                <a:latin typeface="Times New Roman" panose="02020603050405020304" pitchFamily="18" charset="0"/>
                <a:ea typeface="新細明體" panose="02020500000000000000" pitchFamily="18" charset="-120"/>
                <a:cs typeface="Times New Roman" panose="02020603050405020304" pitchFamily="18" charset="0"/>
              </a:rPr>
              <a:t>The researcher is 100% responsible for the accuracy of their proposal. VERIFY. EVERYTHING.</a:t>
            </a:r>
            <a:endParaRPr lang="zh-TW" altLang="zh-TW" sz="2000" kern="100" dirty="0">
              <a:solidFill>
                <a:srgbClr val="1B1C1D"/>
              </a:solidFill>
              <a:effectLst/>
              <a:latin typeface="Times New Roman" panose="02020603050405020304" pitchFamily="18" charset="0"/>
              <a:ea typeface="新細明體" panose="02020500000000000000" pitchFamily="18" charset="-120"/>
              <a:cs typeface="Times New Roman" panose="02020603050405020304" pitchFamily="18" charset="0"/>
            </a:endParaRPr>
          </a:p>
          <a:p>
            <a:pPr marL="342900" indent="-342900">
              <a:spcBef>
                <a:spcPts val="600"/>
              </a:spcBef>
              <a:buFont typeface="Arial" panose="020B0604020202020204" pitchFamily="34" charset="0"/>
              <a:buChar char="•"/>
            </a:pPr>
            <a:r>
              <a:rPr lang="en-US" altLang="zh-TW" sz="2000" kern="0" dirty="0">
                <a:solidFill>
                  <a:srgbClr val="1B1C1D"/>
                </a:solidFill>
                <a:effectLst/>
                <a:latin typeface="Times New Roman" panose="02020603050405020304" pitchFamily="18" charset="0"/>
                <a:ea typeface="新細明體" panose="02020500000000000000" pitchFamily="18" charset="-120"/>
                <a:cs typeface="Times New Roman" panose="02020603050405020304" pitchFamily="18" charset="0"/>
              </a:rPr>
              <a:t>AI is strictly banned from the peer review process (reviewers cannot use it)</a:t>
            </a:r>
            <a:r>
              <a:rPr lang="en-US" altLang="zh-TW" sz="2000" kern="0" dirty="0">
                <a:solidFill>
                  <a:srgbClr val="1B1C1D"/>
                </a:solidFill>
                <a:latin typeface="Times New Roman" panose="02020603050405020304" pitchFamily="18" charset="0"/>
                <a:ea typeface="新細明體" panose="02020500000000000000" pitchFamily="18" charset="-120"/>
                <a:cs typeface="Times New Roman" panose="02020603050405020304" pitchFamily="18" charset="0"/>
              </a:rPr>
              <a:t>.</a:t>
            </a:r>
            <a:endParaRPr lang="zh-TW" altLang="zh-TW" sz="2000" kern="100" dirty="0">
              <a:solidFill>
                <a:srgbClr val="1B1C1D"/>
              </a:solidFill>
              <a:effectLst/>
              <a:latin typeface="Times New Roman" panose="02020603050405020304" pitchFamily="18"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197110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51FE5485-5FE5-4780-84C6-888223BB96FB}"/>
              </a:ext>
            </a:extLst>
          </p:cNvPr>
          <p:cNvSpPr>
            <a:spLocks noGrp="1"/>
          </p:cNvSpPr>
          <p:nvPr>
            <p:ph type="body" sz="quarter" idx="10"/>
          </p:nvPr>
        </p:nvSpPr>
        <p:spPr>
          <a:xfrm>
            <a:off x="659004" y="258233"/>
            <a:ext cx="8804592" cy="529569"/>
          </a:xfrm>
        </p:spPr>
        <p:txBody>
          <a:bodyPr>
            <a:normAutofit fontScale="92500" lnSpcReduction="10000"/>
          </a:bodyPr>
          <a:lstStyle/>
          <a:p>
            <a:r>
              <a:rPr lang="en-US" altLang="zh-TW" sz="3200" dirty="0">
                <a:latin typeface="Times New Roman" panose="02020603050405020304" pitchFamily="18" charset="0"/>
                <a:cs typeface="Times New Roman" panose="02020603050405020304" pitchFamily="18" charset="0"/>
              </a:rPr>
              <a:t>Q: How can I use </a:t>
            </a:r>
            <a:r>
              <a:rPr lang="en-US" altLang="zh-TW" sz="3200" dirty="0" err="1">
                <a:latin typeface="Times New Roman" panose="02020603050405020304" pitchFamily="18" charset="0"/>
                <a:cs typeface="Times New Roman" panose="02020603050405020304" pitchFamily="18" charset="0"/>
              </a:rPr>
              <a:t>ChatGPT</a:t>
            </a:r>
            <a:r>
              <a:rPr lang="en-US" altLang="zh-TW" sz="3200" dirty="0">
                <a:latin typeface="Times New Roman" panose="02020603050405020304" pitchFamily="18" charset="0"/>
                <a:cs typeface="Times New Roman" panose="02020603050405020304" pitchFamily="18" charset="0"/>
              </a:rPr>
              <a:t> in my research? </a:t>
            </a:r>
            <a:endParaRPr lang="zh-TW" altLang="en-US" sz="3200"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CBC69D56-5599-4D8C-A215-902F572A54BD}"/>
              </a:ext>
            </a:extLst>
          </p:cNvPr>
          <p:cNvSpPr txBox="1"/>
          <p:nvPr/>
        </p:nvSpPr>
        <p:spPr>
          <a:xfrm>
            <a:off x="508247" y="1209945"/>
            <a:ext cx="11254666" cy="2416046"/>
          </a:xfrm>
          <a:prstGeom prst="rect">
            <a:avLst/>
          </a:prstGeom>
          <a:noFill/>
        </p:spPr>
        <p:txBody>
          <a:bodyPr wrap="square">
            <a:spAutoFit/>
          </a:bodyPr>
          <a:lstStyle/>
          <a:p>
            <a:pPr>
              <a:spcBef>
                <a:spcPts val="600"/>
              </a:spcBef>
            </a:pPr>
            <a:r>
              <a:rPr lang="en-US" altLang="zh-TW" b="1" dirty="0">
                <a:latin typeface="Times New Roman" panose="02020603050405020304" pitchFamily="18" charset="0"/>
                <a:cs typeface="Times New Roman" panose="02020603050405020304" pitchFamily="18" charset="0"/>
              </a:rPr>
              <a:t>1. Literature Review &amp; Idea Generation</a:t>
            </a:r>
          </a:p>
          <a:p>
            <a:pPr>
              <a:spcBef>
                <a:spcPts val="600"/>
              </a:spcBef>
              <a:buFont typeface="Arial" panose="020B0604020202020204" pitchFamily="34" charset="0"/>
              <a:buChar char="•"/>
            </a:pPr>
            <a:r>
              <a:rPr lang="en-US" altLang="zh-TW" b="1" dirty="0">
                <a:latin typeface="Times New Roman" panose="02020603050405020304" pitchFamily="18" charset="0"/>
                <a:cs typeface="Times New Roman" panose="02020603050405020304" pitchFamily="18" charset="0"/>
              </a:rPr>
              <a:t>Summarize papers</a:t>
            </a:r>
            <a:r>
              <a:rPr lang="en-US" altLang="zh-TW" dirty="0">
                <a:latin typeface="Times New Roman" panose="02020603050405020304" pitchFamily="18" charset="0"/>
                <a:cs typeface="Times New Roman" panose="02020603050405020304" pitchFamily="18" charset="0"/>
              </a:rPr>
              <a:t>: Paste abstracts or methods to get quick summaries.</a:t>
            </a:r>
          </a:p>
          <a:p>
            <a:pPr>
              <a:spcBef>
                <a:spcPts val="600"/>
              </a:spcBef>
              <a:buFont typeface="Arial" panose="020B0604020202020204" pitchFamily="34" charset="0"/>
              <a:buChar char="•"/>
            </a:pPr>
            <a:r>
              <a:rPr lang="en-US" altLang="zh-TW" b="1" dirty="0">
                <a:latin typeface="Times New Roman" panose="02020603050405020304" pitchFamily="18" charset="0"/>
                <a:cs typeface="Times New Roman" panose="02020603050405020304" pitchFamily="18" charset="0"/>
              </a:rPr>
              <a:t>Ask for background knowledge</a:t>
            </a:r>
            <a:r>
              <a:rPr lang="en-US" altLang="zh-TW" dirty="0">
                <a:latin typeface="Times New Roman" panose="02020603050405020304" pitchFamily="18" charset="0"/>
                <a:cs typeface="Times New Roman" panose="02020603050405020304" pitchFamily="18" charset="0"/>
              </a:rPr>
              <a:t>: E.g., “What is the role of </a:t>
            </a:r>
            <a:r>
              <a:rPr lang="en-US" altLang="zh-TW" dirty="0" err="1">
                <a:latin typeface="Times New Roman" panose="02020603050405020304" pitchFamily="18" charset="0"/>
                <a:cs typeface="Times New Roman" panose="02020603050405020304" pitchFamily="18" charset="0"/>
              </a:rPr>
              <a:t>Wnt</a:t>
            </a:r>
            <a:r>
              <a:rPr lang="en-US" altLang="zh-TW" dirty="0">
                <a:latin typeface="Times New Roman" panose="02020603050405020304" pitchFamily="18" charset="0"/>
                <a:cs typeface="Times New Roman" panose="02020603050405020304" pitchFamily="18" charset="0"/>
              </a:rPr>
              <a:t> signaling in colon cancer?”</a:t>
            </a:r>
          </a:p>
          <a:p>
            <a:pPr>
              <a:spcBef>
                <a:spcPts val="600"/>
              </a:spcBef>
              <a:buFont typeface="Arial" panose="020B0604020202020204" pitchFamily="34" charset="0"/>
              <a:buChar char="•"/>
            </a:pPr>
            <a:r>
              <a:rPr lang="en-US" altLang="zh-TW" b="1" dirty="0">
                <a:latin typeface="Times New Roman" panose="02020603050405020304" pitchFamily="18" charset="0"/>
                <a:cs typeface="Times New Roman" panose="02020603050405020304" pitchFamily="18" charset="0"/>
              </a:rPr>
              <a:t>Generate hypotheses</a:t>
            </a:r>
            <a:r>
              <a:rPr lang="en-US" altLang="zh-TW" dirty="0">
                <a:latin typeface="Times New Roman" panose="02020603050405020304" pitchFamily="18" charset="0"/>
                <a:cs typeface="Times New Roman" panose="02020603050405020304" pitchFamily="18" charset="0"/>
              </a:rPr>
              <a:t>: Based on trends or gaps.</a:t>
            </a:r>
          </a:p>
          <a:p>
            <a:pPr>
              <a:spcBef>
                <a:spcPts val="600"/>
              </a:spcBef>
              <a:buFont typeface="Arial" panose="020B0604020202020204" pitchFamily="34" charset="0"/>
              <a:buChar char="•"/>
            </a:pPr>
            <a:r>
              <a:rPr lang="en-US" altLang="zh-TW" b="1" dirty="0">
                <a:latin typeface="Times New Roman" panose="02020603050405020304" pitchFamily="18" charset="0"/>
                <a:cs typeface="Times New Roman" panose="02020603050405020304" pitchFamily="18" charset="0"/>
              </a:rPr>
              <a:t>Explore related fields</a:t>
            </a:r>
            <a:r>
              <a:rPr lang="en-US" altLang="zh-TW" dirty="0">
                <a:latin typeface="Times New Roman" panose="02020603050405020304" pitchFamily="18" charset="0"/>
                <a:cs typeface="Times New Roman" panose="02020603050405020304" pitchFamily="18" charset="0"/>
              </a:rPr>
              <a:t>: Helps in interdisciplinary thinking (e.g., linking microbiome to cognitive health).</a:t>
            </a:r>
          </a:p>
          <a:p>
            <a:pPr>
              <a:spcBef>
                <a:spcPts val="600"/>
              </a:spcBef>
              <a:buFont typeface="Arial" panose="020B0604020202020204" pitchFamily="34" charset="0"/>
              <a:buChar char="•"/>
            </a:pPr>
            <a:r>
              <a:rPr lang="en-US" altLang="zh-TW" i="1" dirty="0">
                <a:solidFill>
                  <a:srgbClr val="FF0000"/>
                </a:solidFill>
                <a:latin typeface="Times New Roman" panose="02020603050405020304" pitchFamily="18" charset="0"/>
                <a:cs typeface="Times New Roman" panose="02020603050405020304" pitchFamily="18" charset="0"/>
              </a:rPr>
              <a:t>Tip</a:t>
            </a:r>
            <a:r>
              <a:rPr lang="en-US" altLang="zh-TW" i="1"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 Ask </a:t>
            </a:r>
            <a:r>
              <a:rPr lang="en-US" altLang="zh-TW" dirty="0" err="1">
                <a:latin typeface="Times New Roman" panose="02020603050405020304" pitchFamily="18" charset="0"/>
                <a:cs typeface="Times New Roman" panose="02020603050405020304" pitchFamily="18" charset="0"/>
              </a:rPr>
              <a:t>ChatGPT</a:t>
            </a:r>
            <a:r>
              <a:rPr lang="en-US" altLang="zh-TW" dirty="0">
                <a:latin typeface="Times New Roman" panose="02020603050405020304" pitchFamily="18" charset="0"/>
                <a:cs typeface="Times New Roman" panose="02020603050405020304" pitchFamily="18" charset="0"/>
              </a:rPr>
              <a:t> to </a:t>
            </a:r>
            <a:r>
              <a:rPr lang="en-US" altLang="zh-TW" dirty="0">
                <a:solidFill>
                  <a:srgbClr val="FF0000"/>
                </a:solidFill>
                <a:latin typeface="Times New Roman" panose="02020603050405020304" pitchFamily="18" charset="0"/>
                <a:cs typeface="Times New Roman" panose="02020603050405020304" pitchFamily="18" charset="0"/>
              </a:rPr>
              <a:t>simulate a conversation between two experts debating a controversial topic in your field</a:t>
            </a:r>
            <a:r>
              <a:rPr lang="en-US" altLang="zh-TW" dirty="0">
                <a:latin typeface="Times New Roman" panose="02020603050405020304" pitchFamily="18" charset="0"/>
                <a:cs typeface="Times New Roman" panose="02020603050405020304" pitchFamily="18" charset="0"/>
              </a:rPr>
              <a:t>—it’s a great way to explore angles.</a:t>
            </a:r>
          </a:p>
        </p:txBody>
      </p:sp>
      <p:sp>
        <p:nvSpPr>
          <p:cNvPr id="6" name="文字方塊 5">
            <a:extLst>
              <a:ext uri="{FF2B5EF4-FFF2-40B4-BE49-F238E27FC236}">
                <a16:creationId xmlns:a16="http://schemas.microsoft.com/office/drawing/2014/main" id="{D3D2AEC1-77CF-4C73-B7E7-BE703FDE57A3}"/>
              </a:ext>
            </a:extLst>
          </p:cNvPr>
          <p:cNvSpPr txBox="1"/>
          <p:nvPr/>
        </p:nvSpPr>
        <p:spPr>
          <a:xfrm>
            <a:off x="468667" y="4263578"/>
            <a:ext cx="11254666" cy="1785104"/>
          </a:xfrm>
          <a:prstGeom prst="rect">
            <a:avLst/>
          </a:prstGeom>
          <a:noFill/>
        </p:spPr>
        <p:txBody>
          <a:bodyPr wrap="square">
            <a:spAutoFit/>
          </a:bodyPr>
          <a:lstStyle/>
          <a:p>
            <a:pPr>
              <a:spcBef>
                <a:spcPts val="600"/>
              </a:spcBef>
            </a:pPr>
            <a:r>
              <a:rPr lang="en-US" altLang="zh-TW" b="1" dirty="0">
                <a:latin typeface="Times New Roman" panose="02020603050405020304" pitchFamily="18" charset="0"/>
                <a:cs typeface="Times New Roman" panose="02020603050405020304" pitchFamily="18" charset="0"/>
              </a:rPr>
              <a:t>2. Experimental Design &amp; Planning</a:t>
            </a:r>
          </a:p>
          <a:p>
            <a:pPr>
              <a:spcBef>
                <a:spcPts val="600"/>
              </a:spcBef>
              <a:buFont typeface="Arial" panose="020B0604020202020204" pitchFamily="34" charset="0"/>
              <a:buChar char="•"/>
            </a:pPr>
            <a:r>
              <a:rPr lang="en-US" altLang="zh-TW" b="1" dirty="0">
                <a:latin typeface="Times New Roman" panose="02020603050405020304" pitchFamily="18" charset="0"/>
                <a:cs typeface="Times New Roman" panose="02020603050405020304" pitchFamily="18" charset="0"/>
              </a:rPr>
              <a:t>Suggest </a:t>
            </a:r>
            <a:r>
              <a:rPr lang="en-US" altLang="zh-TW" b="1" dirty="0">
                <a:solidFill>
                  <a:srgbClr val="FF0000"/>
                </a:solidFill>
                <a:latin typeface="Times New Roman" panose="02020603050405020304" pitchFamily="18" charset="0"/>
                <a:cs typeface="Times New Roman" panose="02020603050405020304" pitchFamily="18" charset="0"/>
              </a:rPr>
              <a:t>specific aims </a:t>
            </a:r>
            <a:r>
              <a:rPr lang="en-US" altLang="zh-TW" b="1" dirty="0">
                <a:latin typeface="Times New Roman" panose="02020603050405020304" pitchFamily="18" charset="0"/>
                <a:cs typeface="Times New Roman" panose="02020603050405020304" pitchFamily="18" charset="0"/>
              </a:rPr>
              <a:t>or research questions</a:t>
            </a:r>
            <a:endParaRPr lang="en-US" altLang="zh-TW" dirty="0">
              <a:latin typeface="Times New Roman" panose="02020603050405020304" pitchFamily="18" charset="0"/>
              <a:cs typeface="Times New Roman" panose="02020603050405020304" pitchFamily="18" charset="0"/>
            </a:endParaRPr>
          </a:p>
          <a:p>
            <a:pPr marL="742950" lvl="1" indent="-285750">
              <a:spcBef>
                <a:spcPts val="600"/>
              </a:spcBef>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“What are three potential aims for a study on temporal gene expression in stem cells?”</a:t>
            </a:r>
          </a:p>
          <a:p>
            <a:pPr>
              <a:spcBef>
                <a:spcPts val="600"/>
              </a:spcBef>
              <a:buFont typeface="Arial" panose="020B0604020202020204" pitchFamily="34" charset="0"/>
              <a:buChar char="•"/>
            </a:pPr>
            <a:r>
              <a:rPr lang="en-US" altLang="zh-TW" b="1" dirty="0">
                <a:latin typeface="Times New Roman" panose="02020603050405020304" pitchFamily="18" charset="0"/>
                <a:cs typeface="Times New Roman" panose="02020603050405020304" pitchFamily="18" charset="0"/>
              </a:rPr>
              <a:t>Design workflows or protocols</a:t>
            </a:r>
            <a:r>
              <a:rPr lang="en-US" altLang="zh-TW" dirty="0">
                <a:latin typeface="Times New Roman" panose="02020603050405020304" pitchFamily="18" charset="0"/>
                <a:cs typeface="Times New Roman" panose="02020603050405020304" pitchFamily="18" charset="0"/>
              </a:rPr>
              <a:t> (note: always double-check with current literature)</a:t>
            </a:r>
          </a:p>
          <a:p>
            <a:pPr>
              <a:spcBef>
                <a:spcPts val="600"/>
              </a:spcBef>
              <a:buFont typeface="Arial" panose="020B0604020202020204" pitchFamily="34" charset="0"/>
              <a:buChar char="•"/>
            </a:pPr>
            <a:r>
              <a:rPr lang="en-US" altLang="zh-TW" b="1" dirty="0">
                <a:latin typeface="Times New Roman" panose="02020603050405020304" pitchFamily="18" charset="0"/>
                <a:cs typeface="Times New Roman" panose="02020603050405020304" pitchFamily="18" charset="0"/>
              </a:rPr>
              <a:t>Generate </a:t>
            </a:r>
            <a:r>
              <a:rPr lang="en-US" altLang="zh-TW" b="1" dirty="0">
                <a:solidFill>
                  <a:srgbClr val="FF0000"/>
                </a:solidFill>
                <a:latin typeface="Times New Roman" panose="02020603050405020304" pitchFamily="18" charset="0"/>
                <a:cs typeface="Times New Roman" panose="02020603050405020304" pitchFamily="18" charset="0"/>
              </a:rPr>
              <a:t>control</a:t>
            </a:r>
            <a:r>
              <a:rPr lang="en-US" altLang="zh-TW" b="1" dirty="0">
                <a:latin typeface="Times New Roman" panose="02020603050405020304" pitchFamily="18" charset="0"/>
                <a:cs typeface="Times New Roman" panose="02020603050405020304" pitchFamily="18" charset="0"/>
              </a:rPr>
              <a:t> ideas</a:t>
            </a:r>
            <a:r>
              <a:rPr lang="en-US" altLang="zh-TW" dirty="0">
                <a:latin typeface="Times New Roman" panose="02020603050405020304" pitchFamily="18" charset="0"/>
                <a:cs typeface="Times New Roman" panose="02020603050405020304" pitchFamily="18" charset="0"/>
              </a:rPr>
              <a:t> or </a:t>
            </a:r>
            <a:r>
              <a:rPr lang="en-US" altLang="zh-TW" b="1" dirty="0">
                <a:latin typeface="Times New Roman" panose="02020603050405020304" pitchFamily="18" charset="0"/>
                <a:cs typeface="Times New Roman" panose="02020603050405020304" pitchFamily="18" charset="0"/>
              </a:rPr>
              <a:t>predict </a:t>
            </a:r>
            <a:r>
              <a:rPr lang="en-US" altLang="zh-TW" b="1" dirty="0">
                <a:solidFill>
                  <a:srgbClr val="FF0000"/>
                </a:solidFill>
                <a:latin typeface="Times New Roman" panose="02020603050405020304" pitchFamily="18" charset="0"/>
                <a:cs typeface="Times New Roman" panose="02020603050405020304" pitchFamily="18" charset="0"/>
              </a:rPr>
              <a:t>potential pitfalls</a:t>
            </a:r>
            <a:endParaRPr lang="en-US" altLang="zh-TW" dirty="0">
              <a:solidFill>
                <a:srgbClr val="FF0000"/>
              </a:solidFill>
              <a:latin typeface="Times New Roman" panose="02020603050405020304" pitchFamily="18" charset="0"/>
              <a:cs typeface="Times New Roman" panose="02020603050405020304" pitchFamily="18" charset="0"/>
            </a:endParaRPr>
          </a:p>
        </p:txBody>
      </p:sp>
      <p:sp>
        <p:nvSpPr>
          <p:cNvPr id="7" name="文字方塊 6">
            <a:extLst>
              <a:ext uri="{FF2B5EF4-FFF2-40B4-BE49-F238E27FC236}">
                <a16:creationId xmlns:a16="http://schemas.microsoft.com/office/drawing/2014/main" id="{0DC57CCA-8D2A-4B0A-BD4A-A5CCC5C5B08C}"/>
              </a:ext>
            </a:extLst>
          </p:cNvPr>
          <p:cNvSpPr txBox="1"/>
          <p:nvPr/>
        </p:nvSpPr>
        <p:spPr>
          <a:xfrm flipH="1">
            <a:off x="10284632" y="1009890"/>
            <a:ext cx="1907368" cy="369332"/>
          </a:xfrm>
          <a:prstGeom prst="rect">
            <a:avLst/>
          </a:prstGeom>
          <a:noFill/>
        </p:spPr>
        <p:txBody>
          <a:bodyPr wrap="square" rtlCol="0">
            <a:spAutoFit/>
          </a:bodyPr>
          <a:lstStyle/>
          <a:p>
            <a:r>
              <a:rPr lang="en-US" altLang="zh-TW" b="1" dirty="0" err="1">
                <a:solidFill>
                  <a:srgbClr val="FF0000"/>
                </a:solidFill>
                <a:latin typeface="Times New Roman" panose="02020603050405020304" pitchFamily="18" charset="0"/>
                <a:cs typeface="Times New Roman" panose="02020603050405020304" pitchFamily="18" charset="0"/>
              </a:rPr>
              <a:t>ChatGPT</a:t>
            </a:r>
            <a:r>
              <a:rPr lang="en-US" altLang="zh-TW" b="1" dirty="0">
                <a:solidFill>
                  <a:srgbClr val="FF0000"/>
                </a:solidFill>
                <a:latin typeface="Times New Roman" panose="02020603050405020304" pitchFamily="18" charset="0"/>
                <a:cs typeface="Times New Roman" panose="02020603050405020304" pitchFamily="18" charset="0"/>
              </a:rPr>
              <a:t> 4o</a:t>
            </a:r>
            <a:endParaRPr lang="zh-TW" alt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9384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35A9BD76-8408-4C79-8658-D0357FC11FCE}"/>
              </a:ext>
            </a:extLst>
          </p:cNvPr>
          <p:cNvSpPr>
            <a:spLocks noGrp="1"/>
          </p:cNvSpPr>
          <p:nvPr>
            <p:ph type="body" sz="quarter" idx="10"/>
          </p:nvPr>
        </p:nvSpPr>
        <p:spPr>
          <a:xfrm>
            <a:off x="659004" y="249268"/>
            <a:ext cx="8529384" cy="529569"/>
          </a:xfrm>
        </p:spPr>
        <p:txBody>
          <a:bodyPr>
            <a:normAutofit fontScale="92500" lnSpcReduction="10000"/>
          </a:bodyPr>
          <a:lstStyle/>
          <a:p>
            <a:r>
              <a:rPr lang="en-US" altLang="zh-TW" sz="3200" dirty="0">
                <a:latin typeface="Times New Roman" panose="02020603050405020304" pitchFamily="18" charset="0"/>
                <a:cs typeface="Times New Roman" panose="02020603050405020304" pitchFamily="18" charset="0"/>
              </a:rPr>
              <a:t>Q: How can I use </a:t>
            </a:r>
            <a:r>
              <a:rPr lang="en-US" altLang="zh-TW" sz="3200" dirty="0" err="1">
                <a:latin typeface="Times New Roman" panose="02020603050405020304" pitchFamily="18" charset="0"/>
                <a:cs typeface="Times New Roman" panose="02020603050405020304" pitchFamily="18" charset="0"/>
              </a:rPr>
              <a:t>ChatGPT</a:t>
            </a:r>
            <a:r>
              <a:rPr lang="en-US" altLang="zh-TW" sz="3200" dirty="0">
                <a:latin typeface="Times New Roman" panose="02020603050405020304" pitchFamily="18" charset="0"/>
                <a:cs typeface="Times New Roman" panose="02020603050405020304" pitchFamily="18" charset="0"/>
              </a:rPr>
              <a:t> in my research? </a:t>
            </a:r>
            <a:endParaRPr lang="zh-TW" altLang="en-US" sz="3200" dirty="0">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75D7EB89-8311-40F6-B375-1B5D1DA66F3C}"/>
              </a:ext>
            </a:extLst>
          </p:cNvPr>
          <p:cNvSpPr>
            <a:spLocks noChangeArrowheads="1"/>
          </p:cNvSpPr>
          <p:nvPr/>
        </p:nvSpPr>
        <p:spPr bwMode="auto">
          <a:xfrm>
            <a:off x="560724" y="1265599"/>
            <a:ext cx="1151949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600"/>
              </a:spcBef>
              <a:spcAft>
                <a:spcPct val="0"/>
              </a:spcAft>
              <a:buClrTx/>
              <a:buSzTx/>
              <a:buFontTx/>
              <a:buNone/>
              <a:tabLst/>
            </a:pPr>
            <a:r>
              <a:rPr kumimoji="0" lang="zh-TW" altLang="zh-TW"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3. Data Interpretation &amp; Insight Extraction</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zh-TW" altLang="zh-TW"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Suggest ways to interpret results</a:t>
            </a:r>
            <a:r>
              <a:rPr kumimoji="0" lang="zh-TW" altLang="zh-TW"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or </a:t>
            </a:r>
            <a:r>
              <a:rPr kumimoji="0" lang="zh-TW" altLang="zh-TW"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hypothesize explanations</a:t>
            </a:r>
            <a:r>
              <a:rPr kumimoji="0" lang="zh-TW" altLang="zh-TW"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for trends</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zh-TW" altLang="zh-TW"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Ask for </a:t>
            </a:r>
            <a:r>
              <a:rPr kumimoji="0" lang="zh-TW" altLang="zh-TW"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statistical advice</a:t>
            </a:r>
            <a:r>
              <a:rPr kumimoji="0" lang="zh-TW" altLang="zh-TW"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e.g., "Which test should I use for comparing gene expression across three groups?"</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zh-TW" altLang="zh-TW"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Generate plots/code</a:t>
            </a:r>
            <a:r>
              <a:rPr kumimoji="0" lang="zh-TW" altLang="zh-TW"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For R, Python, MATLAB (basic scripts)</a:t>
            </a:r>
          </a:p>
          <a:p>
            <a:pPr marL="0" marR="0" lvl="0" indent="0" algn="l" defTabSz="914400" rtl="0" eaLnBrk="0" fontAlgn="base" latinLnBrk="0" hangingPunct="0">
              <a:lnSpc>
                <a:spcPct val="100000"/>
              </a:lnSpc>
              <a:spcBef>
                <a:spcPts val="600"/>
              </a:spcBef>
              <a:spcAft>
                <a:spcPct val="0"/>
              </a:spcAft>
              <a:buClrTx/>
              <a:buSzTx/>
              <a:buFontTx/>
              <a:buNone/>
              <a:tabLst/>
            </a:pPr>
            <a:r>
              <a:rPr kumimoji="0" lang="zh-TW" altLang="zh-TW"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zh-TW" altLang="zh-TW"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Reminder:</a:t>
            </a:r>
            <a:r>
              <a:rPr kumimoji="0" lang="zh-TW" altLang="zh-TW"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ChatGPT doesn</a:t>
            </a:r>
            <a:r>
              <a:rPr kumimoji="0" lang="en-US" altLang="zh-TW"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zh-TW" altLang="zh-TW"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t“see</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a:t>
            </a:r>
            <a:r>
              <a:rPr kumimoji="0" lang="zh-TW" altLang="zh-TW"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your raw data, but it can help interpret descriptions of it or suggest analysis strategies.</a:t>
            </a:r>
          </a:p>
        </p:txBody>
      </p:sp>
      <p:sp>
        <p:nvSpPr>
          <p:cNvPr id="6" name="Rectangle 3">
            <a:extLst>
              <a:ext uri="{FF2B5EF4-FFF2-40B4-BE49-F238E27FC236}">
                <a16:creationId xmlns:a16="http://schemas.microsoft.com/office/drawing/2014/main" id="{538DF46B-0D13-4547-B853-A59C743C66DF}"/>
              </a:ext>
            </a:extLst>
          </p:cNvPr>
          <p:cNvSpPr>
            <a:spLocks noChangeArrowheads="1"/>
          </p:cNvSpPr>
          <p:nvPr/>
        </p:nvSpPr>
        <p:spPr bwMode="auto">
          <a:xfrm>
            <a:off x="560723" y="3922186"/>
            <a:ext cx="10408619"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ts val="600"/>
              </a:spcBef>
              <a:spcAft>
                <a:spcPct val="0"/>
              </a:spcAft>
              <a:buClrTx/>
              <a:buSzTx/>
              <a:buFontTx/>
              <a:buNone/>
              <a:tabLst/>
            </a:pPr>
            <a:r>
              <a:rPr kumimoji="0" lang="zh-TW" altLang="zh-TW"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4. Writing &amp; Editing</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zh-TW" altLang="zh-TW"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Polish grammar, clarity, and tone</a:t>
            </a:r>
            <a:endParaRPr kumimoji="0" lang="zh-TW" altLang="zh-TW"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Char char="•"/>
              <a:tabLst/>
            </a:pPr>
            <a:r>
              <a:rPr kumimoji="0" lang="zh-TW" altLang="zh-TW"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Summarize sections</a:t>
            </a:r>
            <a:r>
              <a:rPr kumimoji="0" lang="zh-TW" altLang="zh-TW"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Abstracts, conclusions, or introductions</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zh-TW" altLang="zh-TW"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Rewrite for brevity or impact</a:t>
            </a:r>
            <a:endParaRPr kumimoji="0" lang="zh-TW" altLang="zh-TW"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ts val="600"/>
              </a:spcBef>
              <a:spcAft>
                <a:spcPct val="0"/>
              </a:spcAft>
              <a:buClrTx/>
              <a:buSzTx/>
              <a:buFontTx/>
              <a:buChar char="•"/>
              <a:tabLst/>
            </a:pPr>
            <a:r>
              <a:rPr kumimoji="0" lang="zh-TW" altLang="zh-TW"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Generate titles</a:t>
            </a:r>
            <a:r>
              <a:rPr kumimoji="0" lang="zh-TW" altLang="zh-TW"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or figure legends</a:t>
            </a:r>
          </a:p>
          <a:p>
            <a:pPr marL="0" marR="0" lvl="0" indent="0" algn="l" defTabSz="914400" rtl="0" eaLnBrk="0" fontAlgn="base" latinLnBrk="0" hangingPunct="0">
              <a:lnSpc>
                <a:spcPct val="100000"/>
              </a:lnSpc>
              <a:spcBef>
                <a:spcPts val="600"/>
              </a:spcBef>
              <a:spcAft>
                <a:spcPct val="0"/>
              </a:spcAft>
              <a:buClrTx/>
              <a:buSzTx/>
              <a:buFontTx/>
              <a:buChar char="•"/>
              <a:tabLst/>
            </a:pPr>
            <a:r>
              <a:rPr kumimoji="0" lang="zh-TW" altLang="zh-TW"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Paraphrase</a:t>
            </a:r>
            <a:r>
              <a:rPr kumimoji="0" lang="zh-TW" altLang="zh-TW"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Helpful for rewording without plagiarism (verify output accuracy)</a:t>
            </a:r>
          </a:p>
          <a:p>
            <a:pPr marL="0" marR="0" lvl="0" indent="0" algn="l" defTabSz="914400" rtl="0" eaLnBrk="0" fontAlgn="base" latinLnBrk="0" hangingPunct="0">
              <a:lnSpc>
                <a:spcPct val="100000"/>
              </a:lnSpc>
              <a:spcBef>
                <a:spcPts val="600"/>
              </a:spcBef>
              <a:spcAft>
                <a:spcPct val="0"/>
              </a:spcAft>
              <a:buClrTx/>
              <a:buSzTx/>
              <a:buFontTx/>
              <a:buNone/>
              <a:tabLst/>
            </a:pPr>
            <a:r>
              <a:rPr kumimoji="0" lang="zh-TW" altLang="zh-TW"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zh-TW" altLang="zh-TW"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Ethical tip:</a:t>
            </a:r>
            <a:r>
              <a:rPr kumimoji="0" lang="zh-TW" altLang="zh-TW"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Always disclose use of AI in writing, especially for publications or grant proposals if required.</a:t>
            </a:r>
          </a:p>
        </p:txBody>
      </p:sp>
      <p:sp>
        <p:nvSpPr>
          <p:cNvPr id="7" name="文字方塊 6">
            <a:extLst>
              <a:ext uri="{FF2B5EF4-FFF2-40B4-BE49-F238E27FC236}">
                <a16:creationId xmlns:a16="http://schemas.microsoft.com/office/drawing/2014/main" id="{327F01FD-1CBA-40D3-8CA5-89B38F7C7B56}"/>
              </a:ext>
            </a:extLst>
          </p:cNvPr>
          <p:cNvSpPr txBox="1"/>
          <p:nvPr/>
        </p:nvSpPr>
        <p:spPr>
          <a:xfrm flipH="1">
            <a:off x="10320491" y="1000925"/>
            <a:ext cx="1907368" cy="369332"/>
          </a:xfrm>
          <a:prstGeom prst="rect">
            <a:avLst/>
          </a:prstGeom>
          <a:noFill/>
        </p:spPr>
        <p:txBody>
          <a:bodyPr wrap="square" rtlCol="0">
            <a:spAutoFit/>
          </a:bodyPr>
          <a:lstStyle/>
          <a:p>
            <a:r>
              <a:rPr lang="en-US" altLang="zh-TW" b="1" dirty="0" err="1">
                <a:solidFill>
                  <a:srgbClr val="FF0000"/>
                </a:solidFill>
                <a:latin typeface="Times New Roman" panose="02020603050405020304" pitchFamily="18" charset="0"/>
                <a:cs typeface="Times New Roman" panose="02020603050405020304" pitchFamily="18" charset="0"/>
              </a:rPr>
              <a:t>ChatGPT</a:t>
            </a:r>
            <a:r>
              <a:rPr lang="en-US" altLang="zh-TW" b="1" dirty="0">
                <a:solidFill>
                  <a:srgbClr val="FF0000"/>
                </a:solidFill>
                <a:latin typeface="Times New Roman" panose="02020603050405020304" pitchFamily="18" charset="0"/>
                <a:cs typeface="Times New Roman" panose="02020603050405020304" pitchFamily="18" charset="0"/>
              </a:rPr>
              <a:t> 4o</a:t>
            </a:r>
            <a:endParaRPr lang="zh-TW" alt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5213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42C0119B-AB53-44E8-9C02-D3C9879DC9FE}"/>
              </a:ext>
            </a:extLst>
          </p:cNvPr>
          <p:cNvSpPr>
            <a:spLocks noGrp="1"/>
          </p:cNvSpPr>
          <p:nvPr>
            <p:ph type="body" sz="quarter" idx="10"/>
          </p:nvPr>
        </p:nvSpPr>
        <p:spPr>
          <a:xfrm>
            <a:off x="659003" y="258233"/>
            <a:ext cx="9399397" cy="529569"/>
          </a:xfrm>
        </p:spPr>
        <p:txBody>
          <a:bodyPr>
            <a:normAutofit fontScale="92500" lnSpcReduction="10000"/>
          </a:bodyPr>
          <a:lstStyle/>
          <a:p>
            <a:r>
              <a:rPr lang="en-US" altLang="zh-TW" sz="3200" dirty="0">
                <a:latin typeface="Times New Roman" panose="02020603050405020304" pitchFamily="18" charset="0"/>
                <a:cs typeface="Times New Roman" panose="02020603050405020304" pitchFamily="18" charset="0"/>
              </a:rPr>
              <a:t>Q: How can I use </a:t>
            </a:r>
            <a:r>
              <a:rPr lang="en-US" altLang="zh-TW" sz="3200" dirty="0" err="1">
                <a:latin typeface="Times New Roman" panose="02020603050405020304" pitchFamily="18" charset="0"/>
                <a:cs typeface="Times New Roman" panose="02020603050405020304" pitchFamily="18" charset="0"/>
              </a:rPr>
              <a:t>ChatGPT</a:t>
            </a:r>
            <a:r>
              <a:rPr lang="en-US" altLang="zh-TW" sz="3200" dirty="0">
                <a:latin typeface="Times New Roman" panose="02020603050405020304" pitchFamily="18" charset="0"/>
                <a:cs typeface="Times New Roman" panose="02020603050405020304" pitchFamily="18" charset="0"/>
              </a:rPr>
              <a:t> in my research? </a:t>
            </a:r>
            <a:endParaRPr lang="zh-TW" altLang="en-US" sz="3200"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E8CD628D-CAA7-4154-93A4-14528679550C}"/>
              </a:ext>
            </a:extLst>
          </p:cNvPr>
          <p:cNvSpPr txBox="1"/>
          <p:nvPr/>
        </p:nvSpPr>
        <p:spPr>
          <a:xfrm>
            <a:off x="659004" y="1005786"/>
            <a:ext cx="10145120" cy="1785104"/>
          </a:xfrm>
          <a:prstGeom prst="rect">
            <a:avLst/>
          </a:prstGeom>
          <a:noFill/>
        </p:spPr>
        <p:txBody>
          <a:bodyPr wrap="square">
            <a:spAutoFit/>
          </a:bodyPr>
          <a:lstStyle/>
          <a:p>
            <a:pPr>
              <a:spcBef>
                <a:spcPts val="600"/>
              </a:spcBef>
            </a:pPr>
            <a:r>
              <a:rPr lang="en-US" altLang="zh-TW" b="1" dirty="0">
                <a:latin typeface="Times New Roman" panose="02020603050405020304" pitchFamily="18" charset="0"/>
                <a:cs typeface="Times New Roman" panose="02020603050405020304" pitchFamily="18" charset="0"/>
              </a:rPr>
              <a:t>5. Grant and Manuscript Preparation</a:t>
            </a:r>
          </a:p>
          <a:p>
            <a:pPr>
              <a:spcBef>
                <a:spcPts val="600"/>
              </a:spcBef>
              <a:buFont typeface="Arial" panose="020B0604020202020204" pitchFamily="34" charset="0"/>
              <a:buChar char="•"/>
            </a:pPr>
            <a:r>
              <a:rPr lang="en-US" altLang="zh-TW" b="1" dirty="0">
                <a:latin typeface="Times New Roman" panose="02020603050405020304" pitchFamily="18" charset="0"/>
                <a:cs typeface="Times New Roman" panose="02020603050405020304" pitchFamily="18" charset="0"/>
              </a:rPr>
              <a:t>Brainstorm specific aims</a:t>
            </a:r>
            <a:endParaRPr lang="en-US" altLang="zh-TW" dirty="0">
              <a:latin typeface="Times New Roman" panose="02020603050405020304" pitchFamily="18" charset="0"/>
              <a:cs typeface="Times New Roman" panose="02020603050405020304" pitchFamily="18" charset="0"/>
            </a:endParaRPr>
          </a:p>
          <a:p>
            <a:pPr>
              <a:spcBef>
                <a:spcPts val="600"/>
              </a:spcBef>
              <a:buFont typeface="Arial" panose="020B0604020202020204" pitchFamily="34" charset="0"/>
              <a:buChar char="•"/>
            </a:pPr>
            <a:r>
              <a:rPr lang="en-US" altLang="zh-TW" b="1" dirty="0">
                <a:latin typeface="Times New Roman" panose="02020603050405020304" pitchFamily="18" charset="0"/>
                <a:cs typeface="Times New Roman" panose="02020603050405020304" pitchFamily="18" charset="0"/>
              </a:rPr>
              <a:t>Draft </a:t>
            </a:r>
            <a:r>
              <a:rPr lang="en-US" altLang="zh-TW" b="1" dirty="0">
                <a:solidFill>
                  <a:srgbClr val="FF0000"/>
                </a:solidFill>
                <a:latin typeface="Times New Roman" panose="02020603050405020304" pitchFamily="18" charset="0"/>
                <a:cs typeface="Times New Roman" panose="02020603050405020304" pitchFamily="18" charset="0"/>
              </a:rPr>
              <a:t>outlines</a:t>
            </a:r>
            <a:r>
              <a:rPr lang="en-US" altLang="zh-TW" b="1" dirty="0">
                <a:latin typeface="Times New Roman" panose="02020603050405020304" pitchFamily="18" charset="0"/>
                <a:cs typeface="Times New Roman" panose="02020603050405020304" pitchFamily="18" charset="0"/>
              </a:rPr>
              <a:t> or first-pass sections</a:t>
            </a:r>
            <a:endParaRPr lang="en-US" altLang="zh-TW" dirty="0">
              <a:latin typeface="Times New Roman" panose="02020603050405020304" pitchFamily="18" charset="0"/>
              <a:cs typeface="Times New Roman" panose="02020603050405020304" pitchFamily="18" charset="0"/>
            </a:endParaRPr>
          </a:p>
          <a:p>
            <a:pPr>
              <a:spcBef>
                <a:spcPts val="600"/>
              </a:spcBef>
              <a:buFont typeface="Arial" panose="020B0604020202020204" pitchFamily="34" charset="0"/>
              <a:buChar char="•"/>
            </a:pPr>
            <a:r>
              <a:rPr lang="en-US" altLang="zh-TW" b="1" dirty="0">
                <a:solidFill>
                  <a:srgbClr val="FF0000"/>
                </a:solidFill>
                <a:latin typeface="Times New Roman" panose="02020603050405020304" pitchFamily="18" charset="0"/>
                <a:cs typeface="Times New Roman" panose="02020603050405020304" pitchFamily="18" charset="0"/>
              </a:rPr>
              <a:t>Critique</a:t>
            </a:r>
            <a:r>
              <a:rPr lang="en-US" altLang="zh-TW" b="1" dirty="0">
                <a:latin typeface="Times New Roman" panose="02020603050405020304" pitchFamily="18" charset="0"/>
                <a:cs typeface="Times New Roman" panose="02020603050405020304" pitchFamily="18" charset="0"/>
              </a:rPr>
              <a:t> flow and clarity</a:t>
            </a:r>
            <a:endParaRPr lang="en-US" altLang="zh-TW" dirty="0">
              <a:latin typeface="Times New Roman" panose="02020603050405020304" pitchFamily="18" charset="0"/>
              <a:cs typeface="Times New Roman" panose="02020603050405020304" pitchFamily="18" charset="0"/>
            </a:endParaRPr>
          </a:p>
          <a:p>
            <a:pPr>
              <a:spcBef>
                <a:spcPts val="600"/>
              </a:spcBef>
              <a:buFont typeface="Arial" panose="020B0604020202020204" pitchFamily="34" charset="0"/>
              <a:buChar char="•"/>
            </a:pPr>
            <a:r>
              <a:rPr lang="en-US" altLang="zh-TW" b="1" dirty="0">
                <a:latin typeface="Times New Roman" panose="02020603050405020304" pitchFamily="18" charset="0"/>
                <a:cs typeface="Times New Roman" panose="02020603050405020304" pitchFamily="18" charset="0"/>
              </a:rPr>
              <a:t>Suggest target journals</a:t>
            </a:r>
            <a:r>
              <a:rPr lang="en-US" altLang="zh-TW" dirty="0">
                <a:latin typeface="Times New Roman" panose="02020603050405020304" pitchFamily="18" charset="0"/>
                <a:cs typeface="Times New Roman" panose="02020603050405020304" pitchFamily="18" charset="0"/>
              </a:rPr>
              <a:t> or </a:t>
            </a:r>
            <a:r>
              <a:rPr lang="en-US" altLang="zh-TW" b="1" dirty="0">
                <a:latin typeface="Times New Roman" panose="02020603050405020304" pitchFamily="18" charset="0"/>
                <a:cs typeface="Times New Roman" panose="02020603050405020304" pitchFamily="18" charset="0"/>
              </a:rPr>
              <a:t>format references</a:t>
            </a:r>
            <a:r>
              <a:rPr lang="en-US" altLang="zh-TW" dirty="0">
                <a:latin typeface="Times New Roman" panose="02020603050405020304" pitchFamily="18" charset="0"/>
                <a:cs typeface="Times New Roman" panose="02020603050405020304" pitchFamily="18" charset="0"/>
              </a:rPr>
              <a:t> in journal styles</a:t>
            </a:r>
          </a:p>
        </p:txBody>
      </p:sp>
      <p:sp>
        <p:nvSpPr>
          <p:cNvPr id="6" name="文字方塊 5">
            <a:extLst>
              <a:ext uri="{FF2B5EF4-FFF2-40B4-BE49-F238E27FC236}">
                <a16:creationId xmlns:a16="http://schemas.microsoft.com/office/drawing/2014/main" id="{505F7F6F-1261-4A5C-A6B9-E378585E9763}"/>
              </a:ext>
            </a:extLst>
          </p:cNvPr>
          <p:cNvSpPr txBox="1"/>
          <p:nvPr/>
        </p:nvSpPr>
        <p:spPr>
          <a:xfrm>
            <a:off x="659004" y="3126607"/>
            <a:ext cx="10145120" cy="1431161"/>
          </a:xfrm>
          <a:prstGeom prst="rect">
            <a:avLst/>
          </a:prstGeom>
          <a:noFill/>
        </p:spPr>
        <p:txBody>
          <a:bodyPr wrap="square">
            <a:spAutoFit/>
          </a:bodyPr>
          <a:lstStyle/>
          <a:p>
            <a:pPr>
              <a:spcBef>
                <a:spcPts val="600"/>
              </a:spcBef>
            </a:pPr>
            <a:r>
              <a:rPr lang="en-US" altLang="zh-TW" b="1" dirty="0">
                <a:latin typeface="Times New Roman" panose="02020603050405020304" pitchFamily="18" charset="0"/>
                <a:cs typeface="Times New Roman" panose="02020603050405020304" pitchFamily="18" charset="0"/>
              </a:rPr>
              <a:t>6. Peer Review and Feedback</a:t>
            </a:r>
          </a:p>
          <a:p>
            <a:pPr>
              <a:spcBef>
                <a:spcPts val="600"/>
              </a:spcBef>
              <a:buFont typeface="Arial" panose="020B0604020202020204" pitchFamily="34" charset="0"/>
              <a:buChar char="•"/>
            </a:pPr>
            <a:r>
              <a:rPr lang="en-US" altLang="zh-TW" b="1" dirty="0">
                <a:solidFill>
                  <a:srgbClr val="FF0000"/>
                </a:solidFill>
                <a:latin typeface="Times New Roman" panose="02020603050405020304" pitchFamily="18" charset="0"/>
                <a:cs typeface="Times New Roman" panose="02020603050405020304" pitchFamily="18" charset="0"/>
              </a:rPr>
              <a:t>Simulate reviewer comments</a:t>
            </a:r>
            <a:endParaRPr lang="en-US" altLang="zh-TW" dirty="0">
              <a:solidFill>
                <a:srgbClr val="FF0000"/>
              </a:solidFill>
              <a:latin typeface="Times New Roman" panose="02020603050405020304" pitchFamily="18" charset="0"/>
              <a:cs typeface="Times New Roman" panose="02020603050405020304" pitchFamily="18" charset="0"/>
            </a:endParaRPr>
          </a:p>
          <a:p>
            <a:pPr marL="742950" lvl="1" indent="-285750">
              <a:spcBef>
                <a:spcPts val="600"/>
              </a:spcBef>
              <a:buFont typeface="Arial" panose="020B0604020202020204" pitchFamily="34" charset="0"/>
              <a:buChar char="•"/>
            </a:pPr>
            <a:r>
              <a:rPr lang="en-US" altLang="zh-TW" dirty="0">
                <a:latin typeface="Times New Roman" panose="02020603050405020304" pitchFamily="18" charset="0"/>
                <a:cs typeface="Times New Roman" panose="02020603050405020304" pitchFamily="18" charset="0"/>
              </a:rPr>
              <a:t>“What are likely concerns a reviewer might raise about X method?”</a:t>
            </a:r>
          </a:p>
          <a:p>
            <a:pPr>
              <a:spcBef>
                <a:spcPts val="600"/>
              </a:spcBef>
              <a:buFont typeface="Arial" panose="020B0604020202020204" pitchFamily="34" charset="0"/>
              <a:buChar char="•"/>
            </a:pPr>
            <a:r>
              <a:rPr lang="en-US" altLang="zh-TW" b="1" dirty="0">
                <a:latin typeface="Times New Roman" panose="02020603050405020304" pitchFamily="18" charset="0"/>
                <a:cs typeface="Times New Roman" panose="02020603050405020304" pitchFamily="18" charset="0"/>
              </a:rPr>
              <a:t>Draft rebuttals</a:t>
            </a:r>
            <a:r>
              <a:rPr lang="en-US" altLang="zh-TW" dirty="0">
                <a:latin typeface="Times New Roman" panose="02020603050405020304" pitchFamily="18" charset="0"/>
                <a:cs typeface="Times New Roman" panose="02020603050405020304" pitchFamily="18" charset="0"/>
              </a:rPr>
              <a:t> or responses to reviewers</a:t>
            </a:r>
          </a:p>
        </p:txBody>
      </p:sp>
      <p:sp>
        <p:nvSpPr>
          <p:cNvPr id="8" name="文字方塊 7">
            <a:extLst>
              <a:ext uri="{FF2B5EF4-FFF2-40B4-BE49-F238E27FC236}">
                <a16:creationId xmlns:a16="http://schemas.microsoft.com/office/drawing/2014/main" id="{EE7D42CA-515A-4CF7-BB57-D277C622005E}"/>
              </a:ext>
            </a:extLst>
          </p:cNvPr>
          <p:cNvSpPr txBox="1"/>
          <p:nvPr/>
        </p:nvSpPr>
        <p:spPr>
          <a:xfrm>
            <a:off x="659004" y="4921190"/>
            <a:ext cx="10145120" cy="1708160"/>
          </a:xfrm>
          <a:prstGeom prst="rect">
            <a:avLst/>
          </a:prstGeom>
          <a:noFill/>
        </p:spPr>
        <p:txBody>
          <a:bodyPr wrap="square">
            <a:spAutoFit/>
          </a:bodyPr>
          <a:lstStyle/>
          <a:p>
            <a:pPr>
              <a:spcBef>
                <a:spcPts val="600"/>
              </a:spcBef>
            </a:pPr>
            <a:r>
              <a:rPr lang="en-US" altLang="zh-TW" b="1" dirty="0">
                <a:latin typeface="Times New Roman" panose="02020603050405020304" pitchFamily="18" charset="0"/>
                <a:cs typeface="Times New Roman" panose="02020603050405020304" pitchFamily="18" charset="0"/>
              </a:rPr>
              <a:t>Use with Caution</a:t>
            </a:r>
          </a:p>
          <a:p>
            <a:pPr>
              <a:spcBef>
                <a:spcPts val="600"/>
              </a:spcBef>
              <a:buFont typeface="Arial" panose="020B0604020202020204" pitchFamily="34" charset="0"/>
              <a:buChar char="•"/>
            </a:pPr>
            <a:r>
              <a:rPr lang="en-US" altLang="zh-TW" b="1" dirty="0">
                <a:latin typeface="Times New Roman" panose="02020603050405020304" pitchFamily="18" charset="0"/>
                <a:cs typeface="Times New Roman" panose="02020603050405020304" pitchFamily="18" charset="0"/>
              </a:rPr>
              <a:t>Hallucination risk</a:t>
            </a:r>
            <a:r>
              <a:rPr lang="en-US" altLang="zh-TW" dirty="0">
                <a:latin typeface="Times New Roman" panose="02020603050405020304" pitchFamily="18" charset="0"/>
                <a:cs typeface="Times New Roman" panose="02020603050405020304" pitchFamily="18" charset="0"/>
              </a:rPr>
              <a:t>: Always verify facts, citations, or code.</a:t>
            </a:r>
          </a:p>
          <a:p>
            <a:pPr>
              <a:spcBef>
                <a:spcPts val="600"/>
              </a:spcBef>
              <a:buFont typeface="Arial" panose="020B0604020202020204" pitchFamily="34" charset="0"/>
              <a:buChar char="•"/>
            </a:pPr>
            <a:r>
              <a:rPr lang="en-US" altLang="zh-TW" b="1" dirty="0">
                <a:latin typeface="Times New Roman" panose="02020603050405020304" pitchFamily="18" charset="0"/>
                <a:cs typeface="Times New Roman" panose="02020603050405020304" pitchFamily="18" charset="0"/>
              </a:rPr>
              <a:t>No data analysis or lab bench replacement</a:t>
            </a:r>
            <a:r>
              <a:rPr lang="en-US" altLang="zh-TW" dirty="0">
                <a:latin typeface="Times New Roman" panose="02020603050405020304" pitchFamily="18" charset="0"/>
                <a:cs typeface="Times New Roman" panose="02020603050405020304" pitchFamily="18" charset="0"/>
              </a:rPr>
              <a:t>: </a:t>
            </a:r>
            <a:r>
              <a:rPr lang="en-US" altLang="zh-TW" dirty="0">
                <a:solidFill>
                  <a:srgbClr val="FF0000"/>
                </a:solidFill>
                <a:latin typeface="Times New Roman" panose="02020603050405020304" pitchFamily="18" charset="0"/>
                <a:cs typeface="Times New Roman" panose="02020603050405020304" pitchFamily="18" charset="0"/>
              </a:rPr>
              <a:t>It’s an assistant, not a scientist.</a:t>
            </a:r>
          </a:p>
          <a:p>
            <a:pPr>
              <a:spcBef>
                <a:spcPts val="600"/>
              </a:spcBef>
              <a:buFont typeface="Arial" panose="020B0604020202020204" pitchFamily="34" charset="0"/>
              <a:buChar char="•"/>
            </a:pPr>
            <a:r>
              <a:rPr lang="en-US" altLang="zh-TW" b="1" dirty="0">
                <a:latin typeface="Times New Roman" panose="02020603050405020304" pitchFamily="18" charset="0"/>
                <a:cs typeface="Times New Roman" panose="02020603050405020304" pitchFamily="18" charset="0"/>
              </a:rPr>
              <a:t>Avoid leaking sensitive or unpublished data</a:t>
            </a:r>
            <a:r>
              <a:rPr lang="en-US" altLang="zh-TW" dirty="0">
                <a:latin typeface="Times New Roman" panose="02020603050405020304" pitchFamily="18" charset="0"/>
                <a:cs typeface="Times New Roman" panose="02020603050405020304" pitchFamily="18" charset="0"/>
              </a:rPr>
              <a:t>: Input is not always private (unless using GPT in a protected enterprise setting).</a:t>
            </a:r>
          </a:p>
        </p:txBody>
      </p:sp>
      <p:sp>
        <p:nvSpPr>
          <p:cNvPr id="9" name="文字方塊 8">
            <a:extLst>
              <a:ext uri="{FF2B5EF4-FFF2-40B4-BE49-F238E27FC236}">
                <a16:creationId xmlns:a16="http://schemas.microsoft.com/office/drawing/2014/main" id="{49396303-1933-4EE9-9E77-6BE0983D4F71}"/>
              </a:ext>
            </a:extLst>
          </p:cNvPr>
          <p:cNvSpPr txBox="1"/>
          <p:nvPr/>
        </p:nvSpPr>
        <p:spPr>
          <a:xfrm flipH="1">
            <a:off x="10284632" y="1009890"/>
            <a:ext cx="1907368" cy="369332"/>
          </a:xfrm>
          <a:prstGeom prst="rect">
            <a:avLst/>
          </a:prstGeom>
          <a:noFill/>
        </p:spPr>
        <p:txBody>
          <a:bodyPr wrap="square" rtlCol="0">
            <a:spAutoFit/>
          </a:bodyPr>
          <a:lstStyle/>
          <a:p>
            <a:r>
              <a:rPr lang="en-US" altLang="zh-TW" b="1" dirty="0" err="1">
                <a:solidFill>
                  <a:srgbClr val="FF0000"/>
                </a:solidFill>
                <a:latin typeface="Times New Roman" panose="02020603050405020304" pitchFamily="18" charset="0"/>
                <a:cs typeface="Times New Roman" panose="02020603050405020304" pitchFamily="18" charset="0"/>
              </a:rPr>
              <a:t>ChatGPT</a:t>
            </a:r>
            <a:r>
              <a:rPr lang="en-US" altLang="zh-TW" b="1" dirty="0">
                <a:solidFill>
                  <a:srgbClr val="FF0000"/>
                </a:solidFill>
                <a:latin typeface="Times New Roman" panose="02020603050405020304" pitchFamily="18" charset="0"/>
                <a:cs typeface="Times New Roman" panose="02020603050405020304" pitchFamily="18" charset="0"/>
              </a:rPr>
              <a:t> 4o</a:t>
            </a:r>
            <a:endParaRPr lang="zh-TW" alt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9612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FA9ECE20-5566-41F3-837D-BA80D3D6F120}"/>
              </a:ext>
            </a:extLst>
          </p:cNvPr>
          <p:cNvSpPr>
            <a:spLocks noGrp="1"/>
          </p:cNvSpPr>
          <p:nvPr>
            <p:ph type="body" sz="quarter" idx="10"/>
          </p:nvPr>
        </p:nvSpPr>
        <p:spPr/>
        <p:txBody>
          <a:bodyPr>
            <a:noAutofit/>
          </a:bodyPr>
          <a:lstStyle/>
          <a:p>
            <a:r>
              <a:rPr lang="zh-TW" altLang="en-US" sz="3200" dirty="0">
                <a:latin typeface="標楷體" panose="03000509000000000000" pitchFamily="65" charset="-120"/>
                <a:ea typeface="標楷體" panose="03000509000000000000" pitchFamily="65" charset="-120"/>
              </a:rPr>
              <a:t>以實例操作示範</a:t>
            </a:r>
          </a:p>
        </p:txBody>
      </p:sp>
      <p:sp>
        <p:nvSpPr>
          <p:cNvPr id="5" name="文字方塊 4">
            <a:extLst>
              <a:ext uri="{FF2B5EF4-FFF2-40B4-BE49-F238E27FC236}">
                <a16:creationId xmlns:a16="http://schemas.microsoft.com/office/drawing/2014/main" id="{373F9004-5F11-4D5A-AE82-ED7023A7DC67}"/>
              </a:ext>
            </a:extLst>
          </p:cNvPr>
          <p:cNvSpPr txBox="1"/>
          <p:nvPr/>
        </p:nvSpPr>
        <p:spPr>
          <a:xfrm>
            <a:off x="659004" y="1823882"/>
            <a:ext cx="10367584" cy="1169551"/>
          </a:xfrm>
          <a:prstGeom prst="rect">
            <a:avLst/>
          </a:prstGeom>
          <a:noFill/>
        </p:spPr>
        <p:txBody>
          <a:bodyPr wrap="square">
            <a:spAutoFit/>
          </a:bodyPr>
          <a:lstStyle/>
          <a:p>
            <a:pPr algn="l">
              <a:spcBef>
                <a:spcPts val="600"/>
              </a:spcBef>
            </a:pPr>
            <a:r>
              <a:rPr lang="en-US" altLang="zh-TW" sz="2000" b="0" i="0" u="none" strike="noStrike" baseline="0" dirty="0">
                <a:latin typeface="Times New Roman" panose="02020603050405020304" pitchFamily="18" charset="0"/>
                <a:ea typeface="標楷體" panose="03000509000000000000" pitchFamily="65" charset="-120"/>
              </a:rPr>
              <a:t>Study of the development and function of wrapping glia in the</a:t>
            </a:r>
            <a:r>
              <a:rPr lang="zh-TW" altLang="en-US" sz="2000" b="0" i="0" u="none" strike="noStrike" baseline="0" dirty="0">
                <a:latin typeface="Times New Roman" panose="02020603050405020304" pitchFamily="18" charset="0"/>
                <a:ea typeface="標楷體" panose="03000509000000000000" pitchFamily="65" charset="-120"/>
              </a:rPr>
              <a:t> </a:t>
            </a:r>
            <a:r>
              <a:rPr lang="en-US" altLang="zh-TW" sz="2000" b="0" i="0" u="none" strike="noStrike" baseline="0" dirty="0">
                <a:latin typeface="Times New Roman" panose="02020603050405020304" pitchFamily="18" charset="0"/>
                <a:ea typeface="標楷體" panose="03000509000000000000" pitchFamily="65" charset="-120"/>
              </a:rPr>
              <a:t>Drosophila visual system</a:t>
            </a:r>
          </a:p>
          <a:p>
            <a:pPr algn="l">
              <a:spcBef>
                <a:spcPts val="600"/>
              </a:spcBef>
            </a:pPr>
            <a:r>
              <a:rPr lang="zh-TW" altLang="en-US" sz="2000" b="0" i="0" u="none" strike="noStrike" baseline="0" dirty="0">
                <a:latin typeface="Times New Roman" panose="02020603050405020304" pitchFamily="18" charset="0"/>
                <a:ea typeface="標楷體" panose="03000509000000000000" pitchFamily="65" charset="-120"/>
              </a:rPr>
              <a:t>果蠅視覺系統中包裹膠細胞之發育與功能研究</a:t>
            </a:r>
            <a:endParaRPr lang="en-US" altLang="zh-TW" sz="2000" dirty="0">
              <a:latin typeface="Times New Roman" panose="02020603050405020304" pitchFamily="18" charset="0"/>
              <a:ea typeface="標楷體" panose="03000509000000000000" pitchFamily="65" charset="-120"/>
            </a:endParaRPr>
          </a:p>
          <a:p>
            <a:pPr algn="l">
              <a:spcBef>
                <a:spcPts val="600"/>
              </a:spcBef>
            </a:pPr>
            <a:r>
              <a:rPr lang="en-US" altLang="zh-TW" sz="2000" dirty="0">
                <a:latin typeface="Times New Roman" panose="02020603050405020304" pitchFamily="18" charset="0"/>
                <a:ea typeface="標楷體" panose="03000509000000000000" pitchFamily="65" charset="-120"/>
              </a:rPr>
              <a:t>2018 </a:t>
            </a:r>
            <a:r>
              <a:rPr lang="zh-TW" altLang="en-US" sz="2000" dirty="0">
                <a:latin typeface="Times New Roman" panose="02020603050405020304" pitchFamily="18" charset="0"/>
                <a:ea typeface="標楷體" panose="03000509000000000000" pitchFamily="65" charset="-120"/>
              </a:rPr>
              <a:t>科技部</a:t>
            </a:r>
            <a:r>
              <a:rPr lang="zh-TW" altLang="en-US" sz="2000" b="0" i="0" u="none" strike="noStrike" baseline="0" dirty="0">
                <a:latin typeface="Times New Roman" panose="02020603050405020304" pitchFamily="18" charset="0"/>
                <a:ea typeface="標楷體" panose="03000509000000000000" pitchFamily="65" charset="-120"/>
              </a:rPr>
              <a:t>特約研究</a:t>
            </a:r>
            <a:r>
              <a:rPr lang="zh-TW" altLang="en-US" sz="2000" dirty="0">
                <a:latin typeface="Times New Roman" panose="02020603050405020304" pitchFamily="18" charset="0"/>
                <a:ea typeface="標楷體" panose="03000509000000000000" pitchFamily="65" charset="-120"/>
              </a:rPr>
              <a:t>計畫 </a:t>
            </a:r>
            <a:r>
              <a:rPr lang="en-US" altLang="zh-TW" sz="2000" dirty="0">
                <a:latin typeface="Times New Roman" panose="02020603050405020304" pitchFamily="18" charset="0"/>
                <a:ea typeface="標楷體" panose="03000509000000000000" pitchFamily="65" charset="-120"/>
              </a:rPr>
              <a:t>(</a:t>
            </a:r>
            <a:r>
              <a:rPr lang="zh-TW" altLang="en-US" sz="2000" dirty="0">
                <a:latin typeface="Times New Roman" panose="02020603050405020304" pitchFamily="18" charset="0"/>
                <a:ea typeface="標楷體" panose="03000509000000000000" pitchFamily="65" charset="-120"/>
              </a:rPr>
              <a:t>孫以瀚</a:t>
            </a:r>
            <a:r>
              <a:rPr lang="en-US" altLang="zh-TW" sz="2000" dirty="0">
                <a:latin typeface="Times New Roman" panose="02020603050405020304" pitchFamily="18" charset="0"/>
                <a:ea typeface="標楷體" panose="03000509000000000000" pitchFamily="65" charset="-120"/>
              </a:rPr>
              <a:t>)</a:t>
            </a:r>
            <a:endParaRPr lang="zh-TW" altLang="en-US" sz="2000" dirty="0">
              <a:latin typeface="Times New Roman" panose="02020603050405020304" pitchFamily="18" charset="0"/>
              <a:ea typeface="標楷體" panose="03000509000000000000" pitchFamily="65" charset="-120"/>
            </a:endParaRPr>
          </a:p>
        </p:txBody>
      </p:sp>
      <p:sp>
        <p:nvSpPr>
          <p:cNvPr id="6" name="文字方塊 5">
            <a:extLst>
              <a:ext uri="{FF2B5EF4-FFF2-40B4-BE49-F238E27FC236}">
                <a16:creationId xmlns:a16="http://schemas.microsoft.com/office/drawing/2014/main" id="{9634E28E-E9FF-430C-8E89-3C5971400203}"/>
              </a:ext>
            </a:extLst>
          </p:cNvPr>
          <p:cNvSpPr txBox="1"/>
          <p:nvPr/>
        </p:nvSpPr>
        <p:spPr>
          <a:xfrm flipH="1">
            <a:off x="659004" y="3567848"/>
            <a:ext cx="3396728" cy="461665"/>
          </a:xfrm>
          <a:prstGeom prst="rect">
            <a:avLst/>
          </a:prstGeom>
          <a:noFill/>
        </p:spPr>
        <p:txBody>
          <a:bodyPr wrap="square" rtlCol="0">
            <a:spAutoFit/>
          </a:bodyPr>
          <a:lstStyle/>
          <a:p>
            <a:r>
              <a:rPr lang="zh-TW" altLang="en-US" sz="2400" dirty="0">
                <a:solidFill>
                  <a:srgbClr val="FF0000"/>
                </a:solidFill>
                <a:latin typeface="標楷體" panose="03000509000000000000" pitchFamily="65" charset="-120"/>
                <a:ea typeface="標楷體" panose="03000509000000000000" pitchFamily="65" charset="-120"/>
              </a:rPr>
              <a:t>先確保資訊不會外洩</a:t>
            </a:r>
            <a:r>
              <a:rPr lang="en-US" altLang="zh-TW" sz="2400" dirty="0">
                <a:solidFill>
                  <a:srgbClr val="FF0000"/>
                </a:solidFill>
                <a:latin typeface="標楷體" panose="03000509000000000000" pitchFamily="65" charset="-120"/>
                <a:ea typeface="標楷體" panose="03000509000000000000" pitchFamily="65" charset="-120"/>
              </a:rPr>
              <a:t>!</a:t>
            </a:r>
            <a:endParaRPr lang="zh-TW" altLang="en-US" sz="24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35583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50A7DFD8-59A7-4B79-8314-823CF060ACBB}"/>
              </a:ext>
            </a:extLst>
          </p:cNvPr>
          <p:cNvSpPr>
            <a:spLocks noGrp="1"/>
          </p:cNvSpPr>
          <p:nvPr>
            <p:ph type="body" sz="quarter" idx="10"/>
          </p:nvPr>
        </p:nvSpPr>
        <p:spPr>
          <a:xfrm>
            <a:off x="659003" y="258233"/>
            <a:ext cx="7400267" cy="529569"/>
          </a:xfrm>
        </p:spPr>
        <p:txBody>
          <a:bodyPr>
            <a:noAutofit/>
          </a:bodyPr>
          <a:lstStyle/>
          <a:p>
            <a:r>
              <a:rPr lang="en-US" altLang="zh-TW" sz="3200" dirty="0">
                <a:latin typeface="Times New Roman" panose="02020603050405020304" pitchFamily="18" charset="0"/>
                <a:cs typeface="Times New Roman" panose="02020603050405020304" pitchFamily="18" charset="0"/>
              </a:rPr>
              <a:t>Keep chats out of training (</a:t>
            </a:r>
            <a:r>
              <a:rPr lang="en-US" altLang="zh-TW" sz="3200" dirty="0" err="1">
                <a:latin typeface="Times New Roman" panose="02020603050405020304" pitchFamily="18" charset="0"/>
                <a:cs typeface="Times New Roman" panose="02020603050405020304" pitchFamily="18" charset="0"/>
              </a:rPr>
              <a:t>ChatGPT</a:t>
            </a:r>
            <a:r>
              <a:rPr lang="en-US" altLang="zh-TW" sz="3200" dirty="0">
                <a:latin typeface="Times New Roman" panose="02020603050405020304" pitchFamily="18" charset="0"/>
                <a:cs typeface="Times New Roman" panose="02020603050405020304" pitchFamily="18" charset="0"/>
              </a:rPr>
              <a:t>)</a:t>
            </a:r>
            <a:endParaRPr lang="zh-TW" altLang="en-US" sz="3200" dirty="0">
              <a:latin typeface="Times New Roman" panose="02020603050405020304" pitchFamily="18" charset="0"/>
              <a:cs typeface="Times New Roman" panose="02020603050405020304" pitchFamily="18" charset="0"/>
            </a:endParaRPr>
          </a:p>
        </p:txBody>
      </p:sp>
      <p:pic>
        <p:nvPicPr>
          <p:cNvPr id="4" name="圖片 3">
            <a:extLst>
              <a:ext uri="{FF2B5EF4-FFF2-40B4-BE49-F238E27FC236}">
                <a16:creationId xmlns:a16="http://schemas.microsoft.com/office/drawing/2014/main" id="{F40069F2-AFF1-4A14-8CF5-68278C5AE01C}"/>
              </a:ext>
            </a:extLst>
          </p:cNvPr>
          <p:cNvPicPr>
            <a:picLocks noChangeAspect="1"/>
          </p:cNvPicPr>
          <p:nvPr/>
        </p:nvPicPr>
        <p:blipFill>
          <a:blip r:embed="rId2"/>
          <a:stretch>
            <a:fillRect/>
          </a:stretch>
        </p:blipFill>
        <p:spPr>
          <a:xfrm>
            <a:off x="831776" y="999976"/>
            <a:ext cx="10116070" cy="5772447"/>
          </a:xfrm>
          <a:prstGeom prst="rect">
            <a:avLst/>
          </a:prstGeom>
        </p:spPr>
      </p:pic>
      <p:cxnSp>
        <p:nvCxnSpPr>
          <p:cNvPr id="6" name="直線單箭頭接點 5">
            <a:extLst>
              <a:ext uri="{FF2B5EF4-FFF2-40B4-BE49-F238E27FC236}">
                <a16:creationId xmlns:a16="http://schemas.microsoft.com/office/drawing/2014/main" id="{484A49BC-6AB8-4787-9302-733D52485E58}"/>
              </a:ext>
            </a:extLst>
          </p:cNvPr>
          <p:cNvCxnSpPr/>
          <p:nvPr/>
        </p:nvCxnSpPr>
        <p:spPr>
          <a:xfrm>
            <a:off x="268941" y="5755341"/>
            <a:ext cx="390063" cy="72614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id="{9F371D49-0BAA-45A0-A437-271D4CDF7F64}"/>
              </a:ext>
            </a:extLst>
          </p:cNvPr>
          <p:cNvCxnSpPr/>
          <p:nvPr/>
        </p:nvCxnSpPr>
        <p:spPr>
          <a:xfrm>
            <a:off x="466165" y="3550024"/>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523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BB0FFFB9-87CA-472A-840F-13A405B25193}"/>
              </a:ext>
            </a:extLst>
          </p:cNvPr>
          <p:cNvPicPr>
            <a:picLocks noChangeAspect="1"/>
          </p:cNvPicPr>
          <p:nvPr/>
        </p:nvPicPr>
        <p:blipFill>
          <a:blip r:embed="rId2"/>
          <a:stretch>
            <a:fillRect/>
          </a:stretch>
        </p:blipFill>
        <p:spPr>
          <a:xfrm>
            <a:off x="659004" y="1765578"/>
            <a:ext cx="3149762" cy="3721291"/>
          </a:xfrm>
          <a:prstGeom prst="rect">
            <a:avLst/>
          </a:prstGeom>
        </p:spPr>
      </p:pic>
      <p:cxnSp>
        <p:nvCxnSpPr>
          <p:cNvPr id="5" name="直線單箭頭接點 4">
            <a:extLst>
              <a:ext uri="{FF2B5EF4-FFF2-40B4-BE49-F238E27FC236}">
                <a16:creationId xmlns:a16="http://schemas.microsoft.com/office/drawing/2014/main" id="{027A9AA2-FCBB-4E9D-83B0-CF18A24A19DC}"/>
              </a:ext>
            </a:extLst>
          </p:cNvPr>
          <p:cNvCxnSpPr>
            <a:cxnSpLocks/>
          </p:cNvCxnSpPr>
          <p:nvPr/>
        </p:nvCxnSpPr>
        <p:spPr>
          <a:xfrm>
            <a:off x="251012" y="4043083"/>
            <a:ext cx="47513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圖片 7">
            <a:extLst>
              <a:ext uri="{FF2B5EF4-FFF2-40B4-BE49-F238E27FC236}">
                <a16:creationId xmlns:a16="http://schemas.microsoft.com/office/drawing/2014/main" id="{F0055748-32ED-421F-9446-454F0660C7A6}"/>
              </a:ext>
            </a:extLst>
          </p:cNvPr>
          <p:cNvPicPr>
            <a:picLocks noChangeAspect="1"/>
          </p:cNvPicPr>
          <p:nvPr/>
        </p:nvPicPr>
        <p:blipFill>
          <a:blip r:embed="rId3"/>
          <a:stretch>
            <a:fillRect/>
          </a:stretch>
        </p:blipFill>
        <p:spPr>
          <a:xfrm>
            <a:off x="3264291" y="1802154"/>
            <a:ext cx="6559887" cy="5131064"/>
          </a:xfrm>
          <a:prstGeom prst="rect">
            <a:avLst/>
          </a:prstGeom>
        </p:spPr>
      </p:pic>
      <p:cxnSp>
        <p:nvCxnSpPr>
          <p:cNvPr id="9" name="直線單箭頭接點 8">
            <a:extLst>
              <a:ext uri="{FF2B5EF4-FFF2-40B4-BE49-F238E27FC236}">
                <a16:creationId xmlns:a16="http://schemas.microsoft.com/office/drawing/2014/main" id="{07B46A37-FAB2-4A45-B6A6-A43C0FA0D233}"/>
              </a:ext>
            </a:extLst>
          </p:cNvPr>
          <p:cNvCxnSpPr>
            <a:cxnSpLocks/>
          </p:cNvCxnSpPr>
          <p:nvPr/>
        </p:nvCxnSpPr>
        <p:spPr>
          <a:xfrm>
            <a:off x="9197789" y="2147734"/>
            <a:ext cx="0" cy="31329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文字版面配置區 1">
            <a:extLst>
              <a:ext uri="{FF2B5EF4-FFF2-40B4-BE49-F238E27FC236}">
                <a16:creationId xmlns:a16="http://schemas.microsoft.com/office/drawing/2014/main" id="{EBA4376D-6A8B-4355-B3F7-5F01DC08BA6B}"/>
              </a:ext>
            </a:extLst>
          </p:cNvPr>
          <p:cNvSpPr>
            <a:spLocks noGrp="1"/>
          </p:cNvSpPr>
          <p:nvPr>
            <p:ph type="body" sz="quarter" idx="10"/>
          </p:nvPr>
        </p:nvSpPr>
        <p:spPr>
          <a:xfrm>
            <a:off x="658813" y="258763"/>
            <a:ext cx="7059799" cy="528637"/>
          </a:xfrm>
        </p:spPr>
        <p:txBody>
          <a:bodyPr>
            <a:noAutofit/>
          </a:bodyPr>
          <a:lstStyle/>
          <a:p>
            <a:r>
              <a:rPr lang="en-US" altLang="zh-TW" sz="3200" dirty="0">
                <a:latin typeface="Times New Roman" panose="02020603050405020304" pitchFamily="18" charset="0"/>
                <a:cs typeface="Times New Roman" panose="02020603050405020304" pitchFamily="18" charset="0"/>
              </a:rPr>
              <a:t>Keep chats out of training (</a:t>
            </a:r>
            <a:r>
              <a:rPr lang="en-US" altLang="zh-TW" sz="3200" dirty="0" err="1">
                <a:latin typeface="Times New Roman" panose="02020603050405020304" pitchFamily="18" charset="0"/>
                <a:cs typeface="Times New Roman" panose="02020603050405020304" pitchFamily="18" charset="0"/>
              </a:rPr>
              <a:t>ChatGPT</a:t>
            </a:r>
            <a:r>
              <a:rPr lang="en-US" altLang="zh-TW" sz="3200" dirty="0">
                <a:latin typeface="Times New Roman" panose="02020603050405020304" pitchFamily="18" charset="0"/>
                <a:cs typeface="Times New Roman" panose="02020603050405020304" pitchFamily="18" charset="0"/>
              </a:rPr>
              <a:t>)</a:t>
            </a:r>
            <a:endParaRPr lang="zh-TW" altLang="en-US" sz="3200" dirty="0">
              <a:latin typeface="Times New Roman" panose="02020603050405020304" pitchFamily="18" charset="0"/>
              <a:cs typeface="Times New Roman" panose="02020603050405020304" pitchFamily="18" charset="0"/>
            </a:endParaRPr>
          </a:p>
        </p:txBody>
      </p:sp>
      <p:sp>
        <p:nvSpPr>
          <p:cNvPr id="12" name="文字方塊 11">
            <a:extLst>
              <a:ext uri="{FF2B5EF4-FFF2-40B4-BE49-F238E27FC236}">
                <a16:creationId xmlns:a16="http://schemas.microsoft.com/office/drawing/2014/main" id="{16CEE2BF-6F10-414F-AFE6-48294A936E87}"/>
              </a:ext>
            </a:extLst>
          </p:cNvPr>
          <p:cNvSpPr txBox="1"/>
          <p:nvPr/>
        </p:nvSpPr>
        <p:spPr>
          <a:xfrm flipH="1">
            <a:off x="7342093" y="1174390"/>
            <a:ext cx="4642823" cy="400110"/>
          </a:xfrm>
          <a:prstGeom prst="rect">
            <a:avLst/>
          </a:prstGeom>
          <a:noFill/>
        </p:spPr>
        <p:txBody>
          <a:bodyPr wrap="square" rtlCol="0">
            <a:spAutoFit/>
          </a:bodyPr>
          <a:lstStyle/>
          <a:p>
            <a:r>
              <a:rPr lang="en-US" altLang="zh-TW" sz="2000" dirty="0">
                <a:solidFill>
                  <a:srgbClr val="FF0000"/>
                </a:solidFill>
                <a:latin typeface="Times New Roman" panose="02020603050405020304" pitchFamily="18" charset="0"/>
                <a:cs typeface="Times New Roman" panose="02020603050405020304" pitchFamily="18" charset="0"/>
              </a:rPr>
              <a:t>Also Gemini, Claude, Perplexity, Co-Pilot</a:t>
            </a:r>
            <a:endParaRPr lang="zh-TW" altLang="en-US" sz="2000" dirty="0">
              <a:solidFill>
                <a:srgbClr val="FF0000"/>
              </a:solidFill>
              <a:latin typeface="Times New Roman" panose="02020603050405020304" pitchFamily="18" charset="0"/>
              <a:cs typeface="Times New Roman" panose="02020603050405020304" pitchFamily="18" charset="0"/>
            </a:endParaRPr>
          </a:p>
        </p:txBody>
      </p:sp>
      <p:cxnSp>
        <p:nvCxnSpPr>
          <p:cNvPr id="10" name="直線單箭頭接點 9">
            <a:extLst>
              <a:ext uri="{FF2B5EF4-FFF2-40B4-BE49-F238E27FC236}">
                <a16:creationId xmlns:a16="http://schemas.microsoft.com/office/drawing/2014/main" id="{BE8AB958-848F-407C-93D3-3C73989BAAB3}"/>
              </a:ext>
            </a:extLst>
          </p:cNvPr>
          <p:cNvCxnSpPr>
            <a:cxnSpLocks/>
          </p:cNvCxnSpPr>
          <p:nvPr/>
        </p:nvCxnSpPr>
        <p:spPr>
          <a:xfrm>
            <a:off x="3026726" y="4303059"/>
            <a:ext cx="47513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304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3DBD764D-0930-4632-9DCE-F7558136410C}"/>
              </a:ext>
            </a:extLst>
          </p:cNvPr>
          <p:cNvSpPr>
            <a:spLocks noGrp="1"/>
          </p:cNvSpPr>
          <p:nvPr>
            <p:ph type="body" sz="quarter" idx="10"/>
          </p:nvPr>
        </p:nvSpPr>
        <p:spPr/>
        <p:txBody>
          <a:bodyPr>
            <a:noAutofit/>
          </a:bodyPr>
          <a:lstStyle/>
          <a:p>
            <a:r>
              <a:rPr lang="en-US" altLang="zh-TW" sz="3200" dirty="0">
                <a:latin typeface="Times New Roman" panose="02020603050405020304" pitchFamily="18" charset="0"/>
                <a:cs typeface="Times New Roman" panose="02020603050405020304" pitchFamily="18" charset="0"/>
              </a:rPr>
              <a:t>Temporary chat</a:t>
            </a:r>
            <a:endParaRPr lang="zh-TW" altLang="en-US" sz="3200" dirty="0">
              <a:latin typeface="Times New Roman" panose="02020603050405020304" pitchFamily="18" charset="0"/>
              <a:cs typeface="Times New Roman" panose="02020603050405020304" pitchFamily="18" charset="0"/>
            </a:endParaRPr>
          </a:p>
        </p:txBody>
      </p:sp>
      <p:pic>
        <p:nvPicPr>
          <p:cNvPr id="4" name="圖片 3">
            <a:extLst>
              <a:ext uri="{FF2B5EF4-FFF2-40B4-BE49-F238E27FC236}">
                <a16:creationId xmlns:a16="http://schemas.microsoft.com/office/drawing/2014/main" id="{7BBE9BFC-D9D6-4FA3-A70C-53847FC0FE40}"/>
              </a:ext>
            </a:extLst>
          </p:cNvPr>
          <p:cNvPicPr>
            <a:picLocks noChangeAspect="1"/>
          </p:cNvPicPr>
          <p:nvPr/>
        </p:nvPicPr>
        <p:blipFill>
          <a:blip r:embed="rId2"/>
          <a:stretch>
            <a:fillRect/>
          </a:stretch>
        </p:blipFill>
        <p:spPr>
          <a:xfrm>
            <a:off x="659004" y="1131786"/>
            <a:ext cx="10122793" cy="5726214"/>
          </a:xfrm>
          <a:prstGeom prst="rect">
            <a:avLst/>
          </a:prstGeom>
        </p:spPr>
      </p:pic>
      <p:cxnSp>
        <p:nvCxnSpPr>
          <p:cNvPr id="5" name="直線單箭頭接點 4">
            <a:extLst>
              <a:ext uri="{FF2B5EF4-FFF2-40B4-BE49-F238E27FC236}">
                <a16:creationId xmlns:a16="http://schemas.microsoft.com/office/drawing/2014/main" id="{DA0FDB6F-E23F-4B4E-BA84-807A296E6791}"/>
              </a:ext>
            </a:extLst>
          </p:cNvPr>
          <p:cNvCxnSpPr>
            <a:cxnSpLocks/>
          </p:cNvCxnSpPr>
          <p:nvPr/>
        </p:nvCxnSpPr>
        <p:spPr>
          <a:xfrm>
            <a:off x="9906001" y="1380565"/>
            <a:ext cx="47513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圖片 6">
            <a:extLst>
              <a:ext uri="{FF2B5EF4-FFF2-40B4-BE49-F238E27FC236}">
                <a16:creationId xmlns:a16="http://schemas.microsoft.com/office/drawing/2014/main" id="{6DF2DACC-473A-4611-A846-7BCE32F3BDA5}"/>
              </a:ext>
            </a:extLst>
          </p:cNvPr>
          <p:cNvPicPr>
            <a:picLocks noChangeAspect="1"/>
          </p:cNvPicPr>
          <p:nvPr/>
        </p:nvPicPr>
        <p:blipFill>
          <a:blip r:embed="rId3"/>
          <a:stretch>
            <a:fillRect/>
          </a:stretch>
        </p:blipFill>
        <p:spPr>
          <a:xfrm>
            <a:off x="3514176" y="2098507"/>
            <a:ext cx="8333459" cy="4002629"/>
          </a:xfrm>
          <a:prstGeom prst="rect">
            <a:avLst/>
          </a:prstGeom>
        </p:spPr>
      </p:pic>
      <p:cxnSp>
        <p:nvCxnSpPr>
          <p:cNvPr id="8" name="直線單箭頭接點 7">
            <a:extLst>
              <a:ext uri="{FF2B5EF4-FFF2-40B4-BE49-F238E27FC236}">
                <a16:creationId xmlns:a16="http://schemas.microsoft.com/office/drawing/2014/main" id="{4A94DC5E-74AA-49C7-BA62-EAF3E0DC19AC}"/>
              </a:ext>
            </a:extLst>
          </p:cNvPr>
          <p:cNvCxnSpPr>
            <a:cxnSpLocks/>
          </p:cNvCxnSpPr>
          <p:nvPr/>
        </p:nvCxnSpPr>
        <p:spPr>
          <a:xfrm>
            <a:off x="11026590" y="2312894"/>
            <a:ext cx="47513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55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4FC72759-BF53-4F1A-9A0E-609E9756AE6D}"/>
              </a:ext>
            </a:extLst>
          </p:cNvPr>
          <p:cNvSpPr>
            <a:spLocks noGrp="1"/>
          </p:cNvSpPr>
          <p:nvPr>
            <p:ph type="body" sz="quarter" idx="10"/>
          </p:nvPr>
        </p:nvSpPr>
        <p:spPr>
          <a:xfrm>
            <a:off x="659004" y="258233"/>
            <a:ext cx="6476902" cy="529569"/>
          </a:xfrm>
        </p:spPr>
        <p:txBody>
          <a:bodyPr>
            <a:noAutofit/>
          </a:bodyPr>
          <a:lstStyle/>
          <a:p>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AI</a:t>
            </a:r>
            <a:r>
              <a:rPr lang="zh-TW" altLang="en-US" sz="3200" dirty="0">
                <a:latin typeface="標楷體" panose="03000509000000000000" pitchFamily="65" charset="-120"/>
                <a:ea typeface="標楷體" panose="03000509000000000000" pitchFamily="65" charset="-120"/>
              </a:rPr>
              <a:t>是工具，要駕馭工具，極致發揮</a:t>
            </a:r>
            <a:endParaRPr lang="en-US" altLang="zh-TW" sz="3200" dirty="0">
              <a:latin typeface="標楷體" panose="03000509000000000000" pitchFamily="65" charset="-120"/>
              <a:ea typeface="標楷體" panose="03000509000000000000" pitchFamily="65" charset="-120"/>
            </a:endParaRPr>
          </a:p>
        </p:txBody>
      </p:sp>
      <p:sp>
        <p:nvSpPr>
          <p:cNvPr id="4" name="文字方塊 3">
            <a:extLst>
              <a:ext uri="{FF2B5EF4-FFF2-40B4-BE49-F238E27FC236}">
                <a16:creationId xmlns:a16="http://schemas.microsoft.com/office/drawing/2014/main" id="{F854100D-6F88-4F62-B8C0-9DC9A8BA8EFA}"/>
              </a:ext>
            </a:extLst>
          </p:cNvPr>
          <p:cNvSpPr txBox="1"/>
          <p:nvPr/>
        </p:nvSpPr>
        <p:spPr>
          <a:xfrm>
            <a:off x="728782" y="1051907"/>
            <a:ext cx="1742173"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算盤</a:t>
            </a:r>
          </a:p>
        </p:txBody>
      </p:sp>
      <p:sp>
        <p:nvSpPr>
          <p:cNvPr id="5" name="文字方塊 4">
            <a:extLst>
              <a:ext uri="{FF2B5EF4-FFF2-40B4-BE49-F238E27FC236}">
                <a16:creationId xmlns:a16="http://schemas.microsoft.com/office/drawing/2014/main" id="{2BD83A6C-8978-4F48-8F7A-21124F026CE2}"/>
              </a:ext>
            </a:extLst>
          </p:cNvPr>
          <p:cNvSpPr txBox="1"/>
          <p:nvPr/>
        </p:nvSpPr>
        <p:spPr>
          <a:xfrm flipH="1">
            <a:off x="3820573" y="1053636"/>
            <a:ext cx="2222635"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計算機</a:t>
            </a:r>
          </a:p>
        </p:txBody>
      </p:sp>
      <p:sp>
        <p:nvSpPr>
          <p:cNvPr id="6" name="文字方塊 5">
            <a:extLst>
              <a:ext uri="{FF2B5EF4-FFF2-40B4-BE49-F238E27FC236}">
                <a16:creationId xmlns:a16="http://schemas.microsoft.com/office/drawing/2014/main" id="{7BDE6727-E4D1-4272-BC85-8BF6CC871851}"/>
              </a:ext>
            </a:extLst>
          </p:cNvPr>
          <p:cNvSpPr txBox="1"/>
          <p:nvPr/>
        </p:nvSpPr>
        <p:spPr>
          <a:xfrm>
            <a:off x="577021" y="4798465"/>
            <a:ext cx="11351987" cy="1800493"/>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zh-TW" altLang="en-US" sz="2400" b="1" dirty="0">
                <a:latin typeface="Times New Roman" panose="02020603050405020304" pitchFamily="18" charset="0"/>
                <a:ea typeface="標楷體" panose="03000509000000000000" pitchFamily="65" charset="-120"/>
              </a:rPr>
              <a:t>會使用新工具者佔優勢</a:t>
            </a:r>
            <a:endParaRPr lang="en-US" altLang="zh-TW" sz="2400" b="1" dirty="0">
              <a:latin typeface="Times New Roman" panose="02020603050405020304" pitchFamily="18" charset="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b="1" dirty="0">
                <a:latin typeface="Times New Roman" panose="02020603050405020304" pitchFamily="18" charset="0"/>
                <a:ea typeface="標楷體" panose="03000509000000000000" pitchFamily="65" charset="-120"/>
              </a:rPr>
              <a:t>不會使用者會輸在起跑點 </a:t>
            </a:r>
            <a:r>
              <a:rPr lang="en-US" altLang="zh-TW" sz="2400" b="1" dirty="0">
                <a:latin typeface="Times New Roman" panose="02020603050405020304" pitchFamily="18" charset="0"/>
                <a:ea typeface="標楷體" panose="03000509000000000000" pitchFamily="65" charset="-120"/>
              </a:rPr>
              <a:t>(</a:t>
            </a:r>
            <a:r>
              <a:rPr lang="zh-TW" altLang="en-US" sz="2400" b="1" dirty="0">
                <a:latin typeface="Times New Roman" panose="02020603050405020304" pitchFamily="18" charset="0"/>
                <a:ea typeface="標楷體" panose="03000509000000000000" pitchFamily="65" charset="-120"/>
              </a:rPr>
              <a:t>會死在起跑點</a:t>
            </a:r>
            <a:r>
              <a:rPr lang="en-US" altLang="zh-TW" sz="2400" b="1" dirty="0">
                <a:latin typeface="Times New Roman" panose="02020603050405020304" pitchFamily="18" charset="0"/>
                <a:ea typeface="標楷體" panose="03000509000000000000" pitchFamily="65" charset="-120"/>
              </a:rPr>
              <a:t>)</a:t>
            </a:r>
            <a:r>
              <a:rPr lang="zh-TW" altLang="en-US" sz="2400" b="1" dirty="0">
                <a:latin typeface="Times New Roman" panose="02020603050405020304" pitchFamily="18" charset="0"/>
                <a:ea typeface="標楷體" panose="03000509000000000000" pitchFamily="65" charset="-120"/>
              </a:rPr>
              <a:t> </a:t>
            </a:r>
            <a:r>
              <a:rPr lang="en-US" altLang="zh-TW" sz="2400" b="1" dirty="0">
                <a:latin typeface="Times New Roman" panose="02020603050405020304" pitchFamily="18" charset="0"/>
                <a:ea typeface="標楷體" panose="03000509000000000000" pitchFamily="65" charset="-120"/>
              </a:rPr>
              <a:t>(</a:t>
            </a:r>
            <a:r>
              <a:rPr lang="zh-TW" altLang="en-US" sz="2400" b="1" dirty="0">
                <a:latin typeface="Times New Roman" panose="02020603050405020304" pitchFamily="18" charset="0"/>
                <a:ea typeface="標楷體" panose="03000509000000000000" pitchFamily="65" charset="-120"/>
              </a:rPr>
              <a:t>林一平</a:t>
            </a:r>
            <a:r>
              <a:rPr lang="en-US" altLang="zh-TW" sz="2400" b="1" dirty="0">
                <a:latin typeface="Times New Roman" panose="02020603050405020304" pitchFamily="18" charset="0"/>
                <a:ea typeface="標楷體" panose="03000509000000000000" pitchFamily="65" charset="-120"/>
              </a:rPr>
              <a:t>)</a:t>
            </a:r>
            <a:endParaRPr lang="zh-TW" altLang="zh-TW" sz="2400" b="1" dirty="0">
              <a:latin typeface="Times New Roman" panose="02020603050405020304" pitchFamily="18" charset="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問題不是人會不會被</a:t>
            </a:r>
            <a:r>
              <a:rPr lang="en-US" altLang="zh-TW" sz="2400" dirty="0">
                <a:latin typeface="Times New Roman" panose="02020603050405020304" pitchFamily="18" charset="0"/>
                <a:ea typeface="標楷體" panose="03000509000000000000" pitchFamily="65" charset="-120"/>
              </a:rPr>
              <a:t>AI</a:t>
            </a:r>
            <a:r>
              <a:rPr lang="zh-TW" altLang="en-US" sz="2400" dirty="0">
                <a:latin typeface="Times New Roman" panose="02020603050405020304" pitchFamily="18" charset="0"/>
                <a:ea typeface="標楷體" panose="03000509000000000000" pitchFamily="65" charset="-120"/>
              </a:rPr>
              <a:t>取代，而是如何避免被</a:t>
            </a:r>
            <a:r>
              <a:rPr lang="zh-TW" altLang="en-US" sz="2400" b="1" dirty="0">
                <a:solidFill>
                  <a:srgbClr val="FF0000"/>
                </a:solidFill>
                <a:latin typeface="Times New Roman" panose="02020603050405020304" pitchFamily="18" charset="0"/>
                <a:ea typeface="標楷體" panose="03000509000000000000" pitchFamily="65" charset="-120"/>
              </a:rPr>
              <a:t>善用</a:t>
            </a:r>
            <a:r>
              <a:rPr lang="en-US" altLang="zh-TW" sz="2400" dirty="0">
                <a:solidFill>
                  <a:srgbClr val="FF0000"/>
                </a:solidFill>
                <a:latin typeface="Times New Roman" panose="02020603050405020304" pitchFamily="18" charset="0"/>
                <a:ea typeface="標楷體" panose="03000509000000000000" pitchFamily="65" charset="-120"/>
              </a:rPr>
              <a:t>AI</a:t>
            </a:r>
            <a:r>
              <a:rPr lang="zh-TW" altLang="en-US" sz="2400" dirty="0">
                <a:solidFill>
                  <a:srgbClr val="FF0000"/>
                </a:solidFill>
                <a:latin typeface="Times New Roman" panose="02020603050405020304" pitchFamily="18" charset="0"/>
                <a:ea typeface="標楷體" panose="03000509000000000000" pitchFamily="65" charset="-120"/>
              </a:rPr>
              <a:t>的人</a:t>
            </a:r>
            <a:r>
              <a:rPr lang="zh-TW" altLang="en-US" sz="2400" dirty="0">
                <a:latin typeface="Times New Roman" panose="02020603050405020304" pitchFamily="18" charset="0"/>
                <a:ea typeface="標楷體" panose="03000509000000000000" pitchFamily="65" charset="-120"/>
              </a:rPr>
              <a:t>取代</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擅用工具，發揮工具的最大效能</a:t>
            </a:r>
            <a:endParaRPr lang="en-US" altLang="zh-TW" sz="2400" dirty="0">
              <a:latin typeface="標楷體" panose="03000509000000000000" pitchFamily="65" charset="-120"/>
              <a:ea typeface="標楷體" panose="03000509000000000000" pitchFamily="65" charset="-120"/>
            </a:endParaRPr>
          </a:p>
        </p:txBody>
      </p:sp>
      <p:pic>
        <p:nvPicPr>
          <p:cNvPr id="1026" name="Picture 2" descr="undefined">
            <a:extLst>
              <a:ext uri="{FF2B5EF4-FFF2-40B4-BE49-F238E27FC236}">
                <a16:creationId xmlns:a16="http://schemas.microsoft.com/office/drawing/2014/main" id="{04B75FF9-7492-4AA7-8698-0354353FE1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166" b="10458"/>
          <a:stretch/>
        </p:blipFill>
        <p:spPr bwMode="auto">
          <a:xfrm>
            <a:off x="647706" y="1770581"/>
            <a:ext cx="2222635" cy="1173168"/>
          </a:xfrm>
          <a:prstGeom prst="rect">
            <a:avLst/>
          </a:prstGeom>
          <a:noFill/>
          <a:extLst>
            <a:ext uri="{909E8E84-426E-40DD-AFC4-6F175D3DCCD1}">
              <a14:hiddenFill xmlns:a14="http://schemas.microsoft.com/office/drawing/2010/main">
                <a:solidFill>
                  <a:srgbClr val="FFFFFF"/>
                </a:solidFill>
              </a14:hiddenFill>
            </a:ext>
          </a:extLst>
        </p:spPr>
      </p:pic>
      <p:sp>
        <p:nvSpPr>
          <p:cNvPr id="13" name="文字方塊 12">
            <a:extLst>
              <a:ext uri="{FF2B5EF4-FFF2-40B4-BE49-F238E27FC236}">
                <a16:creationId xmlns:a16="http://schemas.microsoft.com/office/drawing/2014/main" id="{FB111F16-CA42-4BD5-A371-DBA5CF691D36}"/>
              </a:ext>
            </a:extLst>
          </p:cNvPr>
          <p:cNvSpPr txBox="1"/>
          <p:nvPr/>
        </p:nvSpPr>
        <p:spPr>
          <a:xfrm>
            <a:off x="577021" y="3295414"/>
            <a:ext cx="3394137" cy="276999"/>
          </a:xfrm>
          <a:prstGeom prst="rect">
            <a:avLst/>
          </a:prstGeom>
          <a:noFill/>
        </p:spPr>
        <p:txBody>
          <a:bodyPr wrap="square">
            <a:spAutoFit/>
          </a:bodyPr>
          <a:lstStyle/>
          <a:p>
            <a:r>
              <a:rPr lang="zh-TW" altLang="en-US" sz="1200" dirty="0">
                <a:latin typeface="+mn-lt"/>
              </a:rPr>
              <a:t>https://en.wikipedia.org/wiki/Suanpan</a:t>
            </a:r>
          </a:p>
        </p:txBody>
      </p:sp>
      <p:pic>
        <p:nvPicPr>
          <p:cNvPr id="1028" name="Picture 4" descr="Scientific &amp; Fraction fx-300ES PLUS 2nd Edition Calculators #1">
            <a:extLst>
              <a:ext uri="{FF2B5EF4-FFF2-40B4-BE49-F238E27FC236}">
                <a16:creationId xmlns:a16="http://schemas.microsoft.com/office/drawing/2014/main" id="{4FFF72C6-5A6C-4E15-9606-456B30AD3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46586">
            <a:off x="3902343" y="1483406"/>
            <a:ext cx="1782348" cy="1782348"/>
          </a:xfrm>
          <a:prstGeom prst="rect">
            <a:avLst/>
          </a:prstGeom>
          <a:noFill/>
          <a:extLst>
            <a:ext uri="{909E8E84-426E-40DD-AFC4-6F175D3DCCD1}">
              <a14:hiddenFill xmlns:a14="http://schemas.microsoft.com/office/drawing/2010/main">
                <a:solidFill>
                  <a:srgbClr val="FFFFFF"/>
                </a:solidFill>
              </a14:hiddenFill>
            </a:ext>
          </a:extLst>
        </p:spPr>
      </p:pic>
      <p:sp>
        <p:nvSpPr>
          <p:cNvPr id="16" name="文字方塊 15">
            <a:extLst>
              <a:ext uri="{FF2B5EF4-FFF2-40B4-BE49-F238E27FC236}">
                <a16:creationId xmlns:a16="http://schemas.microsoft.com/office/drawing/2014/main" id="{60DB049A-8039-4AF3-B172-997E490C684C}"/>
              </a:ext>
            </a:extLst>
          </p:cNvPr>
          <p:cNvSpPr txBox="1"/>
          <p:nvPr/>
        </p:nvSpPr>
        <p:spPr>
          <a:xfrm>
            <a:off x="3485245" y="3291892"/>
            <a:ext cx="3785135" cy="461665"/>
          </a:xfrm>
          <a:prstGeom prst="rect">
            <a:avLst/>
          </a:prstGeom>
          <a:noFill/>
        </p:spPr>
        <p:txBody>
          <a:bodyPr wrap="square">
            <a:spAutoFit/>
          </a:bodyPr>
          <a:lstStyle/>
          <a:p>
            <a:r>
              <a:rPr lang="zh-TW" altLang="en-US" sz="1200" dirty="0">
                <a:latin typeface="+mn-lt"/>
              </a:rPr>
              <a:t>https://www.casio.com/us/scientific-calculators/product.FX-300ESPLUS-2/</a:t>
            </a:r>
          </a:p>
        </p:txBody>
      </p:sp>
      <p:sp>
        <p:nvSpPr>
          <p:cNvPr id="8" name="文字方塊 7">
            <a:extLst>
              <a:ext uri="{FF2B5EF4-FFF2-40B4-BE49-F238E27FC236}">
                <a16:creationId xmlns:a16="http://schemas.microsoft.com/office/drawing/2014/main" id="{6845FB0B-3DC5-4F38-8E06-523D51F48635}"/>
              </a:ext>
            </a:extLst>
          </p:cNvPr>
          <p:cNvSpPr txBox="1"/>
          <p:nvPr/>
        </p:nvSpPr>
        <p:spPr>
          <a:xfrm>
            <a:off x="6760242" y="1051907"/>
            <a:ext cx="1974548" cy="461665"/>
          </a:xfrm>
          <a:prstGeom prst="rect">
            <a:avLst/>
          </a:prstGeom>
          <a:noFill/>
        </p:spPr>
        <p:txBody>
          <a:bodyPr wrap="square" rtlCol="0">
            <a:spAutoFit/>
          </a:bodyPr>
          <a:lstStyle/>
          <a:p>
            <a:r>
              <a:rPr lang="zh-TW" altLang="en-US" sz="2400" dirty="0">
                <a:latin typeface="標楷體" panose="03000509000000000000" pitchFamily="65" charset="-120"/>
                <a:ea typeface="標楷體" panose="03000509000000000000" pitchFamily="65" charset="-120"/>
              </a:rPr>
              <a:t>電腦</a:t>
            </a:r>
          </a:p>
        </p:txBody>
      </p:sp>
      <p:pic>
        <p:nvPicPr>
          <p:cNvPr id="4100" name="Picture 4">
            <a:extLst>
              <a:ext uri="{FF2B5EF4-FFF2-40B4-BE49-F238E27FC236}">
                <a16:creationId xmlns:a16="http://schemas.microsoft.com/office/drawing/2014/main" id="{4345C457-019D-45D5-9B60-B79EEC367A4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327" r="13002"/>
          <a:stretch/>
        </p:blipFill>
        <p:spPr bwMode="auto">
          <a:xfrm>
            <a:off x="6317851" y="1503339"/>
            <a:ext cx="2790955" cy="1820070"/>
          </a:xfrm>
          <a:prstGeom prst="rect">
            <a:avLst/>
          </a:prstGeom>
          <a:noFill/>
          <a:extLst>
            <a:ext uri="{909E8E84-426E-40DD-AFC4-6F175D3DCCD1}">
              <a14:hiddenFill xmlns:a14="http://schemas.microsoft.com/office/drawing/2010/main">
                <a:solidFill>
                  <a:srgbClr val="FFFFFF"/>
                </a:solidFill>
              </a14:hiddenFill>
            </a:ext>
          </a:extLst>
        </p:spPr>
      </p:pic>
      <p:sp>
        <p:nvSpPr>
          <p:cNvPr id="17" name="文字方塊 16">
            <a:extLst>
              <a:ext uri="{FF2B5EF4-FFF2-40B4-BE49-F238E27FC236}">
                <a16:creationId xmlns:a16="http://schemas.microsoft.com/office/drawing/2014/main" id="{80808E04-C5C9-4252-A097-CB1AC0EB2923}"/>
              </a:ext>
            </a:extLst>
          </p:cNvPr>
          <p:cNvSpPr txBox="1"/>
          <p:nvPr/>
        </p:nvSpPr>
        <p:spPr>
          <a:xfrm>
            <a:off x="6526829" y="3323040"/>
            <a:ext cx="3881387" cy="276999"/>
          </a:xfrm>
          <a:prstGeom prst="rect">
            <a:avLst/>
          </a:prstGeom>
          <a:noFill/>
        </p:spPr>
        <p:txBody>
          <a:bodyPr wrap="square">
            <a:spAutoFit/>
          </a:bodyPr>
          <a:lstStyle/>
          <a:p>
            <a:r>
              <a:rPr lang="zh-TW" altLang="en-US" sz="1200" dirty="0">
                <a:latin typeface="+mn-lt"/>
              </a:rPr>
              <a:t>https://www.twinkl.co.id/teaching-wiki/computer</a:t>
            </a:r>
          </a:p>
        </p:txBody>
      </p:sp>
      <p:sp>
        <p:nvSpPr>
          <p:cNvPr id="14" name="文字方塊 13">
            <a:extLst>
              <a:ext uri="{FF2B5EF4-FFF2-40B4-BE49-F238E27FC236}">
                <a16:creationId xmlns:a16="http://schemas.microsoft.com/office/drawing/2014/main" id="{501CF682-4583-4280-A8D2-4818505B98ED}"/>
              </a:ext>
            </a:extLst>
          </p:cNvPr>
          <p:cNvSpPr txBox="1"/>
          <p:nvPr/>
        </p:nvSpPr>
        <p:spPr>
          <a:xfrm flipH="1">
            <a:off x="577021" y="3694264"/>
            <a:ext cx="4705192" cy="846386"/>
          </a:xfrm>
          <a:prstGeom prst="rect">
            <a:avLst/>
          </a:prstGeom>
          <a:noFill/>
        </p:spPr>
        <p:txBody>
          <a:bodyPr wrap="square" rtlCol="0">
            <a:spAutoFit/>
          </a:bodyPr>
          <a:lstStyle/>
          <a:p>
            <a:pPr>
              <a:spcBef>
                <a:spcPts val="600"/>
              </a:spcBef>
            </a:pPr>
            <a:r>
              <a:rPr lang="en-US" altLang="zh-TW" dirty="0">
                <a:latin typeface="Times New Roman" panose="02020603050405020304" pitchFamily="18" charset="0"/>
                <a:ea typeface="標楷體" panose="03000509000000000000" pitchFamily="65" charset="-120"/>
              </a:rPr>
              <a:t>12</a:t>
            </a:r>
            <a:r>
              <a:rPr lang="zh-TW" altLang="en-US" dirty="0">
                <a:latin typeface="Times New Roman" panose="02020603050405020304" pitchFamily="18" charset="0"/>
                <a:ea typeface="標楷體" panose="03000509000000000000" pitchFamily="65" charset="-120"/>
              </a:rPr>
              <a:t>級 </a:t>
            </a:r>
            <a:r>
              <a:rPr lang="en-US" altLang="zh-TW" dirty="0">
                <a:latin typeface="Times New Roman" panose="02020603050405020304" pitchFamily="18" charset="0"/>
                <a:ea typeface="標楷體" panose="03000509000000000000" pitchFamily="65" charset="-120"/>
                <a:sym typeface="Wingdings" panose="05000000000000000000" pitchFamily="2" charset="2"/>
              </a:rPr>
              <a:t></a:t>
            </a:r>
            <a:r>
              <a:rPr lang="zh-TW" altLang="en-US" dirty="0">
                <a:latin typeface="Times New Roman" panose="02020603050405020304" pitchFamily="18" charset="0"/>
                <a:ea typeface="標楷體" panose="03000509000000000000" pitchFamily="65" charset="-120"/>
                <a:sym typeface="Wingdings" panose="05000000000000000000" pitchFamily="2" charset="2"/>
              </a:rPr>
              <a:t> </a:t>
            </a:r>
            <a:r>
              <a:rPr lang="en-US" altLang="zh-TW" dirty="0">
                <a:latin typeface="Times New Roman" panose="02020603050405020304" pitchFamily="18" charset="0"/>
                <a:ea typeface="標楷體" panose="03000509000000000000" pitchFamily="65" charset="-120"/>
                <a:sym typeface="Wingdings" panose="05000000000000000000" pitchFamily="2" charset="2"/>
              </a:rPr>
              <a:t>10</a:t>
            </a:r>
            <a:r>
              <a:rPr lang="zh-TW" altLang="en-US" dirty="0">
                <a:latin typeface="Times New Roman" panose="02020603050405020304" pitchFamily="18" charset="0"/>
                <a:ea typeface="標楷體" panose="03000509000000000000" pitchFamily="65" charset="-120"/>
                <a:sym typeface="Wingdings" panose="05000000000000000000" pitchFamily="2" charset="2"/>
              </a:rPr>
              <a:t>段</a:t>
            </a:r>
            <a:endParaRPr lang="en-US" altLang="zh-TW" dirty="0">
              <a:latin typeface="Times New Roman" panose="02020603050405020304" pitchFamily="18" charset="0"/>
              <a:ea typeface="標楷體" panose="03000509000000000000" pitchFamily="65" charset="-120"/>
              <a:sym typeface="Wingdings" panose="05000000000000000000" pitchFamily="2" charset="2"/>
            </a:endParaRPr>
          </a:p>
          <a:p>
            <a:pPr>
              <a:spcBef>
                <a:spcPts val="600"/>
              </a:spcBef>
            </a:pPr>
            <a:r>
              <a:rPr lang="zh-TW" altLang="en-US" sz="2400" dirty="0">
                <a:solidFill>
                  <a:srgbClr val="FF0000"/>
                </a:solidFill>
                <a:latin typeface="Times New Roman" panose="02020603050405020304" pitchFamily="18" charset="0"/>
                <a:ea typeface="標楷體" panose="03000509000000000000" pitchFamily="65" charset="-120"/>
                <a:sym typeface="Wingdings" panose="05000000000000000000" pitchFamily="2" charset="2"/>
              </a:rPr>
              <a:t>同樣的工具，不同的水準</a:t>
            </a:r>
            <a:endParaRPr lang="en-US" altLang="zh-TW" sz="2400" dirty="0">
              <a:solidFill>
                <a:srgbClr val="FF0000"/>
              </a:solidFill>
              <a:latin typeface="Times New Roman" panose="02020603050405020304" pitchFamily="18" charset="0"/>
              <a:ea typeface="標楷體" panose="03000509000000000000" pitchFamily="65" charset="-120"/>
              <a:sym typeface="Wingdings" panose="05000000000000000000" pitchFamily="2" charset="2"/>
            </a:endParaRPr>
          </a:p>
        </p:txBody>
      </p:sp>
    </p:spTree>
    <p:extLst>
      <p:ext uri="{BB962C8B-B14F-4D97-AF65-F5344CB8AC3E}">
        <p14:creationId xmlns:p14="http://schemas.microsoft.com/office/powerpoint/2010/main" val="3745476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122D6355-C5FF-48DA-996D-318942D0EE96}"/>
              </a:ext>
            </a:extLst>
          </p:cNvPr>
          <p:cNvSpPr>
            <a:spLocks noGrp="1"/>
          </p:cNvSpPr>
          <p:nvPr>
            <p:ph type="body" sz="quarter" idx="10"/>
          </p:nvPr>
        </p:nvSpPr>
        <p:spPr>
          <a:xfrm>
            <a:off x="659003" y="258233"/>
            <a:ext cx="7748150" cy="529569"/>
          </a:xfrm>
        </p:spPr>
        <p:txBody>
          <a:bodyPr>
            <a:noAutofit/>
          </a:bodyPr>
          <a:lstStyle/>
          <a:p>
            <a:r>
              <a:rPr lang="en-US" altLang="zh-TW" sz="3200" dirty="0">
                <a:latin typeface="Times New Roman" panose="02020603050405020304" pitchFamily="18" charset="0"/>
                <a:cs typeface="Times New Roman" panose="02020603050405020304" pitchFamily="18" charset="0"/>
              </a:rPr>
              <a:t>Choice of different models of </a:t>
            </a:r>
            <a:r>
              <a:rPr lang="en-US" altLang="zh-TW" sz="3200" dirty="0" err="1">
                <a:latin typeface="Times New Roman" panose="02020603050405020304" pitchFamily="18" charset="0"/>
                <a:cs typeface="Times New Roman" panose="02020603050405020304" pitchFamily="18" charset="0"/>
              </a:rPr>
              <a:t>ChatGPT</a:t>
            </a:r>
            <a:endParaRPr lang="zh-TW" altLang="en-US" sz="3200" dirty="0">
              <a:latin typeface="Times New Roman" panose="02020603050405020304" pitchFamily="18" charset="0"/>
              <a:cs typeface="Times New Roman" panose="02020603050405020304" pitchFamily="18" charset="0"/>
            </a:endParaRPr>
          </a:p>
        </p:txBody>
      </p:sp>
      <p:pic>
        <p:nvPicPr>
          <p:cNvPr id="7" name="圖片 6">
            <a:extLst>
              <a:ext uri="{FF2B5EF4-FFF2-40B4-BE49-F238E27FC236}">
                <a16:creationId xmlns:a16="http://schemas.microsoft.com/office/drawing/2014/main" id="{2C8E3FCC-8918-4AA1-B1E2-810385F0EB6F}"/>
              </a:ext>
            </a:extLst>
          </p:cNvPr>
          <p:cNvPicPr>
            <a:picLocks noChangeAspect="1"/>
          </p:cNvPicPr>
          <p:nvPr/>
        </p:nvPicPr>
        <p:blipFill>
          <a:blip r:embed="rId2"/>
          <a:stretch>
            <a:fillRect/>
          </a:stretch>
        </p:blipFill>
        <p:spPr>
          <a:xfrm>
            <a:off x="525475" y="1065381"/>
            <a:ext cx="10370083" cy="5810549"/>
          </a:xfrm>
          <a:prstGeom prst="rect">
            <a:avLst/>
          </a:prstGeom>
        </p:spPr>
      </p:pic>
      <p:cxnSp>
        <p:nvCxnSpPr>
          <p:cNvPr id="8" name="直線單箭頭接點 7">
            <a:extLst>
              <a:ext uri="{FF2B5EF4-FFF2-40B4-BE49-F238E27FC236}">
                <a16:creationId xmlns:a16="http://schemas.microsoft.com/office/drawing/2014/main" id="{8F1DB2B6-05B4-4AB6-B8FD-FEC2723AA378}"/>
              </a:ext>
            </a:extLst>
          </p:cNvPr>
          <p:cNvCxnSpPr/>
          <p:nvPr/>
        </p:nvCxnSpPr>
        <p:spPr>
          <a:xfrm flipH="1" flipV="1">
            <a:off x="4866063" y="1309149"/>
            <a:ext cx="213065" cy="2396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文字方塊 8">
            <a:extLst>
              <a:ext uri="{FF2B5EF4-FFF2-40B4-BE49-F238E27FC236}">
                <a16:creationId xmlns:a16="http://schemas.microsoft.com/office/drawing/2014/main" id="{DFCBC3E3-16FA-4790-A9AA-48F8784374B2}"/>
              </a:ext>
            </a:extLst>
          </p:cNvPr>
          <p:cNvSpPr txBox="1"/>
          <p:nvPr/>
        </p:nvSpPr>
        <p:spPr>
          <a:xfrm>
            <a:off x="5079128" y="1348791"/>
            <a:ext cx="1876926" cy="400110"/>
          </a:xfrm>
          <a:prstGeom prst="rect">
            <a:avLst/>
          </a:prstGeom>
          <a:noFill/>
        </p:spPr>
        <p:txBody>
          <a:bodyPr wrap="square" rtlCol="0">
            <a:spAutoFit/>
          </a:bodyPr>
          <a:lstStyle/>
          <a:p>
            <a:r>
              <a:rPr lang="en-US" altLang="zh-TW" dirty="0">
                <a:solidFill>
                  <a:srgbClr val="0000FF"/>
                </a:solidFill>
              </a:rPr>
              <a:t>Model in use</a:t>
            </a:r>
            <a:endParaRPr lang="zh-TW" altLang="en-US" dirty="0">
              <a:solidFill>
                <a:srgbClr val="0000FF"/>
              </a:solidFill>
            </a:endParaRPr>
          </a:p>
        </p:txBody>
      </p:sp>
      <p:pic>
        <p:nvPicPr>
          <p:cNvPr id="11" name="圖片 10">
            <a:extLst>
              <a:ext uri="{FF2B5EF4-FFF2-40B4-BE49-F238E27FC236}">
                <a16:creationId xmlns:a16="http://schemas.microsoft.com/office/drawing/2014/main" id="{09AF0AE4-871E-4C1B-8D56-E09A1D47ABF0}"/>
              </a:ext>
            </a:extLst>
          </p:cNvPr>
          <p:cNvPicPr>
            <a:picLocks noChangeAspect="1"/>
          </p:cNvPicPr>
          <p:nvPr/>
        </p:nvPicPr>
        <p:blipFill>
          <a:blip r:embed="rId3"/>
          <a:stretch>
            <a:fillRect/>
          </a:stretch>
        </p:blipFill>
        <p:spPr>
          <a:xfrm>
            <a:off x="3241555" y="1760229"/>
            <a:ext cx="4382112" cy="4725059"/>
          </a:xfrm>
          <a:prstGeom prst="rect">
            <a:avLst/>
          </a:prstGeom>
        </p:spPr>
      </p:pic>
      <p:cxnSp>
        <p:nvCxnSpPr>
          <p:cNvPr id="10" name="直線單箭頭接點 9">
            <a:extLst>
              <a:ext uri="{FF2B5EF4-FFF2-40B4-BE49-F238E27FC236}">
                <a16:creationId xmlns:a16="http://schemas.microsoft.com/office/drawing/2014/main" id="{47CDC5F8-9787-4933-8F70-F8E878578381}"/>
              </a:ext>
            </a:extLst>
          </p:cNvPr>
          <p:cNvCxnSpPr>
            <a:cxnSpLocks/>
          </p:cNvCxnSpPr>
          <p:nvPr/>
        </p:nvCxnSpPr>
        <p:spPr>
          <a:xfrm flipH="1">
            <a:off x="4808416" y="4599196"/>
            <a:ext cx="409043"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285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A7A1BA56-2A65-4487-BA09-E19596D528B2}"/>
              </a:ext>
            </a:extLst>
          </p:cNvPr>
          <p:cNvSpPr>
            <a:spLocks noGrp="1"/>
          </p:cNvSpPr>
          <p:nvPr>
            <p:ph type="body" sz="quarter" idx="10"/>
          </p:nvPr>
        </p:nvSpPr>
        <p:spPr/>
        <p:txBody>
          <a:bodyPr>
            <a:noAutofit/>
          </a:bodyPr>
          <a:lstStyle/>
          <a:p>
            <a:r>
              <a:rPr lang="en-US" altLang="zh-TW" sz="3200" dirty="0">
                <a:latin typeface="Times New Roman" panose="02020603050405020304" pitchFamily="18" charset="0"/>
                <a:cs typeface="Times New Roman" panose="02020603050405020304" pitchFamily="18" charset="0"/>
              </a:rPr>
              <a:t>Selecting mode</a:t>
            </a:r>
            <a:endParaRPr lang="zh-TW" altLang="en-US" sz="3200" dirty="0">
              <a:latin typeface="Times New Roman" panose="02020603050405020304" pitchFamily="18" charset="0"/>
              <a:cs typeface="Times New Roman" panose="02020603050405020304" pitchFamily="18" charset="0"/>
            </a:endParaRPr>
          </a:p>
        </p:txBody>
      </p:sp>
      <p:pic>
        <p:nvPicPr>
          <p:cNvPr id="7" name="圖片 6">
            <a:extLst>
              <a:ext uri="{FF2B5EF4-FFF2-40B4-BE49-F238E27FC236}">
                <a16:creationId xmlns:a16="http://schemas.microsoft.com/office/drawing/2014/main" id="{9A94940B-3C3F-40B2-9BF1-B04D7C708824}"/>
              </a:ext>
            </a:extLst>
          </p:cNvPr>
          <p:cNvPicPr>
            <a:picLocks noChangeAspect="1"/>
          </p:cNvPicPr>
          <p:nvPr/>
        </p:nvPicPr>
        <p:blipFill>
          <a:blip r:embed="rId2"/>
          <a:stretch>
            <a:fillRect/>
          </a:stretch>
        </p:blipFill>
        <p:spPr>
          <a:xfrm>
            <a:off x="709078" y="1116275"/>
            <a:ext cx="9879674" cy="4775035"/>
          </a:xfrm>
          <a:prstGeom prst="rect">
            <a:avLst/>
          </a:prstGeom>
        </p:spPr>
      </p:pic>
      <p:sp>
        <p:nvSpPr>
          <p:cNvPr id="12" name="文字方塊 11">
            <a:extLst>
              <a:ext uri="{FF2B5EF4-FFF2-40B4-BE49-F238E27FC236}">
                <a16:creationId xmlns:a16="http://schemas.microsoft.com/office/drawing/2014/main" id="{414ECA23-9941-489A-8343-EB92669124B7}"/>
              </a:ext>
            </a:extLst>
          </p:cNvPr>
          <p:cNvSpPr txBox="1"/>
          <p:nvPr/>
        </p:nvSpPr>
        <p:spPr>
          <a:xfrm flipH="1">
            <a:off x="9239879" y="5850451"/>
            <a:ext cx="1502499" cy="707886"/>
          </a:xfrm>
          <a:prstGeom prst="rect">
            <a:avLst/>
          </a:prstGeom>
          <a:noFill/>
        </p:spPr>
        <p:txBody>
          <a:bodyPr wrap="square" rtlCol="0">
            <a:spAutoFit/>
          </a:bodyPr>
          <a:lstStyle/>
          <a:p>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Voice input</a:t>
            </a:r>
          </a:p>
          <a:p>
            <a:r>
              <a:rPr lang="zh-TW" altLang="en-US"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語音交談</a:t>
            </a:r>
          </a:p>
        </p:txBody>
      </p:sp>
      <p:sp>
        <p:nvSpPr>
          <p:cNvPr id="13" name="文字方塊 12">
            <a:extLst>
              <a:ext uri="{FF2B5EF4-FFF2-40B4-BE49-F238E27FC236}">
                <a16:creationId xmlns:a16="http://schemas.microsoft.com/office/drawing/2014/main" id="{7873B9AD-1E15-484E-91FD-D422D106FE7A}"/>
              </a:ext>
            </a:extLst>
          </p:cNvPr>
          <p:cNvSpPr txBox="1"/>
          <p:nvPr/>
        </p:nvSpPr>
        <p:spPr>
          <a:xfrm flipH="1">
            <a:off x="740424" y="5850451"/>
            <a:ext cx="2050182" cy="400110"/>
          </a:xfrm>
          <a:prstGeom prst="rect">
            <a:avLst/>
          </a:prstGeom>
          <a:noFill/>
        </p:spPr>
        <p:txBody>
          <a:bodyPr wrap="square" rtlCol="0">
            <a:spAutoFit/>
          </a:bodyPr>
          <a:lstStyle/>
          <a:p>
            <a:r>
              <a:rPr lang="en-US" altLang="zh-TW" sz="2000" dirty="0">
                <a:solidFill>
                  <a:srgbClr val="0000FF"/>
                </a:solidFill>
                <a:latin typeface="Times New Roman" panose="02020603050405020304" pitchFamily="18" charset="0"/>
                <a:cs typeface="Times New Roman" panose="02020603050405020304" pitchFamily="18" charset="0"/>
              </a:rPr>
              <a:t>Upload files</a:t>
            </a:r>
          </a:p>
        </p:txBody>
      </p:sp>
      <p:cxnSp>
        <p:nvCxnSpPr>
          <p:cNvPr id="14" name="直線單箭頭接點 13">
            <a:extLst>
              <a:ext uri="{FF2B5EF4-FFF2-40B4-BE49-F238E27FC236}">
                <a16:creationId xmlns:a16="http://schemas.microsoft.com/office/drawing/2014/main" id="{78856EE8-54DF-4378-B313-DE64EA922B88}"/>
              </a:ext>
            </a:extLst>
          </p:cNvPr>
          <p:cNvCxnSpPr/>
          <p:nvPr/>
        </p:nvCxnSpPr>
        <p:spPr>
          <a:xfrm flipH="1" flipV="1">
            <a:off x="9754872" y="5578226"/>
            <a:ext cx="97655" cy="3284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單箭頭接點 14">
            <a:extLst>
              <a:ext uri="{FF2B5EF4-FFF2-40B4-BE49-F238E27FC236}">
                <a16:creationId xmlns:a16="http://schemas.microsoft.com/office/drawing/2014/main" id="{42FA92E8-C1F0-49DD-A919-496A5F56967E}"/>
              </a:ext>
            </a:extLst>
          </p:cNvPr>
          <p:cNvCxnSpPr/>
          <p:nvPr/>
        </p:nvCxnSpPr>
        <p:spPr>
          <a:xfrm flipH="1" flipV="1">
            <a:off x="2821952" y="5521978"/>
            <a:ext cx="97655" cy="3284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單箭頭接點 15">
            <a:extLst>
              <a:ext uri="{FF2B5EF4-FFF2-40B4-BE49-F238E27FC236}">
                <a16:creationId xmlns:a16="http://schemas.microsoft.com/office/drawing/2014/main" id="{8E10A493-0F48-4891-B0B8-6DB38732F350}"/>
              </a:ext>
            </a:extLst>
          </p:cNvPr>
          <p:cNvCxnSpPr/>
          <p:nvPr/>
        </p:nvCxnSpPr>
        <p:spPr>
          <a:xfrm flipH="1" flipV="1">
            <a:off x="1568347" y="5521978"/>
            <a:ext cx="97655" cy="32847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EB2434E2-F70E-45CF-8284-091075222540}"/>
              </a:ext>
            </a:extLst>
          </p:cNvPr>
          <p:cNvSpPr txBox="1"/>
          <p:nvPr/>
        </p:nvSpPr>
        <p:spPr>
          <a:xfrm flipH="1">
            <a:off x="7737380" y="5891310"/>
            <a:ext cx="1502499" cy="707886"/>
          </a:xfrm>
          <a:prstGeom prst="rect">
            <a:avLst/>
          </a:prstGeom>
          <a:noFill/>
        </p:spPr>
        <p:txBody>
          <a:bodyPr wrap="square" rtlCol="0">
            <a:spAutoFit/>
          </a:bodyPr>
          <a:lstStyle/>
          <a:p>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Dictate</a:t>
            </a:r>
          </a:p>
          <a:p>
            <a:r>
              <a:rPr lang="zh-TW" altLang="en-US"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語音轉文字</a:t>
            </a:r>
          </a:p>
        </p:txBody>
      </p:sp>
      <p:cxnSp>
        <p:nvCxnSpPr>
          <p:cNvPr id="17" name="直線單箭頭接點 16">
            <a:extLst>
              <a:ext uri="{FF2B5EF4-FFF2-40B4-BE49-F238E27FC236}">
                <a16:creationId xmlns:a16="http://schemas.microsoft.com/office/drawing/2014/main" id="{659525F4-6479-46BC-81AD-885854455E18}"/>
              </a:ext>
            </a:extLst>
          </p:cNvPr>
          <p:cNvCxnSpPr>
            <a:cxnSpLocks/>
          </p:cNvCxnSpPr>
          <p:nvPr/>
        </p:nvCxnSpPr>
        <p:spPr>
          <a:xfrm flipV="1">
            <a:off x="8933555" y="5535081"/>
            <a:ext cx="103871" cy="31537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圖片 19">
            <a:extLst>
              <a:ext uri="{FF2B5EF4-FFF2-40B4-BE49-F238E27FC236}">
                <a16:creationId xmlns:a16="http://schemas.microsoft.com/office/drawing/2014/main" id="{397EF179-9EC4-42EA-A503-596B5CE39140}"/>
              </a:ext>
            </a:extLst>
          </p:cNvPr>
          <p:cNvPicPr>
            <a:picLocks noChangeAspect="1"/>
          </p:cNvPicPr>
          <p:nvPr/>
        </p:nvPicPr>
        <p:blipFill>
          <a:blip r:embed="rId3"/>
          <a:stretch>
            <a:fillRect/>
          </a:stretch>
        </p:blipFill>
        <p:spPr>
          <a:xfrm>
            <a:off x="3434600" y="4087368"/>
            <a:ext cx="2453636" cy="2580185"/>
          </a:xfrm>
          <a:prstGeom prst="rect">
            <a:avLst/>
          </a:prstGeom>
        </p:spPr>
      </p:pic>
    </p:spTree>
    <p:extLst>
      <p:ext uri="{BB962C8B-B14F-4D97-AF65-F5344CB8AC3E}">
        <p14:creationId xmlns:p14="http://schemas.microsoft.com/office/powerpoint/2010/main" val="229898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992BA20F-B220-4AFB-9CA3-A423802630C8}"/>
              </a:ext>
            </a:extLst>
          </p:cNvPr>
          <p:cNvSpPr>
            <a:spLocks noGrp="1"/>
          </p:cNvSpPr>
          <p:nvPr>
            <p:ph type="body" sz="quarter" idx="10"/>
          </p:nvPr>
        </p:nvSpPr>
        <p:spPr/>
        <p:txBody>
          <a:bodyPr>
            <a:noAutofit/>
          </a:bodyPr>
          <a:lstStyle/>
          <a:p>
            <a:r>
              <a:rPr lang="en-US" altLang="zh-TW" sz="3200" dirty="0">
                <a:latin typeface="Times New Roman" panose="02020603050405020304" pitchFamily="18" charset="0"/>
                <a:cs typeface="Times New Roman" panose="02020603050405020304" pitchFamily="18" charset="0"/>
              </a:rPr>
              <a:t>Personalization</a:t>
            </a:r>
            <a:endParaRPr lang="zh-TW" altLang="en-US" sz="3200" dirty="0">
              <a:latin typeface="Times New Roman" panose="02020603050405020304" pitchFamily="18" charset="0"/>
              <a:cs typeface="Times New Roman" panose="02020603050405020304" pitchFamily="18" charset="0"/>
            </a:endParaRPr>
          </a:p>
        </p:txBody>
      </p:sp>
      <p:pic>
        <p:nvPicPr>
          <p:cNvPr id="5" name="圖片 4">
            <a:extLst>
              <a:ext uri="{FF2B5EF4-FFF2-40B4-BE49-F238E27FC236}">
                <a16:creationId xmlns:a16="http://schemas.microsoft.com/office/drawing/2014/main" id="{9943747D-C827-4B4F-947A-EBB2EB567DB3}"/>
              </a:ext>
            </a:extLst>
          </p:cNvPr>
          <p:cNvPicPr>
            <a:picLocks noChangeAspect="1"/>
          </p:cNvPicPr>
          <p:nvPr/>
        </p:nvPicPr>
        <p:blipFill>
          <a:blip r:embed="rId2"/>
          <a:stretch>
            <a:fillRect/>
          </a:stretch>
        </p:blipFill>
        <p:spPr>
          <a:xfrm>
            <a:off x="411152" y="1085553"/>
            <a:ext cx="10116070" cy="5772447"/>
          </a:xfrm>
          <a:prstGeom prst="rect">
            <a:avLst/>
          </a:prstGeom>
        </p:spPr>
      </p:pic>
      <p:pic>
        <p:nvPicPr>
          <p:cNvPr id="6" name="圖片 5">
            <a:extLst>
              <a:ext uri="{FF2B5EF4-FFF2-40B4-BE49-F238E27FC236}">
                <a16:creationId xmlns:a16="http://schemas.microsoft.com/office/drawing/2014/main" id="{18199F53-DA1B-4E06-BB6B-15A01A793255}"/>
              </a:ext>
            </a:extLst>
          </p:cNvPr>
          <p:cNvPicPr>
            <a:picLocks noChangeAspect="1"/>
          </p:cNvPicPr>
          <p:nvPr/>
        </p:nvPicPr>
        <p:blipFill>
          <a:blip r:embed="rId3"/>
          <a:stretch>
            <a:fillRect/>
          </a:stretch>
        </p:blipFill>
        <p:spPr>
          <a:xfrm>
            <a:off x="2948060" y="1507271"/>
            <a:ext cx="7119484" cy="5092496"/>
          </a:xfrm>
          <a:prstGeom prst="rect">
            <a:avLst/>
          </a:prstGeom>
        </p:spPr>
      </p:pic>
      <p:sp>
        <p:nvSpPr>
          <p:cNvPr id="8" name="文字方塊 7">
            <a:extLst>
              <a:ext uri="{FF2B5EF4-FFF2-40B4-BE49-F238E27FC236}">
                <a16:creationId xmlns:a16="http://schemas.microsoft.com/office/drawing/2014/main" id="{C8407FA1-F628-40F3-B595-78CDC1E2012B}"/>
              </a:ext>
            </a:extLst>
          </p:cNvPr>
          <p:cNvSpPr txBox="1"/>
          <p:nvPr/>
        </p:nvSpPr>
        <p:spPr>
          <a:xfrm>
            <a:off x="5031486" y="4062663"/>
            <a:ext cx="6094476" cy="646331"/>
          </a:xfrm>
          <a:prstGeom prst="rect">
            <a:avLst/>
          </a:prstGeom>
          <a:noFill/>
        </p:spPr>
        <p:txBody>
          <a:bodyPr wrap="square">
            <a:spAutoFit/>
          </a:bodyPr>
          <a:lstStyle/>
          <a:p>
            <a:r>
              <a:rPr lang="zh-TW" altLang="en-US" dirty="0">
                <a:solidFill>
                  <a:srgbClr val="0000FF"/>
                </a:solidFill>
                <a:highlight>
                  <a:srgbClr val="FFFF00"/>
                </a:highlight>
              </a:rPr>
              <a:t>Please be a scientist with rigor, providing only reliable anwsers with source information.</a:t>
            </a:r>
          </a:p>
        </p:txBody>
      </p:sp>
      <p:sp>
        <p:nvSpPr>
          <p:cNvPr id="10" name="文字方塊 9">
            <a:extLst>
              <a:ext uri="{FF2B5EF4-FFF2-40B4-BE49-F238E27FC236}">
                <a16:creationId xmlns:a16="http://schemas.microsoft.com/office/drawing/2014/main" id="{0BE215DB-743F-4983-98E5-B907ED5E3703}"/>
              </a:ext>
            </a:extLst>
          </p:cNvPr>
          <p:cNvSpPr txBox="1"/>
          <p:nvPr/>
        </p:nvSpPr>
        <p:spPr>
          <a:xfrm>
            <a:off x="5031486" y="5629579"/>
            <a:ext cx="6094476" cy="646331"/>
          </a:xfrm>
          <a:prstGeom prst="rect">
            <a:avLst/>
          </a:prstGeom>
          <a:noFill/>
        </p:spPr>
        <p:txBody>
          <a:bodyPr wrap="square">
            <a:spAutoFit/>
          </a:bodyPr>
          <a:lstStyle/>
          <a:p>
            <a:r>
              <a:rPr lang="zh-TW" altLang="en-US" dirty="0">
                <a:solidFill>
                  <a:srgbClr val="0000FF"/>
                </a:solidFill>
                <a:highlight>
                  <a:srgbClr val="FFFF00"/>
                </a:highlight>
              </a:rPr>
              <a:t>researcher in biology (developmental biology, neuroscience, molecular biology)</a:t>
            </a:r>
          </a:p>
        </p:txBody>
      </p:sp>
    </p:spTree>
    <p:extLst>
      <p:ext uri="{BB962C8B-B14F-4D97-AF65-F5344CB8AC3E}">
        <p14:creationId xmlns:p14="http://schemas.microsoft.com/office/powerpoint/2010/main" val="4064276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91FCE785-E5F2-4644-9C58-F473F506A624}"/>
              </a:ext>
            </a:extLst>
          </p:cNvPr>
          <p:cNvSpPr>
            <a:spLocks noGrp="1"/>
          </p:cNvSpPr>
          <p:nvPr>
            <p:ph type="body" sz="quarter" idx="10"/>
          </p:nvPr>
        </p:nvSpPr>
        <p:spPr>
          <a:xfrm>
            <a:off x="659003" y="258233"/>
            <a:ext cx="8198125" cy="529569"/>
          </a:xfrm>
        </p:spPr>
        <p:txBody>
          <a:bodyPr>
            <a:noAutofit/>
          </a:bodyPr>
          <a:lstStyle/>
          <a:p>
            <a:r>
              <a:rPr lang="en-US" altLang="zh-TW" sz="3200" dirty="0">
                <a:latin typeface="Times New Roman" panose="02020603050405020304" pitchFamily="18" charset="0"/>
                <a:cs typeface="Times New Roman" panose="02020603050405020304" pitchFamily="18" charset="0"/>
              </a:rPr>
              <a:t>Examples of useful prompts (by </a:t>
            </a:r>
            <a:r>
              <a:rPr lang="en-US" altLang="zh-TW" sz="3200" dirty="0" err="1">
                <a:latin typeface="Times New Roman" panose="02020603050405020304" pitchFamily="18" charset="0"/>
                <a:cs typeface="Times New Roman" panose="02020603050405020304" pitchFamily="18" charset="0"/>
              </a:rPr>
              <a:t>ChatGPT</a:t>
            </a:r>
            <a:r>
              <a:rPr lang="en-US" altLang="zh-TW" sz="3200" dirty="0">
                <a:latin typeface="Times New Roman" panose="02020603050405020304" pitchFamily="18" charset="0"/>
                <a:cs typeface="Times New Roman" panose="02020603050405020304" pitchFamily="18" charset="0"/>
              </a:rPr>
              <a:t>)</a:t>
            </a:r>
            <a:endParaRPr lang="zh-TW" altLang="en-US" sz="3200"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38D9B0EE-25FB-465C-BCB7-AB0312778FD1}"/>
              </a:ext>
            </a:extLst>
          </p:cNvPr>
          <p:cNvSpPr txBox="1"/>
          <p:nvPr/>
        </p:nvSpPr>
        <p:spPr>
          <a:xfrm>
            <a:off x="659003" y="2557450"/>
            <a:ext cx="10430337" cy="707886"/>
          </a:xfrm>
          <a:prstGeom prst="rect">
            <a:avLst/>
          </a:prstGeom>
          <a:noFill/>
        </p:spPr>
        <p:txBody>
          <a:bodyPr wrap="square">
            <a:spAutoFit/>
          </a:bodyPr>
          <a:lstStyle/>
          <a:p>
            <a:r>
              <a:rPr lang="en-US" altLang="zh-TW" sz="2000" dirty="0">
                <a:latin typeface="Times New Roman" panose="02020603050405020304" pitchFamily="18" charset="0"/>
                <a:cs typeface="Times New Roman" panose="02020603050405020304" pitchFamily="18" charset="0"/>
              </a:rPr>
              <a:t>Act as a </a:t>
            </a:r>
            <a:r>
              <a:rPr lang="en-US" altLang="zh-TW" sz="2000" dirty="0">
                <a:solidFill>
                  <a:srgbClr val="FF0000"/>
                </a:solidFill>
                <a:latin typeface="Times New Roman" panose="02020603050405020304" pitchFamily="18" charset="0"/>
                <a:cs typeface="Times New Roman" panose="02020603050405020304" pitchFamily="18" charset="0"/>
              </a:rPr>
              <a:t>hostile reviewer</a:t>
            </a:r>
            <a:r>
              <a:rPr lang="en-US" altLang="zh-TW" sz="2000" dirty="0">
                <a:latin typeface="Times New Roman" panose="02020603050405020304" pitchFamily="18" charset="0"/>
                <a:cs typeface="Times New Roman" panose="02020603050405020304" pitchFamily="18" charset="0"/>
              </a:rPr>
              <a:t>. List </a:t>
            </a:r>
            <a:r>
              <a:rPr lang="en-US" altLang="zh-TW" sz="2000" dirty="0">
                <a:solidFill>
                  <a:srgbClr val="FF0000"/>
                </a:solidFill>
                <a:latin typeface="Times New Roman" panose="02020603050405020304" pitchFamily="18" charset="0"/>
                <a:cs typeface="Times New Roman" panose="02020603050405020304" pitchFamily="18" charset="0"/>
              </a:rPr>
              <a:t>top 10 criticisms </a:t>
            </a:r>
            <a:r>
              <a:rPr lang="en-US" altLang="zh-TW" sz="2000" dirty="0">
                <a:latin typeface="Times New Roman" panose="02020603050405020304" pitchFamily="18" charset="0"/>
                <a:cs typeface="Times New Roman" panose="02020603050405020304" pitchFamily="18" charset="0"/>
              </a:rPr>
              <a:t>by category (Significance, Innovation, Approach, Investigators, Environment). For each, </a:t>
            </a:r>
            <a:r>
              <a:rPr lang="en-US" altLang="zh-TW" sz="2000" dirty="0">
                <a:solidFill>
                  <a:srgbClr val="FF0000"/>
                </a:solidFill>
                <a:latin typeface="Times New Roman" panose="02020603050405020304" pitchFamily="18" charset="0"/>
                <a:cs typeface="Times New Roman" panose="02020603050405020304" pitchFamily="18" charset="0"/>
              </a:rPr>
              <a:t>propose fixes </a:t>
            </a:r>
            <a:r>
              <a:rPr lang="en-US" altLang="zh-TW" sz="2000" dirty="0">
                <a:latin typeface="Times New Roman" panose="02020603050405020304" pitchFamily="18" charset="0"/>
                <a:cs typeface="Times New Roman" panose="02020603050405020304" pitchFamily="18" charset="0"/>
              </a:rPr>
              <a:t>(experiment, control, analysis, prelim data).</a:t>
            </a:r>
            <a:endParaRPr lang="zh-TW" altLang="en-US" sz="2000" dirty="0">
              <a:latin typeface="Times New Roman" panose="02020603050405020304" pitchFamily="18" charset="0"/>
              <a:cs typeface="Times New Roman" panose="02020603050405020304" pitchFamily="18" charset="0"/>
            </a:endParaRPr>
          </a:p>
        </p:txBody>
      </p:sp>
      <p:sp>
        <p:nvSpPr>
          <p:cNvPr id="6" name="文字方塊 5">
            <a:extLst>
              <a:ext uri="{FF2B5EF4-FFF2-40B4-BE49-F238E27FC236}">
                <a16:creationId xmlns:a16="http://schemas.microsoft.com/office/drawing/2014/main" id="{1FE85718-29BB-4009-A89F-38E56BEC47FA}"/>
              </a:ext>
            </a:extLst>
          </p:cNvPr>
          <p:cNvSpPr txBox="1"/>
          <p:nvPr/>
        </p:nvSpPr>
        <p:spPr>
          <a:xfrm>
            <a:off x="659003" y="3533744"/>
            <a:ext cx="9757985" cy="707886"/>
          </a:xfrm>
          <a:prstGeom prst="rect">
            <a:avLst/>
          </a:prstGeom>
          <a:noFill/>
        </p:spPr>
        <p:txBody>
          <a:bodyPr wrap="square">
            <a:spAutoFit/>
          </a:bodyPr>
          <a:lstStyle/>
          <a:p>
            <a:r>
              <a:rPr lang="en-US" altLang="zh-TW" sz="2000" dirty="0">
                <a:latin typeface="Times New Roman" panose="02020603050405020304" pitchFamily="18" charset="0"/>
                <a:cs typeface="Times New Roman" panose="02020603050405020304" pitchFamily="18" charset="0"/>
              </a:rPr>
              <a:t>Rewrite these aims to (</a:t>
            </a:r>
            <a:r>
              <a:rPr lang="en-US" altLang="zh-TW" sz="2000" dirty="0" err="1">
                <a:latin typeface="Times New Roman" panose="02020603050405020304" pitchFamily="18" charset="0"/>
                <a:cs typeface="Times New Roman" panose="02020603050405020304" pitchFamily="18" charset="0"/>
              </a:rPr>
              <a:t>i</a:t>
            </a:r>
            <a:r>
              <a:rPr lang="en-US" altLang="zh-TW" sz="2000" dirty="0">
                <a:latin typeface="Times New Roman" panose="02020603050405020304" pitchFamily="18" charset="0"/>
                <a:cs typeface="Times New Roman" panose="02020603050405020304" pitchFamily="18" charset="0"/>
              </a:rPr>
              <a:t>) </a:t>
            </a:r>
            <a:r>
              <a:rPr lang="en-US" altLang="zh-TW" sz="2000" dirty="0">
                <a:solidFill>
                  <a:srgbClr val="FF0000"/>
                </a:solidFill>
                <a:latin typeface="Times New Roman" panose="02020603050405020304" pitchFamily="18" charset="0"/>
                <a:cs typeface="Times New Roman" panose="02020603050405020304" pitchFamily="18" charset="0"/>
              </a:rPr>
              <a:t>one‑sentence objective</a:t>
            </a:r>
            <a:r>
              <a:rPr lang="en-US" altLang="zh-TW" sz="2000" dirty="0">
                <a:latin typeface="Times New Roman" panose="02020603050405020304" pitchFamily="18" charset="0"/>
                <a:cs typeface="Times New Roman" panose="02020603050405020304" pitchFamily="18" charset="0"/>
              </a:rPr>
              <a:t>, (ii) </a:t>
            </a:r>
            <a:r>
              <a:rPr lang="en-US" altLang="zh-TW" sz="2000" dirty="0">
                <a:solidFill>
                  <a:srgbClr val="FF0000"/>
                </a:solidFill>
                <a:latin typeface="Times New Roman" panose="02020603050405020304" pitchFamily="18" charset="0"/>
                <a:cs typeface="Times New Roman" panose="02020603050405020304" pitchFamily="18" charset="0"/>
              </a:rPr>
              <a:t>2–3 aims each with hypothesis, rationale, innovation, approach, go/no‑go, outcomes</a:t>
            </a:r>
            <a:r>
              <a:rPr lang="en-US" altLang="zh-TW" sz="2000" dirty="0">
                <a:latin typeface="Times New Roman" panose="02020603050405020304" pitchFamily="18" charset="0"/>
                <a:cs typeface="Times New Roman" panose="02020603050405020304" pitchFamily="18" charset="0"/>
              </a:rPr>
              <a:t>, (iii) a </a:t>
            </a:r>
            <a:r>
              <a:rPr lang="en-US" altLang="zh-TW" sz="2000" dirty="0">
                <a:solidFill>
                  <a:srgbClr val="FF0000"/>
                </a:solidFill>
                <a:latin typeface="Times New Roman" panose="02020603050405020304" pitchFamily="18" charset="0"/>
                <a:cs typeface="Times New Roman" panose="02020603050405020304" pitchFamily="18" charset="0"/>
              </a:rPr>
              <a:t>convergence statement</a:t>
            </a:r>
            <a:r>
              <a:rPr lang="en-US" altLang="zh-TW" sz="2000" dirty="0">
                <a:latin typeface="Times New Roman" panose="02020603050405020304" pitchFamily="18" charset="0"/>
                <a:cs typeface="Times New Roman" panose="02020603050405020304" pitchFamily="18" charset="0"/>
              </a:rPr>
              <a:t>. Max 1 page.</a:t>
            </a:r>
            <a:endParaRPr lang="zh-TW" altLang="en-US" sz="2000" dirty="0">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60C7B783-C204-497F-A9CE-B1B40E2FC140}"/>
              </a:ext>
            </a:extLst>
          </p:cNvPr>
          <p:cNvSpPr txBox="1"/>
          <p:nvPr/>
        </p:nvSpPr>
        <p:spPr>
          <a:xfrm>
            <a:off x="659002" y="4510038"/>
            <a:ext cx="10331725" cy="1015663"/>
          </a:xfrm>
          <a:prstGeom prst="rect">
            <a:avLst/>
          </a:prstGeom>
          <a:noFill/>
        </p:spPr>
        <p:txBody>
          <a:bodyPr wrap="square">
            <a:spAutoFit/>
          </a:bodyPr>
          <a:lstStyle/>
          <a:p>
            <a:r>
              <a:rPr lang="en-US" altLang="zh-TW" sz="2000" dirty="0">
                <a:latin typeface="Times New Roman" panose="02020603050405020304" pitchFamily="18" charset="0"/>
                <a:cs typeface="Times New Roman" panose="02020603050405020304" pitchFamily="18" charset="0"/>
              </a:rPr>
              <a:t>Audit this Approach for blinding, randomization, inclusion/exclusion, sample‑size justification, replication, key biological variables, authentication, data sharing. Output a table of gaps + suggested text.</a:t>
            </a:r>
            <a:endParaRPr lang="zh-TW" altLang="en-US" sz="2000" dirty="0">
              <a:latin typeface="Times New Roman" panose="02020603050405020304" pitchFamily="18" charset="0"/>
              <a:cs typeface="Times New Roman" panose="02020603050405020304" pitchFamily="18" charset="0"/>
            </a:endParaRPr>
          </a:p>
        </p:txBody>
      </p:sp>
      <p:sp>
        <p:nvSpPr>
          <p:cNvPr id="10" name="文字方塊 9">
            <a:extLst>
              <a:ext uri="{FF2B5EF4-FFF2-40B4-BE49-F238E27FC236}">
                <a16:creationId xmlns:a16="http://schemas.microsoft.com/office/drawing/2014/main" id="{A25E884F-570A-4A69-A8E4-541A2FEA9E14}"/>
              </a:ext>
            </a:extLst>
          </p:cNvPr>
          <p:cNvSpPr txBox="1"/>
          <p:nvPr/>
        </p:nvSpPr>
        <p:spPr>
          <a:xfrm>
            <a:off x="659003" y="5794111"/>
            <a:ext cx="9426291" cy="400110"/>
          </a:xfrm>
          <a:prstGeom prst="rect">
            <a:avLst/>
          </a:prstGeom>
          <a:noFill/>
        </p:spPr>
        <p:txBody>
          <a:bodyPr wrap="square">
            <a:spAutoFit/>
          </a:bodyPr>
          <a:lstStyle/>
          <a:p>
            <a:r>
              <a:rPr lang="en-US" altLang="zh-TW" sz="2000" dirty="0">
                <a:latin typeface="Times New Roman" panose="02020603050405020304" pitchFamily="18" charset="0"/>
                <a:cs typeface="Times New Roman" panose="02020603050405020304" pitchFamily="18" charset="0"/>
              </a:rPr>
              <a:t>Convert Abstract to </a:t>
            </a:r>
            <a:r>
              <a:rPr lang="en-US" altLang="zh-TW" sz="2000" dirty="0">
                <a:solidFill>
                  <a:srgbClr val="FF0000"/>
                </a:solidFill>
                <a:latin typeface="Times New Roman" panose="02020603050405020304" pitchFamily="18" charset="0"/>
                <a:cs typeface="Times New Roman" panose="02020603050405020304" pitchFamily="18" charset="0"/>
              </a:rPr>
              <a:t>lay level (grade 8) </a:t>
            </a:r>
            <a:r>
              <a:rPr lang="en-US" altLang="zh-TW" sz="2000" dirty="0">
                <a:latin typeface="Times New Roman" panose="02020603050405020304" pitchFamily="18" charset="0"/>
                <a:cs typeface="Times New Roman" panose="02020603050405020304" pitchFamily="18" charset="0"/>
              </a:rPr>
              <a:t>without changing claims; keep 150–200 words.</a:t>
            </a:r>
            <a:endParaRPr lang="zh-TW" altLang="en-US" sz="2000" dirty="0">
              <a:latin typeface="Times New Roman" panose="02020603050405020304" pitchFamily="18" charset="0"/>
              <a:cs typeface="Times New Roman" panose="02020603050405020304" pitchFamily="18" charset="0"/>
            </a:endParaRPr>
          </a:p>
        </p:txBody>
      </p:sp>
      <p:sp>
        <p:nvSpPr>
          <p:cNvPr id="12" name="文字方塊 11">
            <a:extLst>
              <a:ext uri="{FF2B5EF4-FFF2-40B4-BE49-F238E27FC236}">
                <a16:creationId xmlns:a16="http://schemas.microsoft.com/office/drawing/2014/main" id="{482E6862-B849-4BB5-BA74-54EF24967976}"/>
              </a:ext>
            </a:extLst>
          </p:cNvPr>
          <p:cNvSpPr txBox="1"/>
          <p:nvPr/>
        </p:nvSpPr>
        <p:spPr>
          <a:xfrm>
            <a:off x="659003" y="1273379"/>
            <a:ext cx="10331726" cy="1015663"/>
          </a:xfrm>
          <a:prstGeom prst="rect">
            <a:avLst/>
          </a:prstGeom>
          <a:noFill/>
        </p:spPr>
        <p:txBody>
          <a:bodyPr wrap="square">
            <a:spAutoFit/>
          </a:bodyPr>
          <a:lstStyle/>
          <a:p>
            <a:r>
              <a:rPr lang="en-US" altLang="zh-TW" sz="2000" dirty="0">
                <a:latin typeface="Times New Roman" panose="02020603050405020304" pitchFamily="18" charset="0"/>
                <a:cs typeface="Times New Roman" panose="02020603050405020304" pitchFamily="18" charset="0"/>
              </a:rPr>
              <a:t>You are a grants editor. Summarize the last 5 years of {topic}: (</a:t>
            </a:r>
            <a:r>
              <a:rPr lang="en-US" altLang="zh-TW" sz="2000" dirty="0" err="1">
                <a:latin typeface="Times New Roman" panose="02020603050405020304" pitchFamily="18" charset="0"/>
                <a:cs typeface="Times New Roman" panose="02020603050405020304" pitchFamily="18" charset="0"/>
              </a:rPr>
              <a:t>i</a:t>
            </a:r>
            <a:r>
              <a:rPr lang="en-US" altLang="zh-TW" sz="2000" dirty="0">
                <a:latin typeface="Times New Roman" panose="02020603050405020304" pitchFamily="18" charset="0"/>
                <a:cs typeface="Times New Roman" panose="02020603050405020304" pitchFamily="18" charset="0"/>
              </a:rPr>
              <a:t>) problem, (ii) mechanisms/tech, (iii) </a:t>
            </a:r>
            <a:r>
              <a:rPr lang="en-US" altLang="zh-TW" sz="2000" dirty="0">
                <a:solidFill>
                  <a:srgbClr val="FF0000"/>
                </a:solidFill>
                <a:latin typeface="Times New Roman" panose="02020603050405020304" pitchFamily="18" charset="0"/>
                <a:cs typeface="Times New Roman" panose="02020603050405020304" pitchFamily="18" charset="0"/>
              </a:rPr>
              <a:t>resolvable gaps in 3–5y</a:t>
            </a:r>
            <a:r>
              <a:rPr lang="en-US" altLang="zh-TW" sz="2000" dirty="0">
                <a:latin typeface="Times New Roman" panose="02020603050405020304" pitchFamily="18" charset="0"/>
                <a:cs typeface="Times New Roman" panose="02020603050405020304" pitchFamily="18" charset="0"/>
              </a:rPr>
              <a:t>, (iv) 5 fundable angles aligned to {FOA}, </a:t>
            </a:r>
            <a:r>
              <a:rPr lang="en-US" altLang="zh-TW" sz="2000" dirty="0">
                <a:solidFill>
                  <a:srgbClr val="FF0000"/>
                </a:solidFill>
                <a:latin typeface="Times New Roman" panose="02020603050405020304" pitchFamily="18" charset="0"/>
                <a:cs typeface="Times New Roman" panose="02020603050405020304" pitchFamily="18" charset="0"/>
              </a:rPr>
              <a:t>each with a one‑sentence hypothesis and measurable endpoint</a:t>
            </a:r>
            <a:r>
              <a:rPr lang="en-US" altLang="zh-TW" sz="2000" dirty="0">
                <a:latin typeface="Times New Roman" panose="02020603050405020304" pitchFamily="18" charset="0"/>
                <a:cs typeface="Times New Roman" panose="02020603050405020304" pitchFamily="18" charset="0"/>
              </a:rPr>
              <a:t>. Return bullets with citation placeholders.”</a:t>
            </a:r>
            <a:endParaRPr lang="zh-TW" altLang="en-US" sz="2000" dirty="0">
              <a:latin typeface="Times New Roman" panose="02020603050405020304" pitchFamily="18" charset="0"/>
              <a:cs typeface="Times New Roman" panose="02020603050405020304" pitchFamily="18" charset="0"/>
            </a:endParaRPr>
          </a:p>
        </p:txBody>
      </p:sp>
      <p:sp>
        <p:nvSpPr>
          <p:cNvPr id="13" name="文字方塊 12">
            <a:extLst>
              <a:ext uri="{FF2B5EF4-FFF2-40B4-BE49-F238E27FC236}">
                <a16:creationId xmlns:a16="http://schemas.microsoft.com/office/drawing/2014/main" id="{2FC29A0C-E00C-49D2-8C75-6200B1D1FA23}"/>
              </a:ext>
            </a:extLst>
          </p:cNvPr>
          <p:cNvSpPr txBox="1"/>
          <p:nvPr/>
        </p:nvSpPr>
        <p:spPr>
          <a:xfrm>
            <a:off x="6436659" y="4109928"/>
            <a:ext cx="1846730" cy="400110"/>
          </a:xfrm>
          <a:prstGeom prst="rect">
            <a:avLst/>
          </a:prstGeom>
          <a:noFill/>
        </p:spPr>
        <p:txBody>
          <a:bodyPr wrap="square" rtlCol="0">
            <a:spAutoFit/>
          </a:bodyPr>
          <a:lstStyle/>
          <a:p>
            <a:r>
              <a:rPr lang="zh-TW" altLang="en-US" sz="2000" dirty="0">
                <a:solidFill>
                  <a:srgbClr val="FF0000"/>
                </a:solidFill>
                <a:latin typeface="標楷體" panose="03000509000000000000" pitchFamily="65" charset="-120"/>
                <a:ea typeface="標楷體" panose="03000509000000000000" pitchFamily="65" charset="-120"/>
              </a:rPr>
              <a:t>收斂、結語</a:t>
            </a:r>
          </a:p>
        </p:txBody>
      </p:sp>
    </p:spTree>
    <p:extLst>
      <p:ext uri="{BB962C8B-B14F-4D97-AF65-F5344CB8AC3E}">
        <p14:creationId xmlns:p14="http://schemas.microsoft.com/office/powerpoint/2010/main" val="7577926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B8BBCE1D-4B81-4865-996D-92141E8693DF}"/>
              </a:ext>
            </a:extLst>
          </p:cNvPr>
          <p:cNvSpPr>
            <a:spLocks noGrp="1"/>
          </p:cNvSpPr>
          <p:nvPr>
            <p:ph type="body" sz="quarter" idx="10"/>
          </p:nvPr>
        </p:nvSpPr>
        <p:spPr/>
        <p:txBody>
          <a:bodyPr>
            <a:noAutofit/>
          </a:bodyPr>
          <a:lstStyle/>
          <a:p>
            <a:r>
              <a:rPr lang="en-US" altLang="zh-TW" sz="3200" dirty="0">
                <a:latin typeface="+mn-lt"/>
              </a:rPr>
              <a:t>Query and Response</a:t>
            </a:r>
            <a:endParaRPr lang="zh-TW" altLang="en-US" sz="3200" dirty="0">
              <a:latin typeface="+mn-lt"/>
            </a:endParaRPr>
          </a:p>
        </p:txBody>
      </p:sp>
      <p:sp>
        <p:nvSpPr>
          <p:cNvPr id="7" name="文字方塊 6">
            <a:extLst>
              <a:ext uri="{FF2B5EF4-FFF2-40B4-BE49-F238E27FC236}">
                <a16:creationId xmlns:a16="http://schemas.microsoft.com/office/drawing/2014/main" id="{EA33BFDE-981D-4DAE-8D9C-C2B452F4DB2A}"/>
              </a:ext>
            </a:extLst>
          </p:cNvPr>
          <p:cNvSpPr txBox="1"/>
          <p:nvPr/>
        </p:nvSpPr>
        <p:spPr>
          <a:xfrm>
            <a:off x="659004" y="1133044"/>
            <a:ext cx="6097604" cy="400110"/>
          </a:xfrm>
          <a:prstGeom prst="rect">
            <a:avLst/>
          </a:prstGeom>
          <a:noFill/>
        </p:spPr>
        <p:txBody>
          <a:bodyPr wrap="square">
            <a:spAutoFit/>
          </a:bodyPr>
          <a:lstStyle/>
          <a:p>
            <a:r>
              <a:rPr lang="en-US" altLang="zh-TW" dirty="0">
                <a:latin typeface="+mn-lt"/>
              </a:rPr>
              <a:t>Q: Which version of </a:t>
            </a:r>
            <a:r>
              <a:rPr lang="en-US" altLang="zh-TW" dirty="0" err="1">
                <a:latin typeface="+mn-lt"/>
              </a:rPr>
              <a:t>ChatGPT</a:t>
            </a:r>
            <a:r>
              <a:rPr lang="en-US" altLang="zh-TW" dirty="0">
                <a:latin typeface="+mn-lt"/>
              </a:rPr>
              <a:t> is free?</a:t>
            </a:r>
            <a:endParaRPr lang="zh-TW" altLang="en-US" dirty="0">
              <a:latin typeface="+mn-lt"/>
            </a:endParaRPr>
          </a:p>
        </p:txBody>
      </p:sp>
      <p:sp>
        <p:nvSpPr>
          <p:cNvPr id="15" name="星形: 六角 14">
            <a:extLst>
              <a:ext uri="{FF2B5EF4-FFF2-40B4-BE49-F238E27FC236}">
                <a16:creationId xmlns:a16="http://schemas.microsoft.com/office/drawing/2014/main" id="{17BC44F5-5132-49D3-89D2-471111981830}"/>
              </a:ext>
            </a:extLst>
          </p:cNvPr>
          <p:cNvSpPr/>
          <p:nvPr/>
        </p:nvSpPr>
        <p:spPr>
          <a:xfrm>
            <a:off x="972151" y="5286414"/>
            <a:ext cx="180473" cy="217328"/>
          </a:xfrm>
          <a:prstGeom prst="star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ln w="22225">
                <a:solidFill>
                  <a:schemeClr val="accent2"/>
                </a:solidFill>
                <a:prstDash val="solid"/>
              </a:ln>
              <a:solidFill>
                <a:schemeClr val="accent2">
                  <a:lumMod val="40000"/>
                  <a:lumOff val="60000"/>
                </a:schemeClr>
              </a:solidFill>
            </a:endParaRPr>
          </a:p>
        </p:txBody>
      </p:sp>
      <p:pic>
        <p:nvPicPr>
          <p:cNvPr id="6" name="圖片 5">
            <a:extLst>
              <a:ext uri="{FF2B5EF4-FFF2-40B4-BE49-F238E27FC236}">
                <a16:creationId xmlns:a16="http://schemas.microsoft.com/office/drawing/2014/main" id="{845BB9D7-012B-4D90-8B96-4370EBD4EAE0}"/>
              </a:ext>
            </a:extLst>
          </p:cNvPr>
          <p:cNvPicPr>
            <a:picLocks noChangeAspect="1"/>
          </p:cNvPicPr>
          <p:nvPr/>
        </p:nvPicPr>
        <p:blipFill>
          <a:blip r:embed="rId2"/>
          <a:stretch>
            <a:fillRect/>
          </a:stretch>
        </p:blipFill>
        <p:spPr>
          <a:xfrm>
            <a:off x="4452708" y="2433498"/>
            <a:ext cx="3286584" cy="1991003"/>
          </a:xfrm>
          <a:prstGeom prst="rect">
            <a:avLst/>
          </a:prstGeom>
        </p:spPr>
      </p:pic>
      <p:grpSp>
        <p:nvGrpSpPr>
          <p:cNvPr id="16" name="群組 15">
            <a:extLst>
              <a:ext uri="{FF2B5EF4-FFF2-40B4-BE49-F238E27FC236}">
                <a16:creationId xmlns:a16="http://schemas.microsoft.com/office/drawing/2014/main" id="{2834C432-2C01-4BCC-BC9E-7F6D9CB5B744}"/>
              </a:ext>
            </a:extLst>
          </p:cNvPr>
          <p:cNvGrpSpPr/>
          <p:nvPr/>
        </p:nvGrpSpPr>
        <p:grpSpPr>
          <a:xfrm>
            <a:off x="659004" y="1617378"/>
            <a:ext cx="7362048" cy="4532695"/>
            <a:chOff x="659004" y="1617378"/>
            <a:chExt cx="7362048" cy="4532695"/>
          </a:xfrm>
        </p:grpSpPr>
        <p:grpSp>
          <p:nvGrpSpPr>
            <p:cNvPr id="11" name="群組 10">
              <a:extLst>
                <a:ext uri="{FF2B5EF4-FFF2-40B4-BE49-F238E27FC236}">
                  <a16:creationId xmlns:a16="http://schemas.microsoft.com/office/drawing/2014/main" id="{8F9B40E4-B0D5-4400-94CB-417BFF625B5A}"/>
                </a:ext>
              </a:extLst>
            </p:cNvPr>
            <p:cNvGrpSpPr/>
            <p:nvPr/>
          </p:nvGrpSpPr>
          <p:grpSpPr>
            <a:xfrm>
              <a:off x="700713" y="1617378"/>
              <a:ext cx="7320339" cy="4532695"/>
              <a:chOff x="659004" y="1886885"/>
              <a:chExt cx="7320339" cy="4532695"/>
            </a:xfrm>
          </p:grpSpPr>
          <p:pic>
            <p:nvPicPr>
              <p:cNvPr id="9" name="圖片 8">
                <a:extLst>
                  <a:ext uri="{FF2B5EF4-FFF2-40B4-BE49-F238E27FC236}">
                    <a16:creationId xmlns:a16="http://schemas.microsoft.com/office/drawing/2014/main" id="{4E1CF8EA-7CE4-4643-8DC3-6E663486A7C5}"/>
                  </a:ext>
                </a:extLst>
              </p:cNvPr>
              <p:cNvPicPr>
                <a:picLocks noChangeAspect="1"/>
              </p:cNvPicPr>
              <p:nvPr/>
            </p:nvPicPr>
            <p:blipFill>
              <a:blip r:embed="rId3"/>
              <a:stretch>
                <a:fillRect/>
              </a:stretch>
            </p:blipFill>
            <p:spPr>
              <a:xfrm>
                <a:off x="659004" y="1886885"/>
                <a:ext cx="7320339" cy="4532695"/>
              </a:xfrm>
              <a:prstGeom prst="rect">
                <a:avLst/>
              </a:prstGeom>
            </p:spPr>
          </p:pic>
          <p:sp>
            <p:nvSpPr>
              <p:cNvPr id="10" name="矩形 9">
                <a:extLst>
                  <a:ext uri="{FF2B5EF4-FFF2-40B4-BE49-F238E27FC236}">
                    <a16:creationId xmlns:a16="http://schemas.microsoft.com/office/drawing/2014/main" id="{AD31AE28-A476-4318-92A3-ABDDB9FC3652}"/>
                  </a:ext>
                </a:extLst>
              </p:cNvPr>
              <p:cNvSpPr/>
              <p:nvPr/>
            </p:nvSpPr>
            <p:spPr>
              <a:xfrm>
                <a:off x="6612556" y="4206240"/>
                <a:ext cx="1366787"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8" name="矩形 7">
              <a:extLst>
                <a:ext uri="{FF2B5EF4-FFF2-40B4-BE49-F238E27FC236}">
                  <a16:creationId xmlns:a16="http://schemas.microsoft.com/office/drawing/2014/main" id="{AEC60F91-2278-48A5-B1B6-DEEF463ACBDE}"/>
                </a:ext>
              </a:extLst>
            </p:cNvPr>
            <p:cNvSpPr/>
            <p:nvPr/>
          </p:nvSpPr>
          <p:spPr>
            <a:xfrm>
              <a:off x="659004" y="5175504"/>
              <a:ext cx="7223124" cy="974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17" name="圖片 16">
            <a:extLst>
              <a:ext uri="{FF2B5EF4-FFF2-40B4-BE49-F238E27FC236}">
                <a16:creationId xmlns:a16="http://schemas.microsoft.com/office/drawing/2014/main" id="{19DEE983-B9DF-432F-B641-CEA405161725}"/>
              </a:ext>
            </a:extLst>
          </p:cNvPr>
          <p:cNvPicPr>
            <a:picLocks noChangeAspect="1"/>
          </p:cNvPicPr>
          <p:nvPr/>
        </p:nvPicPr>
        <p:blipFill>
          <a:blip r:embed="rId4"/>
          <a:stretch>
            <a:fillRect/>
          </a:stretch>
        </p:blipFill>
        <p:spPr>
          <a:xfrm>
            <a:off x="659004" y="5098872"/>
            <a:ext cx="5068007" cy="809738"/>
          </a:xfrm>
          <a:prstGeom prst="rect">
            <a:avLst/>
          </a:prstGeom>
        </p:spPr>
      </p:pic>
      <p:sp>
        <p:nvSpPr>
          <p:cNvPr id="20" name="文字方塊 19">
            <a:extLst>
              <a:ext uri="{FF2B5EF4-FFF2-40B4-BE49-F238E27FC236}">
                <a16:creationId xmlns:a16="http://schemas.microsoft.com/office/drawing/2014/main" id="{1CD15BB4-4DAA-4724-9408-76A51004E889}"/>
              </a:ext>
            </a:extLst>
          </p:cNvPr>
          <p:cNvSpPr txBox="1"/>
          <p:nvPr/>
        </p:nvSpPr>
        <p:spPr>
          <a:xfrm>
            <a:off x="619861" y="5780741"/>
            <a:ext cx="1568918" cy="369332"/>
          </a:xfrm>
          <a:prstGeom prst="rect">
            <a:avLst/>
          </a:prstGeom>
          <a:noFill/>
        </p:spPr>
        <p:txBody>
          <a:bodyPr wrap="square" rtlCol="0">
            <a:spAutoFit/>
          </a:bodyPr>
          <a:lstStyle/>
          <a:p>
            <a:r>
              <a:rPr lang="en-US" altLang="zh-TW" sz="1800" dirty="0">
                <a:solidFill>
                  <a:srgbClr val="FF0000"/>
                </a:solidFill>
                <a:latin typeface="+mn-lt"/>
              </a:rPr>
              <a:t>Copy</a:t>
            </a:r>
            <a:endParaRPr lang="zh-TW" altLang="en-US" sz="1800" dirty="0">
              <a:solidFill>
                <a:srgbClr val="FF0000"/>
              </a:solidFill>
              <a:latin typeface="+mn-lt"/>
            </a:endParaRPr>
          </a:p>
        </p:txBody>
      </p:sp>
      <p:pic>
        <p:nvPicPr>
          <p:cNvPr id="22" name="圖片 21">
            <a:extLst>
              <a:ext uri="{FF2B5EF4-FFF2-40B4-BE49-F238E27FC236}">
                <a16:creationId xmlns:a16="http://schemas.microsoft.com/office/drawing/2014/main" id="{E54B2DE4-619D-4F83-B170-D9E6FC58AC95}"/>
              </a:ext>
            </a:extLst>
          </p:cNvPr>
          <p:cNvPicPr>
            <a:picLocks noChangeAspect="1"/>
          </p:cNvPicPr>
          <p:nvPr/>
        </p:nvPicPr>
        <p:blipFill>
          <a:blip r:embed="rId5"/>
          <a:stretch>
            <a:fillRect/>
          </a:stretch>
        </p:blipFill>
        <p:spPr>
          <a:xfrm>
            <a:off x="2972874" y="3810765"/>
            <a:ext cx="2396148" cy="1451579"/>
          </a:xfrm>
          <a:prstGeom prst="rect">
            <a:avLst/>
          </a:prstGeom>
        </p:spPr>
      </p:pic>
      <p:sp>
        <p:nvSpPr>
          <p:cNvPr id="23" name="文字方塊 22">
            <a:extLst>
              <a:ext uri="{FF2B5EF4-FFF2-40B4-BE49-F238E27FC236}">
                <a16:creationId xmlns:a16="http://schemas.microsoft.com/office/drawing/2014/main" id="{84B5A4B0-9736-4FE7-BE83-E0A6F4D96AB4}"/>
              </a:ext>
            </a:extLst>
          </p:cNvPr>
          <p:cNvSpPr txBox="1"/>
          <p:nvPr/>
        </p:nvSpPr>
        <p:spPr>
          <a:xfrm>
            <a:off x="2819725" y="5780741"/>
            <a:ext cx="1349939" cy="369332"/>
          </a:xfrm>
          <a:prstGeom prst="rect">
            <a:avLst/>
          </a:prstGeom>
          <a:noFill/>
        </p:spPr>
        <p:txBody>
          <a:bodyPr wrap="square" rtlCol="0">
            <a:spAutoFit/>
          </a:bodyPr>
          <a:lstStyle/>
          <a:p>
            <a:r>
              <a:rPr lang="en-US" altLang="zh-TW" sz="1800" dirty="0">
                <a:solidFill>
                  <a:srgbClr val="FF0000"/>
                </a:solidFill>
                <a:latin typeface="+mn-lt"/>
              </a:rPr>
              <a:t>Try again</a:t>
            </a:r>
            <a:endParaRPr lang="zh-TW" altLang="en-US" sz="1800" dirty="0">
              <a:solidFill>
                <a:srgbClr val="FF0000"/>
              </a:solidFill>
              <a:latin typeface="+mn-lt"/>
            </a:endParaRPr>
          </a:p>
        </p:txBody>
      </p:sp>
      <p:sp>
        <p:nvSpPr>
          <p:cNvPr id="24" name="文字方塊 23">
            <a:extLst>
              <a:ext uri="{FF2B5EF4-FFF2-40B4-BE49-F238E27FC236}">
                <a16:creationId xmlns:a16="http://schemas.microsoft.com/office/drawing/2014/main" id="{31649D90-922D-4508-8984-1CEC8D3DA6EC}"/>
              </a:ext>
            </a:extLst>
          </p:cNvPr>
          <p:cNvSpPr txBox="1"/>
          <p:nvPr/>
        </p:nvSpPr>
        <p:spPr>
          <a:xfrm>
            <a:off x="2188779" y="5780741"/>
            <a:ext cx="1568918" cy="369332"/>
          </a:xfrm>
          <a:prstGeom prst="rect">
            <a:avLst/>
          </a:prstGeom>
          <a:noFill/>
        </p:spPr>
        <p:txBody>
          <a:bodyPr wrap="square" rtlCol="0">
            <a:spAutoFit/>
          </a:bodyPr>
          <a:lstStyle/>
          <a:p>
            <a:r>
              <a:rPr lang="en-US" altLang="zh-TW" sz="1800" dirty="0">
                <a:solidFill>
                  <a:srgbClr val="FF0000"/>
                </a:solidFill>
                <a:latin typeface="+mn-lt"/>
              </a:rPr>
              <a:t>Share</a:t>
            </a:r>
            <a:endParaRPr lang="zh-TW" altLang="en-US" sz="1800" dirty="0">
              <a:solidFill>
                <a:srgbClr val="FF0000"/>
              </a:solidFill>
              <a:latin typeface="+mn-lt"/>
            </a:endParaRPr>
          </a:p>
        </p:txBody>
      </p:sp>
      <p:cxnSp>
        <p:nvCxnSpPr>
          <p:cNvPr id="18" name="直線單箭頭接點 17">
            <a:extLst>
              <a:ext uri="{FF2B5EF4-FFF2-40B4-BE49-F238E27FC236}">
                <a16:creationId xmlns:a16="http://schemas.microsoft.com/office/drawing/2014/main" id="{1CF31B06-7E9E-4B87-AFA5-B258CB7A04AA}"/>
              </a:ext>
            </a:extLst>
          </p:cNvPr>
          <p:cNvCxnSpPr>
            <a:cxnSpLocks/>
          </p:cNvCxnSpPr>
          <p:nvPr/>
        </p:nvCxnSpPr>
        <p:spPr>
          <a:xfrm>
            <a:off x="3494694" y="5135996"/>
            <a:ext cx="1" cy="26924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440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C049D984-FE77-4885-94C6-B0FF41FC73F9}"/>
              </a:ext>
            </a:extLst>
          </p:cNvPr>
          <p:cNvSpPr>
            <a:spLocks noGrp="1"/>
          </p:cNvSpPr>
          <p:nvPr>
            <p:ph type="body" sz="quarter" idx="10"/>
          </p:nvPr>
        </p:nvSpPr>
        <p:spPr>
          <a:xfrm>
            <a:off x="659003" y="258233"/>
            <a:ext cx="8619467" cy="529569"/>
          </a:xfrm>
        </p:spPr>
        <p:txBody>
          <a:bodyPr>
            <a:noAutofit/>
          </a:bodyPr>
          <a:lstStyle/>
          <a:p>
            <a:r>
              <a:rPr lang="en-US" altLang="zh-TW" sz="3200" dirty="0">
                <a:latin typeface="Times New Roman" panose="02020603050405020304" pitchFamily="18" charset="0"/>
                <a:cs typeface="Times New Roman" panose="02020603050405020304" pitchFamily="18" charset="0"/>
              </a:rPr>
              <a:t>Abstract: Direction of the proposed study </a:t>
            </a:r>
            <a:endParaRPr lang="zh-TW" altLang="en-US" sz="3200"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1931AEB0-0793-48DC-ACA3-8BD82B8E7F58}"/>
              </a:ext>
            </a:extLst>
          </p:cNvPr>
          <p:cNvSpPr txBox="1"/>
          <p:nvPr/>
        </p:nvSpPr>
        <p:spPr>
          <a:xfrm>
            <a:off x="659003" y="1340695"/>
            <a:ext cx="9991067" cy="1015663"/>
          </a:xfrm>
          <a:prstGeom prst="rect">
            <a:avLst/>
          </a:prstGeom>
          <a:noFill/>
        </p:spPr>
        <p:txBody>
          <a:bodyPr wrap="square">
            <a:spAutoFit/>
          </a:bodyPr>
          <a:lstStyle/>
          <a:p>
            <a:r>
              <a:rPr lang="en-US" altLang="zh-TW" sz="2000" dirty="0"/>
              <a:t>Q: I want to write a grant proposal to study the development and function of wrapping glia in the Drosophila visual system. Below is the abstract. </a:t>
            </a:r>
            <a:r>
              <a:rPr lang="en-US" altLang="zh-TW" sz="2000" dirty="0">
                <a:solidFill>
                  <a:srgbClr val="FF0000"/>
                </a:solidFill>
              </a:rPr>
              <a:t>Please comment on the significance and novelty. </a:t>
            </a:r>
          </a:p>
        </p:txBody>
      </p:sp>
      <p:sp>
        <p:nvSpPr>
          <p:cNvPr id="6" name="文字方塊 5">
            <a:extLst>
              <a:ext uri="{FF2B5EF4-FFF2-40B4-BE49-F238E27FC236}">
                <a16:creationId xmlns:a16="http://schemas.microsoft.com/office/drawing/2014/main" id="{9C5522D9-656D-4656-9B78-5037A7A1E957}"/>
              </a:ext>
            </a:extLst>
          </p:cNvPr>
          <p:cNvSpPr txBox="1"/>
          <p:nvPr/>
        </p:nvSpPr>
        <p:spPr>
          <a:xfrm>
            <a:off x="659002" y="2654983"/>
            <a:ext cx="9991067" cy="2862322"/>
          </a:xfrm>
          <a:prstGeom prst="rect">
            <a:avLst/>
          </a:prstGeom>
          <a:noFill/>
        </p:spPr>
        <p:txBody>
          <a:bodyPr wrap="square">
            <a:spAutoFit/>
          </a:bodyPr>
          <a:lstStyle/>
          <a:p>
            <a:r>
              <a:rPr lang="en-US" altLang="zh-TW" sz="1800" dirty="0">
                <a:effectLst/>
                <a:latin typeface="Times New Roman" panose="02020603050405020304" pitchFamily="18" charset="0"/>
                <a:ea typeface="標楷體" panose="03000509000000000000" pitchFamily="65" charset="-120"/>
              </a:rPr>
              <a:t>Glia consists of a large proportion of the nervous system and play many roles in the development, function and maintenance of the nervous system. There are multiple glia cell types that have different morphology, expression profile and functions. One important glia function is axon wrapping (ensheathment). The glia migrate and divide along the way, then stops and begin to wrap around target axons. Failure of proper axon ensheathment is linked to human neurological diseases. We are interested in two early aspects of this process: the transition from migratory to wrapping glia, and the recognition of target axon by the wrapping glia. We will use the Drosophila eye disc as an experimental system to study these two aspects. Our study is based on our preliminary studies for more than 10 years. Our ability to culture eye disc ex vivo allows us to study in vivo the early process of wrapping glia differentiation and wrapping with unprecedented resolution. </a:t>
            </a:r>
            <a:endParaRPr lang="zh-TW" altLang="en-US" dirty="0"/>
          </a:p>
        </p:txBody>
      </p:sp>
      <p:sp>
        <p:nvSpPr>
          <p:cNvPr id="7" name="文字方塊 6">
            <a:extLst>
              <a:ext uri="{FF2B5EF4-FFF2-40B4-BE49-F238E27FC236}">
                <a16:creationId xmlns:a16="http://schemas.microsoft.com/office/drawing/2014/main" id="{9870F126-4814-4C96-BAA8-130C8AF6FD1E}"/>
              </a:ext>
            </a:extLst>
          </p:cNvPr>
          <p:cNvSpPr txBox="1"/>
          <p:nvPr/>
        </p:nvSpPr>
        <p:spPr>
          <a:xfrm flipH="1">
            <a:off x="659002" y="5737411"/>
            <a:ext cx="6184751" cy="400110"/>
          </a:xfrm>
          <a:prstGeom prst="rect">
            <a:avLst/>
          </a:prstGeom>
          <a:noFill/>
        </p:spPr>
        <p:txBody>
          <a:bodyPr wrap="square" rtlCol="0">
            <a:spAutoFit/>
          </a:bodyPr>
          <a:lstStyle/>
          <a:p>
            <a:r>
              <a:rPr lang="zh-TW" altLang="en-US" sz="2000" dirty="0">
                <a:solidFill>
                  <a:srgbClr val="0000FF"/>
                </a:solidFill>
                <a:latin typeface="標楷體" panose="03000509000000000000" pitchFamily="65" charset="-120"/>
                <a:ea typeface="標楷體" panose="03000509000000000000" pitchFamily="65" charset="-120"/>
              </a:rPr>
              <a:t>簡單介紹了研究系統，要問的問題、掌握的研究優勢</a:t>
            </a:r>
          </a:p>
        </p:txBody>
      </p:sp>
    </p:spTree>
    <p:extLst>
      <p:ext uri="{BB962C8B-B14F-4D97-AF65-F5344CB8AC3E}">
        <p14:creationId xmlns:p14="http://schemas.microsoft.com/office/powerpoint/2010/main" val="1380750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FDA065A4-6160-4D60-B4A1-9E2A8C3E6FF9}"/>
              </a:ext>
            </a:extLst>
          </p:cNvPr>
          <p:cNvSpPr>
            <a:spLocks noGrp="1"/>
          </p:cNvSpPr>
          <p:nvPr>
            <p:ph type="body" sz="quarter" idx="10"/>
          </p:nvPr>
        </p:nvSpPr>
        <p:spPr>
          <a:xfrm>
            <a:off x="659003" y="258233"/>
            <a:ext cx="11084762" cy="529569"/>
          </a:xfrm>
        </p:spPr>
        <p:txBody>
          <a:bodyPr>
            <a:noAutofit/>
          </a:bodyPr>
          <a:lstStyle/>
          <a:p>
            <a:r>
              <a:rPr lang="en-US" altLang="zh-TW" sz="3200" dirty="0" err="1">
                <a:latin typeface="Times New Roman" panose="02020603050405020304" pitchFamily="18" charset="0"/>
                <a:cs typeface="Times New Roman" panose="02020603050405020304" pitchFamily="18" charset="0"/>
              </a:rPr>
              <a:t>ChatGPT</a:t>
            </a:r>
            <a:r>
              <a:rPr lang="en-US" altLang="zh-TW" sz="3200" dirty="0">
                <a:latin typeface="Times New Roman" panose="02020603050405020304" pitchFamily="18" charset="0"/>
                <a:cs typeface="Times New Roman" panose="02020603050405020304" pitchFamily="18" charset="0"/>
              </a:rPr>
              <a:t>: Significance — why this matters (and why now) </a:t>
            </a:r>
          </a:p>
        </p:txBody>
      </p:sp>
      <p:sp>
        <p:nvSpPr>
          <p:cNvPr id="4" name="文字方塊 3">
            <a:extLst>
              <a:ext uri="{FF2B5EF4-FFF2-40B4-BE49-F238E27FC236}">
                <a16:creationId xmlns:a16="http://schemas.microsoft.com/office/drawing/2014/main" id="{33A85181-1E4F-488B-A349-28DEB80BBD8A}"/>
              </a:ext>
            </a:extLst>
          </p:cNvPr>
          <p:cNvSpPr txBox="1"/>
          <p:nvPr/>
        </p:nvSpPr>
        <p:spPr>
          <a:xfrm>
            <a:off x="659004" y="1260224"/>
            <a:ext cx="10376549" cy="4662815"/>
          </a:xfrm>
          <a:prstGeom prst="rect">
            <a:avLst/>
          </a:prstGeom>
          <a:noFill/>
        </p:spPr>
        <p:txBody>
          <a:bodyPr wrap="square">
            <a:spAutoFit/>
          </a:bodyPr>
          <a:lstStyle/>
          <a:p>
            <a:pPr>
              <a:spcBef>
                <a:spcPts val="600"/>
              </a:spcBef>
            </a:pPr>
            <a:r>
              <a:rPr lang="en-US" altLang="zh-TW" b="1" dirty="0"/>
              <a:t>What’s important:</a:t>
            </a:r>
            <a:endParaRPr lang="en-US" altLang="zh-TW" dirty="0"/>
          </a:p>
          <a:p>
            <a:pPr>
              <a:spcBef>
                <a:spcPts val="600"/>
              </a:spcBef>
              <a:buFont typeface="Arial" panose="020B0604020202020204" pitchFamily="34" charset="0"/>
              <a:buChar char="•"/>
            </a:pPr>
            <a:endParaRPr lang="en-US" altLang="zh-TW" b="1" dirty="0"/>
          </a:p>
          <a:p>
            <a:pPr>
              <a:spcBef>
                <a:spcPts val="600"/>
              </a:spcBef>
            </a:pPr>
            <a:r>
              <a:rPr lang="en-US" altLang="zh-TW" b="1" dirty="0"/>
              <a:t>What’s still unknown (your </a:t>
            </a:r>
            <a:r>
              <a:rPr lang="en-US" altLang="zh-TW" b="1" dirty="0">
                <a:solidFill>
                  <a:srgbClr val="FF0000"/>
                </a:solidFill>
              </a:rPr>
              <a:t>gap</a:t>
            </a:r>
            <a:r>
              <a:rPr lang="en-US" altLang="zh-TW" b="1" dirty="0"/>
              <a:t>):</a:t>
            </a:r>
            <a:br>
              <a:rPr lang="en-US" altLang="zh-TW" dirty="0"/>
            </a:br>
            <a:endParaRPr lang="en-US" altLang="zh-TW" dirty="0"/>
          </a:p>
          <a:p>
            <a:pPr>
              <a:spcBef>
                <a:spcPts val="600"/>
              </a:spcBef>
            </a:pPr>
            <a:r>
              <a:rPr lang="en-US" altLang="zh-TW" b="1" dirty="0"/>
              <a:t>Why now (timeliness):</a:t>
            </a:r>
            <a:endParaRPr lang="en-US" altLang="zh-TW" dirty="0"/>
          </a:p>
          <a:p>
            <a:pPr>
              <a:spcBef>
                <a:spcPts val="600"/>
              </a:spcBef>
              <a:buFont typeface="Arial" panose="020B0604020202020204" pitchFamily="34" charset="0"/>
              <a:buChar char="•"/>
            </a:pPr>
            <a:r>
              <a:rPr lang="en-US" altLang="zh-TW" b="1" dirty="0"/>
              <a:t>Ex vivo long-term culture + live imaging</a:t>
            </a:r>
            <a:r>
              <a:rPr lang="en-US" altLang="zh-TW" dirty="0"/>
              <a:t> </a:t>
            </a:r>
          </a:p>
          <a:p>
            <a:pPr>
              <a:spcBef>
                <a:spcPts val="600"/>
              </a:spcBef>
              <a:buFont typeface="Arial" panose="020B0604020202020204" pitchFamily="34" charset="0"/>
              <a:buChar char="•"/>
            </a:pPr>
            <a:r>
              <a:rPr lang="en-US" altLang="zh-TW" b="1" dirty="0"/>
              <a:t>Single-cell atlases of developing visual-system glia</a:t>
            </a:r>
            <a:r>
              <a:rPr lang="en-US" altLang="zh-TW" dirty="0"/>
              <a:t> </a:t>
            </a:r>
          </a:p>
          <a:p>
            <a:pPr>
              <a:spcBef>
                <a:spcPts val="600"/>
              </a:spcBef>
            </a:pPr>
            <a:endParaRPr lang="en-US" altLang="zh-TW" b="1" dirty="0"/>
          </a:p>
          <a:p>
            <a:pPr>
              <a:spcBef>
                <a:spcPts val="600"/>
              </a:spcBef>
            </a:pPr>
            <a:r>
              <a:rPr lang="en-US" altLang="zh-TW" b="1" dirty="0"/>
              <a:t>Edits to strengthen significance (suggested one-liners to insert):</a:t>
            </a:r>
            <a:endParaRPr lang="en-US" altLang="zh-TW" dirty="0"/>
          </a:p>
          <a:p>
            <a:pPr>
              <a:spcBef>
                <a:spcPts val="600"/>
              </a:spcBef>
              <a:buFont typeface="Arial" panose="020B0604020202020204" pitchFamily="34" charset="0"/>
              <a:buChar char="•"/>
            </a:pPr>
            <a:r>
              <a:rPr lang="en-US" altLang="zh-TW" dirty="0"/>
              <a:t>“</a:t>
            </a:r>
            <a:r>
              <a:rPr lang="en-US" altLang="zh-TW" b="1" dirty="0"/>
              <a:t>We address a defined </a:t>
            </a:r>
            <a:r>
              <a:rPr lang="en-US" altLang="zh-TW" b="1" dirty="0">
                <a:solidFill>
                  <a:srgbClr val="FF0000"/>
                </a:solidFill>
              </a:rPr>
              <a:t>gap</a:t>
            </a:r>
            <a:r>
              <a:rPr lang="en-US" altLang="zh-TW" dirty="0"/>
              <a:t>: the </a:t>
            </a:r>
            <a:r>
              <a:rPr lang="en-US" altLang="zh-TW" b="1" dirty="0"/>
              <a:t>state transition</a:t>
            </a:r>
            <a:r>
              <a:rPr lang="en-US" altLang="zh-TW" dirty="0"/>
              <a:t> from migratory to wrapping glia and the </a:t>
            </a:r>
            <a:r>
              <a:rPr lang="en-US" altLang="zh-TW" b="1" dirty="0"/>
              <a:t>axon-type recognition logic</a:t>
            </a:r>
            <a:r>
              <a:rPr lang="en-US" altLang="zh-TW" dirty="0"/>
              <a:t> that initiates ensheathment in the eye disc—a stage for which dynamic in vivo mechanisms are unknown.” </a:t>
            </a:r>
          </a:p>
          <a:p>
            <a:pPr>
              <a:spcBef>
                <a:spcPts val="600"/>
              </a:spcBef>
              <a:buFont typeface="Arial" panose="020B0604020202020204" pitchFamily="34" charset="0"/>
              <a:buChar char="•"/>
            </a:pPr>
            <a:r>
              <a:rPr lang="en-US" altLang="zh-TW" dirty="0"/>
              <a:t>“</a:t>
            </a:r>
            <a:r>
              <a:rPr lang="en-US" altLang="zh-TW" b="1" dirty="0"/>
              <a:t>Using disc ex vivo live imaging</a:t>
            </a:r>
            <a:r>
              <a:rPr lang="en-US" altLang="zh-TW" dirty="0"/>
              <a:t>, we will quantify the </a:t>
            </a:r>
            <a:r>
              <a:rPr lang="en-US" altLang="zh-TW" i="1" dirty="0"/>
              <a:t>onset time</a:t>
            </a:r>
            <a:r>
              <a:rPr lang="en-US" altLang="zh-TW" dirty="0"/>
              <a:t>, </a:t>
            </a:r>
            <a:r>
              <a:rPr lang="en-US" altLang="zh-TW" i="1" dirty="0"/>
              <a:t>growth rate</a:t>
            </a:r>
            <a:r>
              <a:rPr lang="en-US" altLang="zh-TW" dirty="0"/>
              <a:t>, and </a:t>
            </a:r>
            <a:r>
              <a:rPr lang="en-US" altLang="zh-TW" i="1" dirty="0"/>
              <a:t>continuity</a:t>
            </a:r>
            <a:r>
              <a:rPr lang="en-US" altLang="zh-TW" dirty="0"/>
              <a:t> of wrapping membranes at single-axon resolution and connect these metrics to downstream circuit assembly.”</a:t>
            </a:r>
          </a:p>
        </p:txBody>
      </p:sp>
    </p:spTree>
    <p:extLst>
      <p:ext uri="{BB962C8B-B14F-4D97-AF65-F5344CB8AC3E}">
        <p14:creationId xmlns:p14="http://schemas.microsoft.com/office/powerpoint/2010/main" val="28220492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736A9194-2B80-47DA-A031-1B24E3DFAFEA}"/>
              </a:ext>
            </a:extLst>
          </p:cNvPr>
          <p:cNvSpPr>
            <a:spLocks noGrp="1"/>
          </p:cNvSpPr>
          <p:nvPr>
            <p:ph type="body" sz="quarter" idx="10"/>
          </p:nvPr>
        </p:nvSpPr>
        <p:spPr>
          <a:xfrm>
            <a:off x="659004" y="258233"/>
            <a:ext cx="7220972" cy="529569"/>
          </a:xfrm>
        </p:spPr>
        <p:txBody>
          <a:bodyPr>
            <a:noAutofit/>
          </a:bodyPr>
          <a:lstStyle/>
          <a:p>
            <a:r>
              <a:rPr lang="en-US" altLang="zh-TW" sz="3200" b="1" dirty="0" err="1">
                <a:latin typeface="Times New Roman" panose="02020603050405020304" pitchFamily="18" charset="0"/>
                <a:cs typeface="Times New Roman" panose="02020603050405020304" pitchFamily="18" charset="0"/>
              </a:rPr>
              <a:t>ChatGPT</a:t>
            </a:r>
            <a:r>
              <a:rPr lang="en-US" altLang="zh-TW" sz="3200" b="1" dirty="0">
                <a:latin typeface="Times New Roman" panose="02020603050405020304" pitchFamily="18" charset="0"/>
                <a:cs typeface="Times New Roman" panose="02020603050405020304" pitchFamily="18" charset="0"/>
              </a:rPr>
              <a:t>: Novelty — what’s new here</a:t>
            </a:r>
          </a:p>
        </p:txBody>
      </p:sp>
      <p:sp>
        <p:nvSpPr>
          <p:cNvPr id="6" name="文字方塊 5">
            <a:extLst>
              <a:ext uri="{FF2B5EF4-FFF2-40B4-BE49-F238E27FC236}">
                <a16:creationId xmlns:a16="http://schemas.microsoft.com/office/drawing/2014/main" id="{ECD6860D-35EA-43C2-9F55-A7C678621CDC}"/>
              </a:ext>
            </a:extLst>
          </p:cNvPr>
          <p:cNvSpPr txBox="1"/>
          <p:nvPr/>
        </p:nvSpPr>
        <p:spPr>
          <a:xfrm>
            <a:off x="551478" y="1016815"/>
            <a:ext cx="10824883" cy="5570756"/>
          </a:xfrm>
          <a:prstGeom prst="rect">
            <a:avLst/>
          </a:prstGeom>
          <a:noFill/>
        </p:spPr>
        <p:txBody>
          <a:bodyPr wrap="square">
            <a:spAutoFit/>
          </a:bodyPr>
          <a:lstStyle/>
          <a:p>
            <a:pPr>
              <a:spcBef>
                <a:spcPts val="600"/>
              </a:spcBef>
            </a:pPr>
            <a:r>
              <a:rPr lang="en-US" altLang="zh-TW" b="1" dirty="0">
                <a:solidFill>
                  <a:srgbClr val="FF0000"/>
                </a:solidFill>
                <a:cs typeface="Times New Roman" panose="02020603050405020304" pitchFamily="18" charset="0"/>
              </a:rPr>
              <a:t>Conceptual novelty</a:t>
            </a:r>
            <a:r>
              <a:rPr lang="en-US" altLang="zh-TW" b="1" dirty="0">
                <a:cs typeface="Times New Roman" panose="02020603050405020304" pitchFamily="18" charset="0"/>
              </a:rPr>
              <a:t>:</a:t>
            </a:r>
            <a:endParaRPr lang="en-US" altLang="zh-TW" dirty="0">
              <a:cs typeface="Times New Roman" panose="02020603050405020304" pitchFamily="18" charset="0"/>
            </a:endParaRPr>
          </a:p>
          <a:p>
            <a:pPr>
              <a:spcBef>
                <a:spcPts val="600"/>
              </a:spcBef>
              <a:buFont typeface="Arial" panose="020B0604020202020204" pitchFamily="34" charset="0"/>
              <a:buChar char="•"/>
            </a:pPr>
            <a:r>
              <a:rPr lang="en-US" altLang="zh-TW" dirty="0">
                <a:cs typeface="Times New Roman" panose="02020603050405020304" pitchFamily="18" charset="0"/>
              </a:rPr>
              <a:t>You propose a </a:t>
            </a:r>
            <a:r>
              <a:rPr lang="en-US" altLang="zh-TW" b="1" dirty="0">
                <a:cs typeface="Times New Roman" panose="02020603050405020304" pitchFamily="18" charset="0"/>
              </a:rPr>
              <a:t>mechanistic, </a:t>
            </a:r>
            <a:r>
              <a:rPr lang="en-US" altLang="zh-TW" b="1" dirty="0" err="1">
                <a:cs typeface="Times New Roman" panose="02020603050405020304" pitchFamily="18" charset="0"/>
              </a:rPr>
              <a:t>dev→function</a:t>
            </a:r>
            <a:r>
              <a:rPr lang="en-US" altLang="zh-TW" b="1" dirty="0">
                <a:cs typeface="Times New Roman" panose="02020603050405020304" pitchFamily="18" charset="0"/>
              </a:rPr>
              <a:t> link</a:t>
            </a:r>
            <a:r>
              <a:rPr lang="en-US" altLang="zh-TW" dirty="0">
                <a:cs typeface="Times New Roman" panose="02020603050405020304" pitchFamily="18" charset="0"/>
              </a:rPr>
              <a:t>: that a </a:t>
            </a:r>
            <a:r>
              <a:rPr lang="en-US" altLang="zh-TW" b="1" dirty="0">
                <a:cs typeface="Times New Roman" panose="02020603050405020304" pitchFamily="18" charset="0"/>
              </a:rPr>
              <a:t>sharp switch</a:t>
            </a:r>
            <a:r>
              <a:rPr lang="en-US" altLang="zh-TW" dirty="0">
                <a:cs typeface="Times New Roman" panose="02020603050405020304" pitchFamily="18" charset="0"/>
              </a:rPr>
              <a:t> in glial internal state (migration → wrapping) and </a:t>
            </a:r>
            <a:r>
              <a:rPr lang="en-US" altLang="zh-TW" b="1" dirty="0">
                <a:cs typeface="Times New Roman" panose="02020603050405020304" pitchFamily="18" charset="0"/>
              </a:rPr>
              <a:t>target-specific recognition</a:t>
            </a:r>
            <a:r>
              <a:rPr lang="en-US" altLang="zh-TW" dirty="0">
                <a:cs typeface="Times New Roman" panose="02020603050405020304" pitchFamily="18" charset="0"/>
              </a:rPr>
              <a:t> rules set the </a:t>
            </a:r>
            <a:r>
              <a:rPr lang="en-US" altLang="zh-TW" b="1" dirty="0">
                <a:cs typeface="Times New Roman" panose="02020603050405020304" pitchFamily="18" charset="0"/>
              </a:rPr>
              <a:t>geometry and continuity</a:t>
            </a:r>
            <a:r>
              <a:rPr lang="en-US" altLang="zh-TW" dirty="0">
                <a:cs typeface="Times New Roman" panose="02020603050405020304" pitchFamily="18" charset="0"/>
              </a:rPr>
              <a:t> of ensheathment, seeding later circuit performance. </a:t>
            </a:r>
            <a:r>
              <a:rPr lang="en-US" altLang="zh-TW" dirty="0">
                <a:solidFill>
                  <a:srgbClr val="FF0000"/>
                </a:solidFill>
                <a:cs typeface="Times New Roman" panose="02020603050405020304" pitchFamily="18" charset="0"/>
              </a:rPr>
              <a:t>Prior work </a:t>
            </a:r>
            <a:r>
              <a:rPr lang="en-US" altLang="zh-TW" dirty="0">
                <a:cs typeface="Times New Roman" panose="02020603050405020304" pitchFamily="18" charset="0"/>
              </a:rPr>
              <a:t>documents migration and coordinated development </a:t>
            </a:r>
            <a:r>
              <a:rPr lang="en-US" altLang="zh-TW" dirty="0">
                <a:solidFill>
                  <a:srgbClr val="FF0000"/>
                </a:solidFill>
                <a:cs typeface="Times New Roman" panose="02020603050405020304" pitchFamily="18" charset="0"/>
              </a:rPr>
              <a:t>but </a:t>
            </a:r>
            <a:r>
              <a:rPr lang="en-US" altLang="zh-TW" b="1" dirty="0">
                <a:solidFill>
                  <a:srgbClr val="FF0000"/>
                </a:solidFill>
                <a:cs typeface="Times New Roman" panose="02020603050405020304" pitchFamily="18" charset="0"/>
              </a:rPr>
              <a:t>not</a:t>
            </a:r>
            <a:r>
              <a:rPr lang="en-US" altLang="zh-TW" dirty="0">
                <a:cs typeface="Times New Roman" panose="02020603050405020304" pitchFamily="18" charset="0"/>
              </a:rPr>
              <a:t> the </a:t>
            </a:r>
            <a:r>
              <a:rPr lang="en-US" altLang="zh-TW" b="1" dirty="0">
                <a:cs typeface="Times New Roman" panose="02020603050405020304" pitchFamily="18" charset="0"/>
              </a:rPr>
              <a:t>trigger</a:t>
            </a:r>
            <a:r>
              <a:rPr lang="en-US" altLang="zh-TW" dirty="0">
                <a:cs typeface="Times New Roman" panose="02020603050405020304" pitchFamily="18" charset="0"/>
              </a:rPr>
              <a:t> or </a:t>
            </a:r>
            <a:r>
              <a:rPr lang="en-US" altLang="zh-TW" b="1" dirty="0">
                <a:cs typeface="Times New Roman" panose="02020603050405020304" pitchFamily="18" charset="0"/>
              </a:rPr>
              <a:t>code</a:t>
            </a:r>
            <a:r>
              <a:rPr lang="en-US" altLang="zh-TW" dirty="0">
                <a:cs typeface="Times New Roman" panose="02020603050405020304" pitchFamily="18" charset="0"/>
              </a:rPr>
              <a:t> for wrapping onset/targeting. </a:t>
            </a:r>
          </a:p>
          <a:p>
            <a:pPr>
              <a:spcBef>
                <a:spcPts val="600"/>
              </a:spcBef>
            </a:pPr>
            <a:endParaRPr lang="en-US" altLang="zh-TW" b="1" dirty="0">
              <a:cs typeface="Times New Roman" panose="02020603050405020304" pitchFamily="18" charset="0"/>
            </a:endParaRPr>
          </a:p>
          <a:p>
            <a:pPr>
              <a:spcBef>
                <a:spcPts val="600"/>
              </a:spcBef>
            </a:pPr>
            <a:r>
              <a:rPr lang="en-US" altLang="zh-TW" b="1" dirty="0">
                <a:solidFill>
                  <a:srgbClr val="FF0000"/>
                </a:solidFill>
                <a:cs typeface="Times New Roman" panose="02020603050405020304" pitchFamily="18" charset="0"/>
              </a:rPr>
              <a:t>Technical/analytic novelty </a:t>
            </a:r>
            <a:r>
              <a:rPr lang="en-US" altLang="zh-TW" b="1" dirty="0">
                <a:cs typeface="Times New Roman" panose="02020603050405020304" pitchFamily="18" charset="0"/>
              </a:rPr>
              <a:t>(make these explicit):</a:t>
            </a:r>
            <a:endParaRPr lang="en-US" altLang="zh-TW" dirty="0">
              <a:cs typeface="Times New Roman" panose="02020603050405020304" pitchFamily="18" charset="0"/>
            </a:endParaRPr>
          </a:p>
          <a:p>
            <a:pPr>
              <a:spcBef>
                <a:spcPts val="600"/>
              </a:spcBef>
              <a:buFont typeface="Arial" panose="020B0604020202020204" pitchFamily="34" charset="0"/>
              <a:buChar char="•"/>
            </a:pPr>
            <a:r>
              <a:rPr lang="en-US" altLang="zh-TW" b="1" dirty="0">
                <a:cs typeface="Times New Roman" panose="02020603050405020304" pitchFamily="18" charset="0"/>
              </a:rPr>
              <a:t>Live, cell-type-specific imaging</a:t>
            </a:r>
            <a:endParaRPr lang="en-US" altLang="zh-TW" dirty="0">
              <a:cs typeface="Times New Roman" panose="02020603050405020304" pitchFamily="18" charset="0"/>
            </a:endParaRPr>
          </a:p>
          <a:p>
            <a:pPr>
              <a:spcBef>
                <a:spcPts val="600"/>
              </a:spcBef>
              <a:buFont typeface="Arial" panose="020B0604020202020204" pitchFamily="34" charset="0"/>
              <a:buChar char="•"/>
            </a:pPr>
            <a:r>
              <a:rPr lang="en-US" altLang="zh-TW" b="1" dirty="0">
                <a:cs typeface="Times New Roman" panose="02020603050405020304" pitchFamily="18" charset="0"/>
              </a:rPr>
              <a:t>Quantitative “ensheathment index.”</a:t>
            </a:r>
            <a:r>
              <a:rPr lang="en-US" altLang="zh-TW" dirty="0">
                <a:cs typeface="Times New Roman" panose="02020603050405020304" pitchFamily="18" charset="0"/>
              </a:rPr>
              <a:t> </a:t>
            </a:r>
          </a:p>
          <a:p>
            <a:pPr>
              <a:spcBef>
                <a:spcPts val="600"/>
              </a:spcBef>
            </a:pPr>
            <a:endParaRPr lang="en-US" altLang="zh-TW" dirty="0">
              <a:cs typeface="Times New Roman" panose="02020603050405020304" pitchFamily="18" charset="0"/>
            </a:endParaRPr>
          </a:p>
          <a:p>
            <a:pPr>
              <a:spcBef>
                <a:spcPts val="600"/>
              </a:spcBef>
            </a:pPr>
            <a:r>
              <a:rPr lang="en-US" altLang="zh-TW" b="1" dirty="0">
                <a:solidFill>
                  <a:srgbClr val="FF0000"/>
                </a:solidFill>
                <a:cs typeface="Times New Roman" panose="02020603050405020304" pitchFamily="18" charset="0"/>
              </a:rPr>
              <a:t>Edits</a:t>
            </a:r>
            <a:r>
              <a:rPr lang="en-US" altLang="zh-TW" b="1" dirty="0">
                <a:cs typeface="Times New Roman" panose="02020603050405020304" pitchFamily="18" charset="0"/>
              </a:rPr>
              <a:t> to signal novelty (drop-in sentences):</a:t>
            </a:r>
            <a:endParaRPr lang="en-US" altLang="zh-TW" dirty="0">
              <a:cs typeface="Times New Roman" panose="02020603050405020304" pitchFamily="18" charset="0"/>
            </a:endParaRPr>
          </a:p>
          <a:p>
            <a:pPr>
              <a:spcBef>
                <a:spcPts val="600"/>
              </a:spcBef>
              <a:buFont typeface="Arial" panose="020B0604020202020204" pitchFamily="34" charset="0"/>
              <a:buChar char="•"/>
            </a:pPr>
            <a:r>
              <a:rPr lang="en-US" altLang="zh-TW" dirty="0">
                <a:cs typeface="Times New Roman" panose="02020603050405020304" pitchFamily="18" charset="0"/>
              </a:rPr>
              <a:t>“</a:t>
            </a:r>
            <a:r>
              <a:rPr lang="en-US" altLang="zh-TW" b="1" dirty="0">
                <a:cs typeface="Times New Roman" panose="02020603050405020304" pitchFamily="18" charset="0"/>
              </a:rPr>
              <a:t>We introduce a quantitative ensheathment index</a:t>
            </a:r>
            <a:r>
              <a:rPr lang="en-US" altLang="zh-TW" dirty="0">
                <a:cs typeface="Times New Roman" panose="02020603050405020304" pitchFamily="18" charset="0"/>
              </a:rPr>
              <a:t> (coverage, gap density, advance rate) to parameterize wrapping dynamics in vivo.” </a:t>
            </a:r>
          </a:p>
          <a:p>
            <a:pPr>
              <a:spcBef>
                <a:spcPts val="600"/>
              </a:spcBef>
              <a:buFont typeface="Arial" panose="020B0604020202020204" pitchFamily="34" charset="0"/>
              <a:buChar char="•"/>
            </a:pPr>
            <a:r>
              <a:rPr lang="en-US" altLang="zh-TW" dirty="0">
                <a:cs typeface="Times New Roman" panose="02020603050405020304" pitchFamily="18" charset="0"/>
              </a:rPr>
              <a:t>“Leveraging </a:t>
            </a:r>
            <a:r>
              <a:rPr lang="en-US" altLang="zh-TW" b="1" dirty="0">
                <a:cs typeface="Times New Roman" panose="02020603050405020304" pitchFamily="18" charset="0"/>
              </a:rPr>
              <a:t>long-term disc culture</a:t>
            </a:r>
            <a:r>
              <a:rPr lang="en-US" altLang="zh-TW" dirty="0">
                <a:cs typeface="Times New Roman" panose="02020603050405020304" pitchFamily="18" charset="0"/>
              </a:rPr>
              <a:t>, we perform </a:t>
            </a:r>
            <a:r>
              <a:rPr lang="en-US" altLang="zh-TW" b="1" dirty="0">
                <a:cs typeface="Times New Roman" panose="02020603050405020304" pitchFamily="18" charset="0"/>
              </a:rPr>
              <a:t>closed-loop live imaging</a:t>
            </a:r>
            <a:r>
              <a:rPr lang="en-US" altLang="zh-TW" dirty="0">
                <a:cs typeface="Times New Roman" panose="02020603050405020304" pitchFamily="18" charset="0"/>
              </a:rPr>
              <a:t> of wrapping-glia membranes during </a:t>
            </a:r>
            <a:r>
              <a:rPr lang="en-US" altLang="zh-TW" b="1" dirty="0">
                <a:cs typeface="Times New Roman" panose="02020603050405020304" pitchFamily="18" charset="0"/>
              </a:rPr>
              <a:t>axon-contact onset</a:t>
            </a:r>
            <a:r>
              <a:rPr lang="en-US" altLang="zh-TW" dirty="0">
                <a:cs typeface="Times New Roman" panose="02020603050405020304" pitchFamily="18" charset="0"/>
              </a:rPr>
              <a:t>, a stage not previously quantified.” </a:t>
            </a:r>
          </a:p>
          <a:p>
            <a:pPr>
              <a:spcBef>
                <a:spcPts val="600"/>
              </a:spcBef>
              <a:buFont typeface="Arial" panose="020B0604020202020204" pitchFamily="34" charset="0"/>
              <a:buChar char="•"/>
            </a:pPr>
            <a:r>
              <a:rPr lang="en-US" altLang="zh-TW" dirty="0">
                <a:cs typeface="Times New Roman" panose="02020603050405020304" pitchFamily="18" charset="0"/>
              </a:rPr>
              <a:t>“Guided by the </a:t>
            </a:r>
            <a:r>
              <a:rPr lang="en-US" altLang="zh-TW" b="1" dirty="0">
                <a:cs typeface="Times New Roman" panose="02020603050405020304" pitchFamily="18" charset="0"/>
              </a:rPr>
              <a:t>visual-glia </a:t>
            </a:r>
            <a:r>
              <a:rPr lang="en-US" altLang="zh-TW" b="1" dirty="0" err="1">
                <a:cs typeface="Times New Roman" panose="02020603050405020304" pitchFamily="18" charset="0"/>
              </a:rPr>
              <a:t>scRNA</a:t>
            </a:r>
            <a:r>
              <a:rPr lang="en-US" altLang="zh-TW" b="1" dirty="0">
                <a:cs typeface="Times New Roman" panose="02020603050405020304" pitchFamily="18" charset="0"/>
              </a:rPr>
              <a:t>-seq atlas</a:t>
            </a:r>
            <a:r>
              <a:rPr lang="en-US" altLang="zh-TW" dirty="0">
                <a:cs typeface="Times New Roman" panose="02020603050405020304" pitchFamily="18" charset="0"/>
              </a:rPr>
              <a:t>, we will build </a:t>
            </a:r>
            <a:r>
              <a:rPr lang="en-US" altLang="zh-TW" b="1" dirty="0">
                <a:cs typeface="Times New Roman" panose="02020603050405020304" pitchFamily="18" charset="0"/>
              </a:rPr>
              <a:t>state-specific reporters</a:t>
            </a:r>
            <a:r>
              <a:rPr lang="en-US" altLang="zh-TW" dirty="0">
                <a:cs typeface="Times New Roman" panose="02020603050405020304" pitchFamily="18" charset="0"/>
              </a:rPr>
              <a:t> for migratory vs wrapping glia to enable causal timing experiments.” </a:t>
            </a:r>
          </a:p>
        </p:txBody>
      </p:sp>
    </p:spTree>
    <p:extLst>
      <p:ext uri="{BB962C8B-B14F-4D97-AF65-F5344CB8AC3E}">
        <p14:creationId xmlns:p14="http://schemas.microsoft.com/office/powerpoint/2010/main" val="2271021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1FF95C56-08AD-4398-AE62-70C810720C9A}"/>
              </a:ext>
            </a:extLst>
          </p:cNvPr>
          <p:cNvSpPr>
            <a:spLocks noGrp="1"/>
          </p:cNvSpPr>
          <p:nvPr>
            <p:ph type="body" sz="quarter" idx="10"/>
          </p:nvPr>
        </p:nvSpPr>
        <p:spPr>
          <a:xfrm>
            <a:off x="659003" y="249269"/>
            <a:ext cx="9085631" cy="529569"/>
          </a:xfrm>
        </p:spPr>
        <p:txBody>
          <a:bodyPr>
            <a:noAutofit/>
          </a:bodyPr>
          <a:lstStyle/>
          <a:p>
            <a:r>
              <a:rPr lang="en-US" altLang="zh-TW" sz="3200" b="1" dirty="0" err="1">
                <a:latin typeface="Times New Roman" panose="02020603050405020304" pitchFamily="18" charset="0"/>
                <a:cs typeface="Times New Roman" panose="02020603050405020304" pitchFamily="18" charset="0"/>
              </a:rPr>
              <a:t>ChatGPT</a:t>
            </a:r>
            <a:r>
              <a:rPr lang="en-US" altLang="zh-TW" sz="3200" b="1" dirty="0">
                <a:latin typeface="Times New Roman" panose="02020603050405020304" pitchFamily="18" charset="0"/>
                <a:cs typeface="Times New Roman" panose="02020603050405020304" pitchFamily="18" charset="0"/>
              </a:rPr>
              <a:t>: Tidy rewrite of your final 3 sentences</a:t>
            </a:r>
            <a:endParaRPr lang="zh-TW" altLang="en-US" sz="3200"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7AC42132-61FD-4DB6-8D7E-ADABF8723E75}"/>
              </a:ext>
            </a:extLst>
          </p:cNvPr>
          <p:cNvSpPr txBox="1"/>
          <p:nvPr/>
        </p:nvSpPr>
        <p:spPr>
          <a:xfrm>
            <a:off x="659003" y="1361345"/>
            <a:ext cx="10502056" cy="1477328"/>
          </a:xfrm>
          <a:prstGeom prst="rect">
            <a:avLst/>
          </a:prstGeom>
          <a:noFill/>
        </p:spPr>
        <p:txBody>
          <a:bodyPr wrap="square">
            <a:spAutoFit/>
          </a:bodyPr>
          <a:lstStyle/>
          <a:p>
            <a:r>
              <a:rPr lang="en-US" altLang="zh-TW" dirty="0"/>
              <a:t>“We focus on two early, unresolved steps—</a:t>
            </a:r>
            <a:r>
              <a:rPr lang="en-US" altLang="zh-TW" b="1" dirty="0"/>
              <a:t>the </a:t>
            </a:r>
            <a:r>
              <a:rPr lang="en-US" altLang="zh-TW" b="1" dirty="0" err="1"/>
              <a:t>migratory→wrapping</a:t>
            </a:r>
            <a:r>
              <a:rPr lang="en-US" altLang="zh-TW" b="1" dirty="0"/>
              <a:t> state switch</a:t>
            </a:r>
            <a:r>
              <a:rPr lang="en-US" altLang="zh-TW" dirty="0"/>
              <a:t> and </a:t>
            </a:r>
            <a:r>
              <a:rPr lang="en-US" altLang="zh-TW" b="1" dirty="0"/>
              <a:t>target-axon recognition</a:t>
            </a:r>
            <a:r>
              <a:rPr lang="en-US" altLang="zh-TW" dirty="0"/>
              <a:t> by wrapping glia—in the </a:t>
            </a:r>
            <a:r>
              <a:rPr lang="en-US" altLang="zh-TW" b="1" dirty="0"/>
              <a:t>Drosophila eye disc</a:t>
            </a:r>
            <a:r>
              <a:rPr lang="en-US" altLang="zh-TW" dirty="0"/>
              <a:t>. Using </a:t>
            </a:r>
            <a:r>
              <a:rPr lang="en-US" altLang="zh-TW" b="1" dirty="0"/>
              <a:t>long-term ex vivo live imaging</a:t>
            </a:r>
            <a:r>
              <a:rPr lang="en-US" altLang="zh-TW" dirty="0"/>
              <a:t> and </a:t>
            </a:r>
            <a:r>
              <a:rPr lang="en-US" altLang="zh-TW" b="1" dirty="0"/>
              <a:t>state-specific reporters</a:t>
            </a:r>
            <a:r>
              <a:rPr lang="en-US" altLang="zh-TW" dirty="0"/>
              <a:t> informed by single-cell atlases, we will quantify wrapping onset and continuity at single-axon resolution and test causal triggers (e.g., integrin/FGF–cytoskeleton modules). These studies define general principles of </a:t>
            </a:r>
            <a:r>
              <a:rPr lang="en-US" altLang="zh-TW" b="1" dirty="0"/>
              <a:t>non-myelinating ensheathment</a:t>
            </a:r>
            <a:r>
              <a:rPr lang="en-US" altLang="zh-TW" dirty="0"/>
              <a:t> with cross-species relevance.”</a:t>
            </a:r>
          </a:p>
        </p:txBody>
      </p:sp>
    </p:spTree>
    <p:extLst>
      <p:ext uri="{BB962C8B-B14F-4D97-AF65-F5344CB8AC3E}">
        <p14:creationId xmlns:p14="http://schemas.microsoft.com/office/powerpoint/2010/main" val="3732817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C1F58D54-1103-49EF-A444-EBC1F07DB9DD}"/>
              </a:ext>
            </a:extLst>
          </p:cNvPr>
          <p:cNvSpPr>
            <a:spLocks noGrp="1"/>
          </p:cNvSpPr>
          <p:nvPr>
            <p:ph type="body" sz="quarter" idx="10"/>
          </p:nvPr>
        </p:nvSpPr>
        <p:spPr>
          <a:xfrm>
            <a:off x="659004" y="249268"/>
            <a:ext cx="5304916" cy="529569"/>
          </a:xfrm>
        </p:spPr>
        <p:txBody>
          <a:bodyPr>
            <a:noAutofit/>
          </a:bodyPr>
          <a:lstStyle/>
          <a:p>
            <a:r>
              <a:rPr lang="en-US" altLang="zh-TW" sz="3200" dirty="0">
                <a:latin typeface="Times New Roman" panose="02020603050405020304" pitchFamily="18" charset="0"/>
                <a:cs typeface="Times New Roman" panose="02020603050405020304" pitchFamily="18" charset="0"/>
              </a:rPr>
              <a:t>Gemini</a:t>
            </a:r>
            <a:endParaRPr lang="zh-TW" altLang="en-US" sz="3200"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3CAAD38D-95BC-4E7B-B171-E7726EF16982}"/>
              </a:ext>
            </a:extLst>
          </p:cNvPr>
          <p:cNvSpPr txBox="1"/>
          <p:nvPr/>
        </p:nvSpPr>
        <p:spPr>
          <a:xfrm>
            <a:off x="659004" y="1538825"/>
            <a:ext cx="10031506" cy="1477328"/>
          </a:xfrm>
          <a:prstGeom prst="rect">
            <a:avLst/>
          </a:prstGeom>
          <a:noFill/>
        </p:spPr>
        <p:txBody>
          <a:bodyPr wrap="square">
            <a:spAutoFit/>
          </a:bodyPr>
          <a:lstStyle/>
          <a:p>
            <a:r>
              <a:rPr lang="zh-TW" altLang="en-US" dirty="0">
                <a:latin typeface="Times New Roman" panose="02020603050405020304" pitchFamily="18" charset="0"/>
                <a:ea typeface="標楷體" panose="03000509000000000000" pitchFamily="65" charset="-120"/>
              </a:rPr>
              <a:t>總體而言，您的研究主題 </a:t>
            </a:r>
            <a:r>
              <a:rPr lang="en-US" altLang="zh-TW" dirty="0">
                <a:latin typeface="Times New Roman" panose="02020603050405020304" pitchFamily="18" charset="0"/>
                <a:ea typeface="標楷體" panose="03000509000000000000" pitchFamily="65" charset="-120"/>
              </a:rPr>
              <a:t>(wrapping glia</a:t>
            </a:r>
            <a:r>
              <a:rPr lang="zh-TW" altLang="en-US" dirty="0">
                <a:latin typeface="Times New Roman" panose="02020603050405020304" pitchFamily="18" charset="0"/>
                <a:ea typeface="標楷體" panose="03000509000000000000" pitchFamily="65" charset="-120"/>
              </a:rPr>
              <a:t>的發育與功能</a:t>
            </a:r>
            <a:r>
              <a:rPr lang="en-US" altLang="zh-TW" dirty="0">
                <a:latin typeface="Times New Roman" panose="02020603050405020304" pitchFamily="18" charset="0"/>
                <a:ea typeface="標楷體" panose="03000509000000000000" pitchFamily="65" charset="-120"/>
              </a:rPr>
              <a:t>) </a:t>
            </a:r>
            <a:r>
              <a:rPr lang="zh-TW" altLang="en-US" dirty="0">
                <a:latin typeface="Times New Roman" panose="02020603050405020304" pitchFamily="18" charset="0"/>
                <a:ea typeface="標楷體" panose="03000509000000000000" pitchFamily="65" charset="-120"/>
              </a:rPr>
              <a:t>非常重要，且您擁有一個極具潛力的實驗系統 </a:t>
            </a:r>
            <a:r>
              <a:rPr lang="en-US" altLang="zh-TW" dirty="0">
                <a:latin typeface="Times New Roman" panose="02020603050405020304" pitchFamily="18" charset="0"/>
                <a:ea typeface="標楷體" panose="03000509000000000000" pitchFamily="65" charset="-120"/>
              </a:rPr>
              <a:t>(ex vivo </a:t>
            </a:r>
            <a:r>
              <a:rPr lang="zh-TW" altLang="en-US" dirty="0">
                <a:latin typeface="Times New Roman" panose="02020603050405020304" pitchFamily="18" charset="0"/>
                <a:ea typeface="標楷體" panose="03000509000000000000" pitchFamily="65" charset="-120"/>
              </a:rPr>
              <a:t>眼盤培養</a:t>
            </a:r>
            <a:r>
              <a:rPr lang="en-US" altLang="zh-TW" dirty="0">
                <a:latin typeface="Times New Roman" panose="02020603050405020304" pitchFamily="18" charset="0"/>
                <a:ea typeface="標楷體" panose="03000509000000000000" pitchFamily="65" charset="-120"/>
              </a:rPr>
              <a:t>)</a:t>
            </a:r>
            <a:r>
              <a:rPr lang="zh-TW" altLang="en-US" dirty="0">
                <a:latin typeface="Times New Roman" panose="02020603050405020304" pitchFamily="18" charset="0"/>
                <a:ea typeface="標楷體" panose="03000509000000000000" pitchFamily="65" charset="-120"/>
              </a:rPr>
              <a:t>。然而，目前的摘要在「說服審查者 </a:t>
            </a:r>
            <a:r>
              <a:rPr lang="en-US" altLang="zh-TW" dirty="0">
                <a:latin typeface="Times New Roman" panose="02020603050405020304" pitchFamily="18" charset="0"/>
                <a:ea typeface="標楷體" panose="03000509000000000000" pitchFamily="65" charset="-120"/>
              </a:rPr>
              <a:t>(reviewer)</a:t>
            </a:r>
            <a:r>
              <a:rPr lang="zh-TW" altLang="en-US" dirty="0">
                <a:latin typeface="Times New Roman" panose="02020603050405020304" pitchFamily="18" charset="0"/>
                <a:ea typeface="標楷體" panose="03000509000000000000" pitchFamily="65" charset="-120"/>
              </a:rPr>
              <a:t>」</a:t>
            </a:r>
            <a:r>
              <a:rPr lang="zh-TW" altLang="en-US" dirty="0">
                <a:solidFill>
                  <a:srgbClr val="FF0000"/>
                </a:solidFill>
                <a:latin typeface="Times New Roman" panose="02020603050405020304" pitchFamily="18" charset="0"/>
                <a:ea typeface="標楷體" panose="03000509000000000000" pitchFamily="65" charset="-120"/>
              </a:rPr>
              <a:t>為何</a:t>
            </a:r>
            <a:r>
              <a:rPr lang="zh-TW" altLang="en-US" b="1" dirty="0">
                <a:solidFill>
                  <a:srgbClr val="FF0000"/>
                </a:solidFill>
                <a:latin typeface="Times New Roman" panose="02020603050405020304" pitchFamily="18" charset="0"/>
                <a:ea typeface="標楷體" panose="03000509000000000000" pitchFamily="65" charset="-120"/>
              </a:rPr>
              <a:t>非做不可 </a:t>
            </a:r>
            <a:r>
              <a:rPr lang="en-US" altLang="zh-TW" b="1" dirty="0">
                <a:solidFill>
                  <a:srgbClr val="FF0000"/>
                </a:solidFill>
                <a:latin typeface="Times New Roman" panose="02020603050405020304" pitchFamily="18" charset="0"/>
                <a:ea typeface="標楷體" panose="03000509000000000000" pitchFamily="65" charset="-120"/>
              </a:rPr>
              <a:t>(Significance)</a:t>
            </a:r>
            <a:r>
              <a:rPr lang="zh-TW" altLang="en-US" dirty="0">
                <a:solidFill>
                  <a:srgbClr val="FF0000"/>
                </a:solidFill>
                <a:latin typeface="Times New Roman" panose="02020603050405020304" pitchFamily="18" charset="0"/>
                <a:ea typeface="標楷體" panose="03000509000000000000" pitchFamily="65" charset="-120"/>
              </a:rPr>
              <a:t> 以及為何</a:t>
            </a:r>
            <a:r>
              <a:rPr lang="zh-TW" altLang="en-US" b="1" dirty="0">
                <a:solidFill>
                  <a:srgbClr val="FF0000"/>
                </a:solidFill>
                <a:latin typeface="Times New Roman" panose="02020603050405020304" pitchFamily="18" charset="0"/>
                <a:ea typeface="標楷體" panose="03000509000000000000" pitchFamily="65" charset="-120"/>
              </a:rPr>
              <a:t>非您莫屬 </a:t>
            </a:r>
            <a:r>
              <a:rPr lang="en-US" altLang="zh-TW" b="1" dirty="0">
                <a:solidFill>
                  <a:srgbClr val="FF0000"/>
                </a:solidFill>
                <a:latin typeface="Times New Roman" panose="02020603050405020304" pitchFamily="18" charset="0"/>
                <a:ea typeface="標楷體" panose="03000509000000000000" pitchFamily="65" charset="-120"/>
              </a:rPr>
              <a:t>(Novelty)</a:t>
            </a:r>
            <a:r>
              <a:rPr lang="zh-TW" altLang="en-US" dirty="0">
                <a:latin typeface="Times New Roman" panose="02020603050405020304" pitchFamily="18" charset="0"/>
                <a:ea typeface="標楷體" panose="03000509000000000000" pitchFamily="65" charset="-120"/>
              </a:rPr>
              <a:t> 這兩點上，</a:t>
            </a:r>
            <a:r>
              <a:rPr lang="zh-TW" altLang="en-US" dirty="0">
                <a:solidFill>
                  <a:srgbClr val="FF0000"/>
                </a:solidFill>
                <a:latin typeface="Times New Roman" panose="02020603050405020304" pitchFamily="18" charset="0"/>
                <a:ea typeface="標楷體" panose="03000509000000000000" pitchFamily="65" charset="-120"/>
              </a:rPr>
              <a:t>力道稍嫌不足</a:t>
            </a:r>
            <a:r>
              <a:rPr lang="zh-TW" altLang="en-US" dirty="0">
                <a:latin typeface="Times New Roman" panose="02020603050405020304" pitchFamily="18" charset="0"/>
                <a:ea typeface="標楷體" panose="03000509000000000000" pitchFamily="65" charset="-120"/>
              </a:rPr>
              <a:t>。</a:t>
            </a:r>
          </a:p>
          <a:p>
            <a:endParaRPr lang="en-US" altLang="zh-TW" dirty="0">
              <a:latin typeface="Times New Roman" panose="02020603050405020304" pitchFamily="18" charset="0"/>
              <a:ea typeface="標楷體" panose="03000509000000000000" pitchFamily="65" charset="-120"/>
            </a:endParaRPr>
          </a:p>
          <a:p>
            <a:r>
              <a:rPr lang="zh-TW" altLang="en-US" dirty="0">
                <a:solidFill>
                  <a:srgbClr val="FF0000"/>
                </a:solidFill>
                <a:latin typeface="Times New Roman" panose="02020603050405020304" pitchFamily="18" charset="0"/>
                <a:ea typeface="標楷體" panose="03000509000000000000" pitchFamily="65" charset="-120"/>
              </a:rPr>
              <a:t>以下是具體的分析與加強建議</a:t>
            </a:r>
            <a:r>
              <a:rPr lang="zh-TW" altLang="en-US" dirty="0">
                <a:latin typeface="Times New Roman" panose="02020603050405020304" pitchFamily="18" charset="0"/>
                <a:ea typeface="標楷體" panose="03000509000000000000" pitchFamily="65" charset="-120"/>
              </a:rPr>
              <a:t>：</a:t>
            </a:r>
          </a:p>
        </p:txBody>
      </p:sp>
    </p:spTree>
    <p:extLst>
      <p:ext uri="{BB962C8B-B14F-4D97-AF65-F5344CB8AC3E}">
        <p14:creationId xmlns:p14="http://schemas.microsoft.com/office/powerpoint/2010/main" val="118254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8C7AEF90-4B88-476C-8A0E-A7B2DF48945A}"/>
              </a:ext>
            </a:extLst>
          </p:cNvPr>
          <p:cNvSpPr>
            <a:spLocks noGrp="1"/>
          </p:cNvSpPr>
          <p:nvPr>
            <p:ph type="body" sz="quarter" idx="10"/>
          </p:nvPr>
        </p:nvSpPr>
        <p:spPr>
          <a:xfrm>
            <a:off x="659003" y="258233"/>
            <a:ext cx="9186745" cy="529569"/>
          </a:xfrm>
        </p:spPr>
        <p:txBody>
          <a:bodyPr>
            <a:noAutofit/>
          </a:bodyPr>
          <a:lstStyle/>
          <a:p>
            <a:r>
              <a:rPr lang="en-US" altLang="zh-TW" sz="3200" dirty="0">
                <a:latin typeface="Times New Roman" panose="02020603050405020304" pitchFamily="18" charset="0"/>
                <a:ea typeface="標楷體" panose="03000509000000000000" pitchFamily="65" charset="-120"/>
              </a:rPr>
              <a:t>Early problems with </a:t>
            </a:r>
            <a:r>
              <a:rPr lang="en-US" altLang="zh-TW" sz="3200" dirty="0" err="1">
                <a:latin typeface="Times New Roman" panose="02020603050405020304" pitchFamily="18" charset="0"/>
                <a:ea typeface="標楷體" panose="03000509000000000000" pitchFamily="65" charset="-120"/>
              </a:rPr>
              <a:t>ChatGPT</a:t>
            </a:r>
            <a:endParaRPr lang="zh-TW" altLang="en-US" sz="3200" dirty="0">
              <a:latin typeface="Times New Roman" panose="02020603050405020304" pitchFamily="18" charset="0"/>
              <a:ea typeface="標楷體" panose="03000509000000000000" pitchFamily="65" charset="-120"/>
            </a:endParaRPr>
          </a:p>
        </p:txBody>
      </p:sp>
      <p:sp>
        <p:nvSpPr>
          <p:cNvPr id="3" name="文字方塊 2">
            <a:extLst>
              <a:ext uri="{FF2B5EF4-FFF2-40B4-BE49-F238E27FC236}">
                <a16:creationId xmlns:a16="http://schemas.microsoft.com/office/drawing/2014/main" id="{A923A94F-FB12-4EB7-B566-51A5A56D4FAD}"/>
              </a:ext>
            </a:extLst>
          </p:cNvPr>
          <p:cNvSpPr txBox="1"/>
          <p:nvPr/>
        </p:nvSpPr>
        <p:spPr>
          <a:xfrm flipH="1">
            <a:off x="659900" y="1208886"/>
            <a:ext cx="10583308" cy="4647426"/>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Training database only up to 2021</a:t>
            </a:r>
          </a:p>
          <a:p>
            <a:pPr marL="342900" indent="-342900">
              <a:spcBef>
                <a:spcPts val="1200"/>
              </a:spcBef>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No citation of information source</a:t>
            </a:r>
          </a:p>
          <a:p>
            <a:pPr marL="342900" indent="-342900">
              <a:spcBef>
                <a:spcPts val="1200"/>
              </a:spcBef>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Not reliable. Hallucination. </a:t>
            </a:r>
            <a:endPar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1200"/>
              </a:spcBef>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Can be misleading/bias</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(training set, algorithm) (politics, existing bias, fake info)</a:t>
            </a:r>
          </a:p>
          <a:p>
            <a:pPr marL="342900" indent="-342900">
              <a:spcBef>
                <a:spcPts val="1200"/>
              </a:spcBef>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AI operation is a black box</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1200"/>
              </a:spcBef>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Info leakage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(info in prompts goes into learning database)</a:t>
            </a:r>
          </a:p>
          <a:p>
            <a:pPr marL="342900" indent="-342900">
              <a:spcBef>
                <a:spcPts val="1200"/>
              </a:spcBef>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Dominated by majority opinion. Minority opinion is suppressed. </a:t>
            </a:r>
          </a:p>
          <a:p>
            <a:pPr marL="342900" indent="-342900">
              <a:spcBef>
                <a:spcPts val="1200"/>
              </a:spcBef>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Infringing on copyrighted works</a:t>
            </a:r>
          </a:p>
          <a:p>
            <a:pPr>
              <a:spcBef>
                <a:spcPts val="1200"/>
              </a:spcBef>
            </a:pP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FB7A518B-A7BE-4C96-B453-DF0D3730155C}"/>
              </a:ext>
            </a:extLst>
          </p:cNvPr>
          <p:cNvSpPr txBox="1"/>
          <p:nvPr/>
        </p:nvSpPr>
        <p:spPr>
          <a:xfrm flipH="1">
            <a:off x="659003" y="5474781"/>
            <a:ext cx="7918007" cy="90794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altLang="zh-TW"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All these problems exist before AI (e.g. Google Search)</a:t>
            </a:r>
          </a:p>
          <a:p>
            <a:pPr marL="342900" indent="-342900">
              <a:spcBef>
                <a:spcPts val="600"/>
              </a:spcBef>
              <a:buFont typeface="Arial" panose="020B0604020202020204" pitchFamily="34" charset="0"/>
              <a:buChar char="•"/>
            </a:pPr>
            <a:r>
              <a:rPr lang="en-US" altLang="zh-TW"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Many competitors. Some problems already solved.</a:t>
            </a:r>
          </a:p>
        </p:txBody>
      </p:sp>
    </p:spTree>
    <p:extLst>
      <p:ext uri="{BB962C8B-B14F-4D97-AF65-F5344CB8AC3E}">
        <p14:creationId xmlns:p14="http://schemas.microsoft.com/office/powerpoint/2010/main" val="181159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D7407AE4-6838-4D9A-92F4-4A7DC6A0C583}"/>
              </a:ext>
            </a:extLst>
          </p:cNvPr>
          <p:cNvSpPr>
            <a:spLocks noGrp="1"/>
          </p:cNvSpPr>
          <p:nvPr>
            <p:ph type="body" sz="quarter" idx="10"/>
          </p:nvPr>
        </p:nvSpPr>
        <p:spPr>
          <a:xfrm>
            <a:off x="659004" y="166793"/>
            <a:ext cx="5304916" cy="529569"/>
          </a:xfrm>
        </p:spPr>
        <p:txBody>
          <a:bodyPr/>
          <a:lstStyle/>
          <a:p>
            <a:r>
              <a:rPr lang="en-US" altLang="zh-TW" b="1" dirty="0">
                <a:latin typeface="Times New Roman" panose="02020603050405020304" pitchFamily="18" charset="0"/>
                <a:ea typeface="標楷體" panose="03000509000000000000" pitchFamily="65" charset="-120"/>
              </a:rPr>
              <a:t>Gemini: </a:t>
            </a:r>
            <a:r>
              <a:rPr lang="zh-TW" altLang="en-US" b="1" dirty="0">
                <a:latin typeface="Times New Roman" panose="02020603050405020304" pitchFamily="18" charset="0"/>
                <a:ea typeface="標楷體" panose="03000509000000000000" pitchFamily="65" charset="-120"/>
              </a:rPr>
              <a:t>關於顯著性 </a:t>
            </a:r>
            <a:r>
              <a:rPr lang="en-US" altLang="zh-TW" b="1" dirty="0">
                <a:latin typeface="Times New Roman" panose="02020603050405020304" pitchFamily="18" charset="0"/>
                <a:ea typeface="標楷體" panose="03000509000000000000" pitchFamily="65" charset="-120"/>
              </a:rPr>
              <a:t>(Significance)</a:t>
            </a:r>
          </a:p>
        </p:txBody>
      </p:sp>
      <p:sp>
        <p:nvSpPr>
          <p:cNvPr id="4" name="文字方塊 3">
            <a:extLst>
              <a:ext uri="{FF2B5EF4-FFF2-40B4-BE49-F238E27FC236}">
                <a16:creationId xmlns:a16="http://schemas.microsoft.com/office/drawing/2014/main" id="{BA4B1820-815C-450E-9420-62442C2D7828}"/>
              </a:ext>
            </a:extLst>
          </p:cNvPr>
          <p:cNvSpPr txBox="1"/>
          <p:nvPr/>
        </p:nvSpPr>
        <p:spPr>
          <a:xfrm>
            <a:off x="569259" y="1038287"/>
            <a:ext cx="11053481" cy="5632311"/>
          </a:xfrm>
          <a:prstGeom prst="rect">
            <a:avLst/>
          </a:prstGeom>
          <a:noFill/>
        </p:spPr>
        <p:txBody>
          <a:bodyPr wrap="square">
            <a:spAutoFit/>
          </a:bodyPr>
          <a:lstStyle/>
          <a:p>
            <a:r>
              <a:rPr lang="zh-TW" altLang="en-US" b="1" dirty="0">
                <a:latin typeface="Times New Roman" panose="02020603050405020304" pitchFamily="18" charset="0"/>
                <a:ea typeface="標楷體" panose="03000509000000000000" pitchFamily="65" charset="-120"/>
              </a:rPr>
              <a:t>「顯著性」要回答的問題是：「</a:t>
            </a:r>
            <a:r>
              <a:rPr lang="en-US" altLang="zh-TW" b="1" dirty="0">
                <a:latin typeface="Times New Roman" panose="02020603050405020304" pitchFamily="18" charset="0"/>
                <a:ea typeface="標楷體" panose="03000509000000000000" pitchFamily="65" charset="-120"/>
              </a:rPr>
              <a:t>So what?</a:t>
            </a:r>
            <a:r>
              <a:rPr lang="zh-TW" altLang="en-US" b="1" dirty="0">
                <a:latin typeface="Times New Roman" panose="02020603050405020304" pitchFamily="18" charset="0"/>
                <a:ea typeface="標楷體" panose="03000509000000000000" pitchFamily="65" charset="-120"/>
              </a:rPr>
              <a:t>（所以呢？）」</a:t>
            </a:r>
            <a:r>
              <a:rPr lang="zh-TW" altLang="en-US" dirty="0">
                <a:latin typeface="Times New Roman" panose="02020603050405020304" pitchFamily="18" charset="0"/>
                <a:ea typeface="標楷體" panose="03000509000000000000" pitchFamily="65" charset="-120"/>
              </a:rPr>
              <a:t> 您的研究為何重要？它將如何填補關鍵的知識缺口？它對人類健康的潛在貢獻是什麼？</a:t>
            </a:r>
          </a:p>
          <a:p>
            <a:r>
              <a:rPr lang="zh-TW" altLang="en-US" b="1" dirty="0">
                <a:solidFill>
                  <a:srgbClr val="FF0000"/>
                </a:solidFill>
                <a:latin typeface="Times New Roman" panose="02020603050405020304" pitchFamily="18" charset="0"/>
                <a:ea typeface="標楷體" panose="03000509000000000000" pitchFamily="65" charset="-120"/>
              </a:rPr>
              <a:t>優點</a:t>
            </a:r>
          </a:p>
          <a:p>
            <a:pPr>
              <a:buFont typeface="Arial" panose="020B0604020202020204" pitchFamily="34" charset="0"/>
              <a:buChar char="•"/>
            </a:pPr>
            <a:r>
              <a:rPr lang="zh-TW" altLang="en-US" b="1" dirty="0">
                <a:latin typeface="Times New Roman" panose="02020603050405020304" pitchFamily="18" charset="0"/>
                <a:ea typeface="標楷體" panose="03000509000000000000" pitchFamily="65" charset="-120"/>
              </a:rPr>
              <a:t>點出了與人類疾病的連結：</a:t>
            </a:r>
            <a:r>
              <a:rPr lang="zh-TW" altLang="en-US" dirty="0">
                <a:latin typeface="Times New Roman" panose="02020603050405020304" pitchFamily="18" charset="0"/>
                <a:ea typeface="標楷體" panose="03000509000000000000" pitchFamily="65" charset="-120"/>
              </a:rPr>
              <a:t> 您提到了「</a:t>
            </a:r>
            <a:r>
              <a:rPr lang="en-US" altLang="zh-TW" dirty="0">
                <a:latin typeface="Times New Roman" panose="02020603050405020304" pitchFamily="18" charset="0"/>
                <a:ea typeface="標楷體" panose="03000509000000000000" pitchFamily="65" charset="-120"/>
              </a:rPr>
              <a:t>Failure of proper axon ensheathment is linked to human neurological diseases.</a:t>
            </a:r>
            <a:r>
              <a:rPr lang="zh-TW" altLang="en-US" dirty="0">
                <a:latin typeface="Times New Roman" panose="02020603050405020304" pitchFamily="18" charset="0"/>
                <a:ea typeface="標楷體" panose="03000509000000000000" pitchFamily="65" charset="-120"/>
              </a:rPr>
              <a:t>」這是建立顯著性的基石。</a:t>
            </a:r>
          </a:p>
          <a:p>
            <a:r>
              <a:rPr lang="zh-TW" altLang="en-US" b="1" dirty="0">
                <a:solidFill>
                  <a:srgbClr val="FF0000"/>
                </a:solidFill>
                <a:latin typeface="Times New Roman" panose="02020603050405020304" pitchFamily="18" charset="0"/>
                <a:ea typeface="標楷體" panose="03000509000000000000" pitchFamily="65" charset="-120"/>
              </a:rPr>
              <a:t>可加強處</a:t>
            </a:r>
          </a:p>
          <a:p>
            <a:pPr>
              <a:buFont typeface="+mj-lt"/>
              <a:buAutoNum type="arabicPeriod"/>
            </a:pPr>
            <a:r>
              <a:rPr lang="zh-TW" altLang="en-US" b="1" dirty="0">
                <a:solidFill>
                  <a:srgbClr val="FF0000"/>
                </a:solidFill>
                <a:latin typeface="Times New Roman" panose="02020603050405020304" pitchFamily="18" charset="0"/>
                <a:ea typeface="標楷體" panose="03000509000000000000" pitchFamily="65" charset="-120"/>
              </a:rPr>
              <a:t>連結性太弱，不夠具體</a:t>
            </a:r>
            <a:r>
              <a:rPr lang="zh-TW" altLang="en-US" b="1" dirty="0">
                <a:latin typeface="Times New Roman" panose="02020603050405020304" pitchFamily="18" charset="0"/>
                <a:ea typeface="標楷體" panose="03000509000000000000" pitchFamily="65" charset="-120"/>
              </a:rPr>
              <a:t>：</a:t>
            </a:r>
            <a:endParaRPr lang="zh-TW" altLang="en-US" dirty="0">
              <a:latin typeface="Times New Roman" panose="02020603050405020304" pitchFamily="18" charset="0"/>
              <a:ea typeface="標楷體" panose="03000509000000000000" pitchFamily="65" charset="-120"/>
            </a:endParaRPr>
          </a:p>
          <a:p>
            <a:pPr marL="742950" lvl="1" indent="-285750">
              <a:buFont typeface="+mj-lt"/>
              <a:buAutoNum type="arabicPeriod"/>
            </a:pPr>
            <a:r>
              <a:rPr lang="zh-TW" altLang="en-US" dirty="0">
                <a:latin typeface="Times New Roman" panose="02020603050405020304" pitchFamily="18" charset="0"/>
                <a:ea typeface="標楷體" panose="03000509000000000000" pitchFamily="65" charset="-120"/>
              </a:rPr>
              <a:t>「</a:t>
            </a:r>
            <a:r>
              <a:rPr lang="en-US" altLang="zh-TW" dirty="0">
                <a:latin typeface="Times New Roman" panose="02020603050405020304" pitchFamily="18" charset="0"/>
                <a:ea typeface="標楷體" panose="03000509000000000000" pitchFamily="65" charset="-120"/>
              </a:rPr>
              <a:t>linked to human neurological diseases</a:t>
            </a:r>
            <a:r>
              <a:rPr lang="zh-TW" altLang="en-US" dirty="0">
                <a:latin typeface="Times New Roman" panose="02020603050405020304" pitchFamily="18" charset="0"/>
                <a:ea typeface="標楷體" panose="03000509000000000000" pitchFamily="65" charset="-120"/>
              </a:rPr>
              <a:t>」這句話太過模糊。是哪些疾病？多發性硬化症 </a:t>
            </a:r>
            <a:r>
              <a:rPr lang="en-US" altLang="zh-TW" dirty="0">
                <a:latin typeface="Times New Roman" panose="02020603050405020304" pitchFamily="18" charset="0"/>
                <a:ea typeface="標楷體" panose="03000509000000000000" pitchFamily="65" charset="-120"/>
              </a:rPr>
              <a:t>(MS)</a:t>
            </a:r>
            <a:r>
              <a:rPr lang="zh-TW" altLang="en-US" dirty="0">
                <a:latin typeface="Times New Roman" panose="02020603050405020304" pitchFamily="18" charset="0"/>
                <a:ea typeface="標楷體" panose="03000509000000000000" pitchFamily="65" charset="-120"/>
              </a:rPr>
              <a:t>？周邊神經病變 </a:t>
            </a:r>
            <a:r>
              <a:rPr lang="en-US" altLang="zh-TW" dirty="0">
                <a:latin typeface="Times New Roman" panose="02020603050405020304" pitchFamily="18" charset="0"/>
                <a:ea typeface="標楷體" panose="03000509000000000000" pitchFamily="65" charset="-120"/>
              </a:rPr>
              <a:t>(peripheral neuropathies)</a:t>
            </a:r>
            <a:r>
              <a:rPr lang="zh-TW" altLang="en-US" dirty="0">
                <a:latin typeface="Times New Roman" panose="02020603050405020304" pitchFamily="18" charset="0"/>
                <a:ea typeface="標楷體" panose="03000509000000000000" pitchFamily="65" charset="-120"/>
              </a:rPr>
              <a:t>？還是其他髓鞘相關疾病 </a:t>
            </a:r>
            <a:r>
              <a:rPr lang="en-US" altLang="zh-TW" dirty="0">
                <a:latin typeface="Times New Roman" panose="02020603050405020304" pitchFamily="18" charset="0"/>
                <a:ea typeface="標楷體" panose="03000509000000000000" pitchFamily="65" charset="-120"/>
              </a:rPr>
              <a:t>(myelin disorders)</a:t>
            </a:r>
            <a:r>
              <a:rPr lang="zh-TW" altLang="en-US" dirty="0">
                <a:latin typeface="Times New Roman" panose="02020603050405020304" pitchFamily="18" charset="0"/>
                <a:ea typeface="標楷體" panose="03000509000000000000" pitchFamily="65" charset="-120"/>
              </a:rPr>
              <a:t>？</a:t>
            </a:r>
          </a:p>
          <a:p>
            <a:pPr marL="742950" lvl="1" indent="-285750">
              <a:buFont typeface="+mj-lt"/>
              <a:buAutoNum type="arabicPeriod"/>
            </a:pPr>
            <a:r>
              <a:rPr lang="zh-TW" altLang="en-US" b="1" dirty="0">
                <a:latin typeface="Times New Roman" panose="02020603050405020304" pitchFamily="18" charset="0"/>
                <a:ea typeface="標楷體" panose="03000509000000000000" pitchFamily="65" charset="-120"/>
              </a:rPr>
              <a:t>建議：</a:t>
            </a:r>
            <a:r>
              <a:rPr lang="zh-TW" altLang="en-US" dirty="0">
                <a:latin typeface="Times New Roman" panose="02020603050405020304" pitchFamily="18" charset="0"/>
                <a:ea typeface="標楷體" panose="03000509000000000000" pitchFamily="65" charset="-120"/>
              </a:rPr>
              <a:t> 請</a:t>
            </a:r>
            <a:r>
              <a:rPr lang="zh-TW" altLang="en-US" b="1" dirty="0">
                <a:latin typeface="Times New Roman" panose="02020603050405020304" pitchFamily="18" charset="0"/>
                <a:ea typeface="標楷體" panose="03000509000000000000" pitchFamily="65" charset="-120"/>
              </a:rPr>
              <a:t>明確指出</a:t>
            </a:r>
            <a:r>
              <a:rPr lang="zh-TW" altLang="en-US" dirty="0">
                <a:latin typeface="Times New Roman" panose="02020603050405020304" pitchFamily="18" charset="0"/>
                <a:ea typeface="標楷體" panose="03000509000000000000" pitchFamily="65" charset="-120"/>
              </a:rPr>
              <a:t>一到兩種最相關的疾病。例如：</a:t>
            </a:r>
            <a:endParaRPr lang="en-US" altLang="zh-TW" dirty="0">
              <a:latin typeface="Times New Roman" panose="02020603050405020304" pitchFamily="18" charset="0"/>
              <a:ea typeface="標楷體" panose="03000509000000000000" pitchFamily="65" charset="-120"/>
            </a:endParaRPr>
          </a:p>
          <a:p>
            <a:pPr>
              <a:buFont typeface="+mj-lt"/>
              <a:buAutoNum type="arabicPeriod"/>
            </a:pPr>
            <a:r>
              <a:rPr lang="zh-TW" altLang="en-US" b="1" dirty="0">
                <a:solidFill>
                  <a:srgbClr val="FF0000"/>
                </a:solidFill>
                <a:latin typeface="Times New Roman" panose="02020603050405020304" pitchFamily="18" charset="0"/>
                <a:ea typeface="標楷體" panose="03000509000000000000" pitchFamily="65" charset="-120"/>
              </a:rPr>
              <a:t>未明確定義「知識缺口」 </a:t>
            </a:r>
            <a:r>
              <a:rPr lang="en-US" altLang="zh-TW" b="1" dirty="0">
                <a:solidFill>
                  <a:srgbClr val="FF0000"/>
                </a:solidFill>
                <a:latin typeface="Times New Roman" panose="02020603050405020304" pitchFamily="18" charset="0"/>
                <a:ea typeface="標楷體" panose="03000509000000000000" pitchFamily="65" charset="-120"/>
              </a:rPr>
              <a:t>(Knowledge Gap)</a:t>
            </a:r>
            <a:r>
              <a:rPr lang="zh-TW" altLang="en-US" b="1" dirty="0">
                <a:latin typeface="Times New Roman" panose="02020603050405020304" pitchFamily="18" charset="0"/>
                <a:ea typeface="標楷體" panose="03000509000000000000" pitchFamily="65" charset="-120"/>
              </a:rPr>
              <a:t>：</a:t>
            </a:r>
            <a:endParaRPr lang="en-US" altLang="zh-TW" dirty="0">
              <a:latin typeface="Times New Roman" panose="02020603050405020304" pitchFamily="18" charset="0"/>
              <a:ea typeface="標楷體" panose="03000509000000000000" pitchFamily="65" charset="-120"/>
            </a:endParaRPr>
          </a:p>
          <a:p>
            <a:pPr marL="742950" lvl="1" indent="-285750">
              <a:buFont typeface="+mj-lt"/>
              <a:buAutoNum type="arabicPeriod"/>
            </a:pPr>
            <a:r>
              <a:rPr lang="zh-TW" altLang="en-US" dirty="0">
                <a:latin typeface="Times New Roman" panose="02020603050405020304" pitchFamily="18" charset="0"/>
                <a:ea typeface="標楷體" panose="03000509000000000000" pitchFamily="65" charset="-120"/>
              </a:rPr>
              <a:t>您提出了兩個研究面向（遷移</a:t>
            </a:r>
            <a:r>
              <a:rPr lang="en-US" altLang="zh-TW" dirty="0">
                <a:latin typeface="Times New Roman" panose="02020603050405020304" pitchFamily="18" charset="0"/>
                <a:ea typeface="標楷體" panose="03000509000000000000" pitchFamily="65" charset="-120"/>
              </a:rPr>
              <a:t>-</a:t>
            </a:r>
            <a:r>
              <a:rPr lang="zh-TW" altLang="en-US" dirty="0">
                <a:latin typeface="Times New Roman" panose="02020603050405020304" pitchFamily="18" charset="0"/>
                <a:ea typeface="標楷體" panose="03000509000000000000" pitchFamily="65" charset="-120"/>
              </a:rPr>
              <a:t>包裹的轉變、軸突識別），但</a:t>
            </a:r>
            <a:r>
              <a:rPr lang="zh-TW" altLang="en-US" dirty="0">
                <a:solidFill>
                  <a:srgbClr val="FF0000"/>
                </a:solidFill>
                <a:latin typeface="Times New Roman" panose="02020603050405020304" pitchFamily="18" charset="0"/>
                <a:ea typeface="標楷體" panose="03000509000000000000" pitchFamily="65" charset="-120"/>
              </a:rPr>
              <a:t>沒有說明</a:t>
            </a:r>
            <a:r>
              <a:rPr lang="zh-TW" altLang="en-US" b="1" dirty="0">
                <a:solidFill>
                  <a:srgbClr val="FF0000"/>
                </a:solidFill>
                <a:latin typeface="Times New Roman" panose="02020603050405020304" pitchFamily="18" charset="0"/>
                <a:ea typeface="標楷體" panose="03000509000000000000" pitchFamily="65" charset="-120"/>
              </a:rPr>
              <a:t>為什麼</a:t>
            </a:r>
            <a:r>
              <a:rPr lang="zh-TW" altLang="en-US" dirty="0">
                <a:solidFill>
                  <a:srgbClr val="FF0000"/>
                </a:solidFill>
                <a:latin typeface="Times New Roman" panose="02020603050405020304" pitchFamily="18" charset="0"/>
                <a:ea typeface="標楷體" panose="03000509000000000000" pitchFamily="65" charset="-120"/>
              </a:rPr>
              <a:t>這兩個面向是目前該領域的</a:t>
            </a:r>
            <a:r>
              <a:rPr lang="zh-TW" altLang="en-US" b="1" dirty="0">
                <a:solidFill>
                  <a:srgbClr val="FF0000"/>
                </a:solidFill>
                <a:latin typeface="Times New Roman" panose="02020603050405020304" pitchFamily="18" charset="0"/>
                <a:ea typeface="標楷體" panose="03000509000000000000" pitchFamily="65" charset="-120"/>
              </a:rPr>
              <a:t>關鍵瓶頸</a:t>
            </a:r>
            <a:r>
              <a:rPr lang="zh-TW" altLang="en-US" dirty="0">
                <a:latin typeface="Times New Roman" panose="02020603050405020304" pitchFamily="18" charset="0"/>
                <a:ea typeface="標楷體" panose="03000509000000000000" pitchFamily="65" charset="-120"/>
              </a:rPr>
              <a:t>。</a:t>
            </a:r>
          </a:p>
          <a:p>
            <a:pPr marL="742950" lvl="1" indent="-285750">
              <a:buFont typeface="+mj-lt"/>
              <a:buAutoNum type="arabicPeriod"/>
            </a:pPr>
            <a:r>
              <a:rPr lang="zh-TW" altLang="en-US" b="1" dirty="0">
                <a:latin typeface="Times New Roman" panose="02020603050405020304" pitchFamily="18" charset="0"/>
                <a:ea typeface="標楷體" panose="03000509000000000000" pitchFamily="65" charset="-120"/>
              </a:rPr>
              <a:t>建議：</a:t>
            </a:r>
            <a:r>
              <a:rPr lang="zh-TW" altLang="en-US" dirty="0">
                <a:latin typeface="Times New Roman" panose="02020603050405020304" pitchFamily="18" charset="0"/>
                <a:ea typeface="標楷體" panose="03000509000000000000" pitchFamily="65" charset="-120"/>
              </a:rPr>
              <a:t> 強調目前學界對此「知之甚少」。例如：「</a:t>
            </a:r>
            <a:r>
              <a:rPr lang="en-US" altLang="zh-TW" dirty="0">
                <a:latin typeface="Times New Roman" panose="02020603050405020304" pitchFamily="18" charset="0"/>
                <a:ea typeface="標楷體" panose="03000509000000000000" pitchFamily="65" charset="-120"/>
              </a:rPr>
              <a:t>While the final wrapping process (myelination) is well-studied, the initial, critical steps—how glia </a:t>
            </a:r>
            <a:r>
              <a:rPr lang="en-US" altLang="zh-TW" i="1" dirty="0">
                <a:latin typeface="Times New Roman" panose="02020603050405020304" pitchFamily="18" charset="0"/>
                <a:ea typeface="標楷體" panose="03000509000000000000" pitchFamily="65" charset="-120"/>
              </a:rPr>
              <a:t>know when to stop</a:t>
            </a:r>
            <a:r>
              <a:rPr lang="en-US" altLang="zh-TW" dirty="0">
                <a:latin typeface="Times New Roman" panose="02020603050405020304" pitchFamily="18" charset="0"/>
                <a:ea typeface="標楷體" panose="03000509000000000000" pitchFamily="65" charset="-120"/>
              </a:rPr>
              <a:t> migrating and </a:t>
            </a:r>
            <a:r>
              <a:rPr lang="en-US" altLang="zh-TW" i="1" dirty="0">
                <a:latin typeface="Times New Roman" panose="02020603050405020304" pitchFamily="18" charset="0"/>
                <a:ea typeface="標楷體" panose="03000509000000000000" pitchFamily="65" charset="-120"/>
              </a:rPr>
              <a:t>how they select</a:t>
            </a:r>
            <a:r>
              <a:rPr lang="en-US" altLang="zh-TW" dirty="0">
                <a:latin typeface="Times New Roman" panose="02020603050405020304" pitchFamily="18" charset="0"/>
                <a:ea typeface="標楷體" panose="03000509000000000000" pitchFamily="65" charset="-120"/>
              </a:rPr>
              <a:t> the correct axon—remain a "black box." Understanding this early decision-making is crucial because defects at this stage may be the root cause of [Disease A].</a:t>
            </a:r>
            <a:r>
              <a:rPr lang="zh-TW" altLang="en-US" dirty="0">
                <a:latin typeface="Times New Roman" panose="02020603050405020304" pitchFamily="18" charset="0"/>
                <a:ea typeface="標楷體" panose="03000509000000000000" pitchFamily="65" charset="-120"/>
              </a:rPr>
              <a:t>」</a:t>
            </a:r>
          </a:p>
          <a:p>
            <a:pPr>
              <a:buFont typeface="+mj-lt"/>
              <a:buAutoNum type="arabicPeriod"/>
            </a:pPr>
            <a:r>
              <a:rPr lang="zh-TW" altLang="en-US" b="1" dirty="0">
                <a:solidFill>
                  <a:srgbClr val="FF0000"/>
                </a:solidFill>
                <a:latin typeface="Times New Roman" panose="02020603050405020304" pitchFamily="18" charset="0"/>
                <a:ea typeface="標楷體" panose="03000509000000000000" pitchFamily="65" charset="-120"/>
              </a:rPr>
              <a:t>基礎研究的轉譯價值 </a:t>
            </a:r>
            <a:r>
              <a:rPr lang="en-US" altLang="zh-TW" b="1" dirty="0">
                <a:solidFill>
                  <a:srgbClr val="FF0000"/>
                </a:solidFill>
                <a:latin typeface="Times New Roman" panose="02020603050405020304" pitchFamily="18" charset="0"/>
                <a:ea typeface="標楷體" panose="03000509000000000000" pitchFamily="65" charset="-120"/>
              </a:rPr>
              <a:t>(Translational Value)</a:t>
            </a:r>
            <a:r>
              <a:rPr lang="zh-TW" altLang="en-US" b="1" dirty="0">
                <a:latin typeface="Times New Roman" panose="02020603050405020304" pitchFamily="18" charset="0"/>
                <a:ea typeface="標楷體" panose="03000509000000000000" pitchFamily="65" charset="-120"/>
              </a:rPr>
              <a:t>：</a:t>
            </a:r>
            <a:endParaRPr lang="en-US" altLang="zh-TW" dirty="0">
              <a:latin typeface="Times New Roman" panose="02020603050405020304" pitchFamily="18" charset="0"/>
              <a:ea typeface="標楷體" panose="03000509000000000000" pitchFamily="65" charset="-120"/>
            </a:endParaRPr>
          </a:p>
          <a:p>
            <a:pPr marL="742950" lvl="1" indent="-285750">
              <a:buFont typeface="+mj-lt"/>
              <a:buAutoNum type="arabicPeriod"/>
            </a:pPr>
            <a:r>
              <a:rPr lang="zh-TW" altLang="en-US" dirty="0">
                <a:latin typeface="Times New Roman" panose="02020603050405020304" pitchFamily="18" charset="0"/>
                <a:ea typeface="標楷體" panose="03000509000000000000" pitchFamily="65" charset="-120"/>
              </a:rPr>
              <a:t>您使用果蠅 </a:t>
            </a:r>
            <a:r>
              <a:rPr lang="en-US" altLang="zh-TW" dirty="0">
                <a:latin typeface="Times New Roman" panose="02020603050405020304" pitchFamily="18" charset="0"/>
                <a:ea typeface="標楷體" panose="03000509000000000000" pitchFamily="65" charset="-120"/>
              </a:rPr>
              <a:t>(Drosophila) </a:t>
            </a:r>
            <a:r>
              <a:rPr lang="zh-TW" altLang="en-US" dirty="0">
                <a:latin typeface="Times New Roman" panose="02020603050405020304" pitchFamily="18" charset="0"/>
                <a:ea typeface="標楷體" panose="03000509000000000000" pitchFamily="65" charset="-120"/>
              </a:rPr>
              <a:t>作為模型。</a:t>
            </a:r>
            <a:r>
              <a:rPr lang="zh-TW" altLang="en-US" dirty="0">
                <a:solidFill>
                  <a:srgbClr val="FF0000"/>
                </a:solidFill>
                <a:latin typeface="Times New Roman" panose="02020603050405020304" pitchFamily="18" charset="0"/>
                <a:ea typeface="標楷體" panose="03000509000000000000" pitchFamily="65" charset="-120"/>
              </a:rPr>
              <a:t>您必須說服審查者，在果蠅身上的發現能應用於人類。</a:t>
            </a:r>
          </a:p>
          <a:p>
            <a:pPr marL="742950" lvl="1" indent="-285750">
              <a:buFont typeface="+mj-lt"/>
              <a:buAutoNum type="arabicPeriod"/>
            </a:pPr>
            <a:r>
              <a:rPr lang="zh-TW" altLang="en-US" b="1" dirty="0">
                <a:latin typeface="Times New Roman" panose="02020603050405020304" pitchFamily="18" charset="0"/>
                <a:ea typeface="標楷體" panose="03000509000000000000" pitchFamily="65" charset="-120"/>
              </a:rPr>
              <a:t>建議：</a:t>
            </a:r>
            <a:r>
              <a:rPr lang="zh-TW" altLang="en-US" dirty="0">
                <a:latin typeface="Times New Roman" panose="02020603050405020304" pitchFamily="18" charset="0"/>
                <a:ea typeface="標楷體" panose="03000509000000000000" pitchFamily="65" charset="-120"/>
              </a:rPr>
              <a:t> </a:t>
            </a:r>
            <a:r>
              <a:rPr lang="zh-TW" altLang="en-US" dirty="0">
                <a:solidFill>
                  <a:srgbClr val="FF0000"/>
                </a:solidFill>
                <a:latin typeface="Times New Roman" panose="02020603050405020304" pitchFamily="18" charset="0"/>
                <a:ea typeface="標楷體" panose="03000509000000000000" pitchFamily="65" charset="-120"/>
              </a:rPr>
              <a:t>插入一句關於「機制保守性 </a:t>
            </a:r>
            <a:r>
              <a:rPr lang="en-US" altLang="zh-TW" dirty="0">
                <a:solidFill>
                  <a:srgbClr val="FF0000"/>
                </a:solidFill>
                <a:latin typeface="Times New Roman" panose="02020603050405020304" pitchFamily="18" charset="0"/>
                <a:ea typeface="標楷體" panose="03000509000000000000" pitchFamily="65" charset="-120"/>
              </a:rPr>
              <a:t>(Conservation)</a:t>
            </a:r>
            <a:r>
              <a:rPr lang="zh-TW" altLang="en-US" dirty="0">
                <a:solidFill>
                  <a:srgbClr val="FF0000"/>
                </a:solidFill>
                <a:latin typeface="Times New Roman" panose="02020603050405020304" pitchFamily="18" charset="0"/>
                <a:ea typeface="標楷體" panose="03000509000000000000" pitchFamily="65" charset="-120"/>
              </a:rPr>
              <a:t>」的論述</a:t>
            </a:r>
            <a:r>
              <a:rPr lang="zh-TW" altLang="en-US" dirty="0">
                <a:latin typeface="Times New Roman" panose="02020603050405020304" pitchFamily="18" charset="0"/>
                <a:ea typeface="標楷體" panose="03000509000000000000" pitchFamily="65" charset="-120"/>
              </a:rPr>
              <a:t>。例如：</a:t>
            </a:r>
          </a:p>
        </p:txBody>
      </p:sp>
    </p:spTree>
    <p:extLst>
      <p:ext uri="{BB962C8B-B14F-4D97-AF65-F5344CB8AC3E}">
        <p14:creationId xmlns:p14="http://schemas.microsoft.com/office/powerpoint/2010/main" val="2922659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6FBCD56B-B5FF-4546-901B-0870DA48A494}"/>
              </a:ext>
            </a:extLst>
          </p:cNvPr>
          <p:cNvSpPr>
            <a:spLocks noGrp="1"/>
          </p:cNvSpPr>
          <p:nvPr>
            <p:ph type="body" sz="quarter" idx="10"/>
          </p:nvPr>
        </p:nvSpPr>
        <p:spPr>
          <a:xfrm>
            <a:off x="659004" y="258233"/>
            <a:ext cx="6656196" cy="529569"/>
          </a:xfrm>
        </p:spPr>
        <p:txBody>
          <a:bodyPr>
            <a:noAutofit/>
          </a:bodyPr>
          <a:lstStyle/>
          <a:p>
            <a:r>
              <a:rPr lang="en-US" altLang="zh-TW" sz="3200" dirty="0">
                <a:latin typeface="Times New Roman" panose="02020603050405020304" pitchFamily="18" charset="0"/>
                <a:ea typeface="標楷體" panose="03000509000000000000" pitchFamily="65" charset="-120"/>
              </a:rPr>
              <a:t>Gemini: </a:t>
            </a:r>
            <a:r>
              <a:rPr lang="zh-TW" altLang="en-US" sz="3200" dirty="0">
                <a:latin typeface="Times New Roman" panose="02020603050405020304" pitchFamily="18" charset="0"/>
                <a:ea typeface="標楷體" panose="03000509000000000000" pitchFamily="65" charset="-120"/>
              </a:rPr>
              <a:t>關於創新性 </a:t>
            </a:r>
            <a:r>
              <a:rPr lang="en-US" altLang="zh-TW" sz="3200" dirty="0">
                <a:latin typeface="Times New Roman" panose="02020603050405020304" pitchFamily="18" charset="0"/>
                <a:ea typeface="標楷體" panose="03000509000000000000" pitchFamily="65" charset="-120"/>
              </a:rPr>
              <a:t>(Novelty)</a:t>
            </a:r>
            <a:endParaRPr lang="zh-TW" altLang="en-US" sz="3200" dirty="0">
              <a:latin typeface="Times New Roman" panose="02020603050405020304" pitchFamily="18" charset="0"/>
              <a:ea typeface="標楷體" panose="03000509000000000000" pitchFamily="65" charset="-120"/>
            </a:endParaRPr>
          </a:p>
        </p:txBody>
      </p:sp>
      <p:sp>
        <p:nvSpPr>
          <p:cNvPr id="4" name="文字方塊 3">
            <a:extLst>
              <a:ext uri="{FF2B5EF4-FFF2-40B4-BE49-F238E27FC236}">
                <a16:creationId xmlns:a16="http://schemas.microsoft.com/office/drawing/2014/main" id="{B7A809E7-B2E6-4DA8-97BF-76918C83E2AC}"/>
              </a:ext>
            </a:extLst>
          </p:cNvPr>
          <p:cNvSpPr txBox="1"/>
          <p:nvPr/>
        </p:nvSpPr>
        <p:spPr>
          <a:xfrm>
            <a:off x="383290" y="1014164"/>
            <a:ext cx="11425420" cy="5909310"/>
          </a:xfrm>
          <a:prstGeom prst="rect">
            <a:avLst/>
          </a:prstGeom>
          <a:noFill/>
        </p:spPr>
        <p:txBody>
          <a:bodyPr wrap="square">
            <a:spAutoFit/>
          </a:bodyPr>
          <a:lstStyle/>
          <a:p>
            <a:r>
              <a:rPr lang="zh-TW" altLang="en-US" b="1" dirty="0">
                <a:latin typeface="Times New Roman" panose="02020603050405020304" pitchFamily="18" charset="0"/>
                <a:ea typeface="標楷體" panose="03000509000000000000" pitchFamily="65" charset="-120"/>
              </a:rPr>
              <a:t>「創新性」要回答的問題是：「</a:t>
            </a:r>
            <a:r>
              <a:rPr lang="en-US" altLang="zh-TW" b="1" dirty="0">
                <a:latin typeface="Times New Roman" panose="02020603050405020304" pitchFamily="18" charset="0"/>
                <a:ea typeface="標楷體" panose="03000509000000000000" pitchFamily="65" charset="-120"/>
              </a:rPr>
              <a:t>Why you? Why now?</a:t>
            </a:r>
            <a:r>
              <a:rPr lang="zh-TW" altLang="en-US" b="1" dirty="0">
                <a:latin typeface="Times New Roman" panose="02020603050405020304" pitchFamily="18" charset="0"/>
                <a:ea typeface="標楷體" panose="03000509000000000000" pitchFamily="65" charset="-120"/>
              </a:rPr>
              <a:t>（為什麼是您？為什麼是現在？）」</a:t>
            </a:r>
            <a:r>
              <a:rPr lang="zh-TW" altLang="en-US" dirty="0">
                <a:latin typeface="Times New Roman" panose="02020603050405020304" pitchFamily="18" charset="0"/>
                <a:ea typeface="標楷體" panose="03000509000000000000" pitchFamily="65" charset="-120"/>
              </a:rPr>
              <a:t> 您的研究有何獨到之處？是新的概念、新的技術，還是新的發現？</a:t>
            </a:r>
          </a:p>
          <a:p>
            <a:r>
              <a:rPr lang="zh-TW" altLang="en-US" b="1" dirty="0">
                <a:solidFill>
                  <a:srgbClr val="FF0000"/>
                </a:solidFill>
                <a:latin typeface="Times New Roman" panose="02020603050405020304" pitchFamily="18" charset="0"/>
                <a:ea typeface="標楷體" panose="03000509000000000000" pitchFamily="65" charset="-120"/>
              </a:rPr>
              <a:t>優點</a:t>
            </a:r>
          </a:p>
          <a:p>
            <a:pPr>
              <a:buFont typeface="Arial" panose="020B0604020202020204" pitchFamily="34" charset="0"/>
              <a:buChar char="•"/>
            </a:pPr>
            <a:r>
              <a:rPr lang="zh-TW" altLang="en-US" b="1" dirty="0">
                <a:latin typeface="Times New Roman" panose="02020603050405020304" pitchFamily="18" charset="0"/>
                <a:ea typeface="標楷體" panose="03000509000000000000" pitchFamily="65" charset="-120"/>
              </a:rPr>
              <a:t>獨特的實驗系統：</a:t>
            </a:r>
            <a:r>
              <a:rPr lang="zh-TW" altLang="en-US" dirty="0">
                <a:latin typeface="Times New Roman" panose="02020603050405020304" pitchFamily="18" charset="0"/>
                <a:ea typeface="標楷體" panose="03000509000000000000" pitchFamily="65" charset="-120"/>
              </a:rPr>
              <a:t> 「</a:t>
            </a:r>
            <a:r>
              <a:rPr lang="en-US" altLang="zh-TW" dirty="0">
                <a:latin typeface="Times New Roman" panose="02020603050405020304" pitchFamily="18" charset="0"/>
                <a:ea typeface="標楷體" panose="03000509000000000000" pitchFamily="65" charset="-120"/>
              </a:rPr>
              <a:t>Our ability to culture eye disc </a:t>
            </a:r>
            <a:r>
              <a:rPr lang="en-US" altLang="zh-TW" i="1" dirty="0">
                <a:latin typeface="Times New Roman" panose="02020603050405020304" pitchFamily="18" charset="0"/>
                <a:ea typeface="標楷體" panose="03000509000000000000" pitchFamily="65" charset="-120"/>
              </a:rPr>
              <a:t>ex vivo</a:t>
            </a:r>
            <a:r>
              <a:rPr lang="en-US" altLang="zh-TW" dirty="0">
                <a:latin typeface="Times New Roman" panose="02020603050405020304" pitchFamily="18" charset="0"/>
                <a:ea typeface="標楷體" panose="03000509000000000000" pitchFamily="65" charset="-120"/>
              </a:rPr>
              <a:t>... with unprecedented resolution</a:t>
            </a:r>
            <a:r>
              <a:rPr lang="zh-TW" altLang="en-US" dirty="0">
                <a:latin typeface="Times New Roman" panose="02020603050405020304" pitchFamily="18" charset="0"/>
                <a:ea typeface="標楷體" panose="03000509000000000000" pitchFamily="65" charset="-120"/>
              </a:rPr>
              <a:t>」是您最大的賣點。</a:t>
            </a:r>
          </a:p>
          <a:p>
            <a:pPr>
              <a:buFont typeface="Arial" panose="020B0604020202020204" pitchFamily="34" charset="0"/>
              <a:buChar char="•"/>
            </a:pPr>
            <a:r>
              <a:rPr lang="zh-TW" altLang="en-US" b="1" dirty="0">
                <a:latin typeface="Times New Roman" panose="02020603050405020304" pitchFamily="18" charset="0"/>
                <a:ea typeface="標楷體" panose="03000509000000000000" pitchFamily="65" charset="-120"/>
              </a:rPr>
              <a:t>深厚的基礎：</a:t>
            </a:r>
            <a:r>
              <a:rPr lang="zh-TW" altLang="en-US" dirty="0">
                <a:latin typeface="Times New Roman" panose="02020603050405020304" pitchFamily="18" charset="0"/>
                <a:ea typeface="標楷體" panose="03000509000000000000" pitchFamily="65" charset="-120"/>
              </a:rPr>
              <a:t> 「</a:t>
            </a:r>
            <a:r>
              <a:rPr lang="en-US" altLang="zh-TW" dirty="0">
                <a:latin typeface="Times New Roman" panose="02020603050405020304" pitchFamily="18" charset="0"/>
                <a:ea typeface="標楷體" panose="03000509000000000000" pitchFamily="65" charset="-120"/>
              </a:rPr>
              <a:t>based on our preliminary studies for more than 10 years</a:t>
            </a:r>
            <a:r>
              <a:rPr lang="zh-TW" altLang="en-US" dirty="0">
                <a:latin typeface="Times New Roman" panose="02020603050405020304" pitchFamily="18" charset="0"/>
                <a:ea typeface="標楷體" panose="03000509000000000000" pitchFamily="65" charset="-120"/>
              </a:rPr>
              <a:t>」顯示您團隊的經驗與可行性 </a:t>
            </a:r>
            <a:r>
              <a:rPr lang="en-US" altLang="zh-TW" dirty="0">
                <a:latin typeface="Times New Roman" panose="02020603050405020304" pitchFamily="18" charset="0"/>
                <a:ea typeface="標楷體" panose="03000509000000000000" pitchFamily="65" charset="-120"/>
              </a:rPr>
              <a:t>(Feasibility)</a:t>
            </a:r>
            <a:r>
              <a:rPr lang="zh-TW" altLang="en-US" dirty="0">
                <a:latin typeface="Times New Roman" panose="02020603050405020304" pitchFamily="18" charset="0"/>
                <a:ea typeface="標楷體" panose="03000509000000000000" pitchFamily="65" charset="-120"/>
              </a:rPr>
              <a:t>。</a:t>
            </a:r>
          </a:p>
          <a:p>
            <a:r>
              <a:rPr lang="zh-TW" altLang="en-US" b="1" dirty="0">
                <a:solidFill>
                  <a:srgbClr val="FF0000"/>
                </a:solidFill>
                <a:latin typeface="Times New Roman" panose="02020603050405020304" pitchFamily="18" charset="0"/>
                <a:ea typeface="標楷體" panose="03000509000000000000" pitchFamily="65" charset="-120"/>
              </a:rPr>
              <a:t>可加強處</a:t>
            </a:r>
          </a:p>
          <a:p>
            <a:pPr>
              <a:buFont typeface="+mj-lt"/>
              <a:buAutoNum type="arabicPeriod"/>
            </a:pPr>
            <a:r>
              <a:rPr lang="zh-TW" altLang="en-US" b="1" dirty="0">
                <a:solidFill>
                  <a:srgbClr val="FF0000"/>
                </a:solidFill>
                <a:latin typeface="Times New Roman" panose="02020603050405020304" pitchFamily="18" charset="0"/>
                <a:ea typeface="標楷體" panose="03000509000000000000" pitchFamily="65" charset="-120"/>
              </a:rPr>
              <a:t>「</a:t>
            </a:r>
            <a:r>
              <a:rPr lang="en-US" altLang="zh-TW" b="1" dirty="0">
                <a:solidFill>
                  <a:srgbClr val="FF0000"/>
                </a:solidFill>
                <a:latin typeface="Times New Roman" panose="02020603050405020304" pitchFamily="18" charset="0"/>
                <a:ea typeface="標楷體" panose="03000509000000000000" pitchFamily="65" charset="-120"/>
              </a:rPr>
              <a:t>10</a:t>
            </a:r>
            <a:r>
              <a:rPr lang="zh-TW" altLang="en-US" b="1" dirty="0">
                <a:solidFill>
                  <a:srgbClr val="FF0000"/>
                </a:solidFill>
                <a:latin typeface="Times New Roman" panose="02020603050405020304" pitchFamily="18" charset="0"/>
                <a:ea typeface="標楷體" panose="03000509000000000000" pitchFamily="65" charset="-120"/>
              </a:rPr>
              <a:t>年」是雙面刃，需謹慎表述</a:t>
            </a:r>
            <a:r>
              <a:rPr lang="zh-TW" altLang="en-US" b="1" dirty="0">
                <a:latin typeface="Times New Roman" panose="02020603050405020304" pitchFamily="18" charset="0"/>
                <a:ea typeface="標楷體" panose="03000509000000000000" pitchFamily="65" charset="-120"/>
              </a:rPr>
              <a:t>：</a:t>
            </a:r>
            <a:endParaRPr lang="zh-TW" altLang="en-US" dirty="0">
              <a:latin typeface="Times New Roman" panose="02020603050405020304" pitchFamily="18" charset="0"/>
              <a:ea typeface="標楷體" panose="03000509000000000000" pitchFamily="65" charset="-120"/>
            </a:endParaRPr>
          </a:p>
          <a:p>
            <a:pPr marL="742950" lvl="1" indent="-285750">
              <a:buFont typeface="+mj-lt"/>
              <a:buAutoNum type="arabicPeriod"/>
            </a:pPr>
            <a:r>
              <a:rPr lang="zh-TW" altLang="en-US" dirty="0">
                <a:latin typeface="Times New Roman" panose="02020603050405020304" pitchFamily="18" charset="0"/>
                <a:ea typeface="標楷體" panose="03000509000000000000" pitchFamily="65" charset="-120"/>
              </a:rPr>
              <a:t>這句話展現了經驗，但也可能讓審查者質疑：「研究了</a:t>
            </a:r>
            <a:r>
              <a:rPr lang="en-US" altLang="zh-TW" dirty="0">
                <a:latin typeface="Times New Roman" panose="02020603050405020304" pitchFamily="18" charset="0"/>
                <a:ea typeface="標楷體" panose="03000509000000000000" pitchFamily="65" charset="-120"/>
              </a:rPr>
              <a:t>10</a:t>
            </a:r>
            <a:r>
              <a:rPr lang="zh-TW" altLang="en-US" dirty="0">
                <a:latin typeface="Times New Roman" panose="02020603050405020304" pitchFamily="18" charset="0"/>
                <a:ea typeface="標楷體" panose="03000509000000000000" pitchFamily="65" charset="-120"/>
              </a:rPr>
              <a:t>年，為什麼現在才來解這個問題？新的突破點是什麼？」</a:t>
            </a:r>
          </a:p>
          <a:p>
            <a:pPr marL="742950" lvl="1" indent="-285750">
              <a:buFont typeface="+mj-lt"/>
              <a:buAutoNum type="arabicPeriod"/>
            </a:pPr>
            <a:r>
              <a:rPr lang="zh-TW" altLang="en-US" b="1" dirty="0">
                <a:latin typeface="Times New Roman" panose="02020603050405020304" pitchFamily="18" charset="0"/>
                <a:ea typeface="標楷體" panose="03000509000000000000" pitchFamily="65" charset="-120"/>
              </a:rPr>
              <a:t>建議：</a:t>
            </a:r>
            <a:r>
              <a:rPr lang="zh-TW" altLang="en-US" dirty="0">
                <a:latin typeface="Times New Roman" panose="02020603050405020304" pitchFamily="18" charset="0"/>
                <a:ea typeface="標楷體" panose="03000509000000000000" pitchFamily="65" charset="-120"/>
              </a:rPr>
              <a:t> 您必須將「</a:t>
            </a:r>
            <a:r>
              <a:rPr lang="en-US" altLang="zh-TW" dirty="0">
                <a:latin typeface="Times New Roman" panose="02020603050405020304" pitchFamily="18" charset="0"/>
                <a:ea typeface="標楷體" panose="03000509000000000000" pitchFamily="65" charset="-120"/>
              </a:rPr>
              <a:t>10</a:t>
            </a:r>
            <a:r>
              <a:rPr lang="zh-TW" altLang="en-US" dirty="0">
                <a:latin typeface="Times New Roman" panose="02020603050405020304" pitchFamily="18" charset="0"/>
                <a:ea typeface="標楷體" panose="03000509000000000000" pitchFamily="65" charset="-120"/>
              </a:rPr>
              <a:t>年經驗」與一個**「新的突破」</a:t>
            </a:r>
            <a:r>
              <a:rPr lang="zh-TW" altLang="en-US" b="1" dirty="0">
                <a:latin typeface="Times New Roman" panose="02020603050405020304" pitchFamily="18" charset="0"/>
                <a:ea typeface="標楷體" panose="03000509000000000000" pitchFamily="65" charset="-120"/>
              </a:rPr>
              <a:t>連結起來。這份計畫之所以「新」，不是因為您研究了</a:t>
            </a:r>
            <a:r>
              <a:rPr lang="en-US" altLang="zh-TW" b="1" dirty="0">
                <a:latin typeface="Times New Roman" panose="02020603050405020304" pitchFamily="18" charset="0"/>
                <a:ea typeface="標楷體" panose="03000509000000000000" pitchFamily="65" charset="-120"/>
              </a:rPr>
              <a:t>10</a:t>
            </a:r>
            <a:r>
              <a:rPr lang="zh-TW" altLang="en-US" b="1" dirty="0">
                <a:latin typeface="Times New Roman" panose="02020603050405020304" pitchFamily="18" charset="0"/>
                <a:ea typeface="標楷體" panose="03000509000000000000" pitchFamily="65" charset="-120"/>
              </a:rPr>
              <a:t>年，而是因為這</a:t>
            </a:r>
            <a:r>
              <a:rPr lang="en-US" altLang="zh-TW" b="1" dirty="0">
                <a:latin typeface="Times New Roman" panose="02020603050405020304" pitchFamily="18" charset="0"/>
                <a:ea typeface="標楷體" panose="03000509000000000000" pitchFamily="65" charset="-120"/>
              </a:rPr>
              <a:t>10</a:t>
            </a:r>
            <a:r>
              <a:rPr lang="zh-TW" altLang="en-US" b="1" dirty="0">
                <a:latin typeface="Times New Roman" panose="02020603050405020304" pitchFamily="18" charset="0"/>
                <a:ea typeface="標楷體" panose="03000509000000000000" pitchFamily="65" charset="-120"/>
              </a:rPr>
              <a:t>年的積累讓您</a:t>
            </a:r>
            <a:r>
              <a:rPr lang="zh-TW" altLang="en-US" dirty="0">
                <a:latin typeface="Times New Roman" panose="02020603050405020304" pitchFamily="18" charset="0"/>
                <a:ea typeface="標楷體" panose="03000509000000000000" pitchFamily="65" charset="-120"/>
              </a:rPr>
              <a:t>「剛剛」**有了別人沒有的工具或發現。例如：</a:t>
            </a:r>
          </a:p>
          <a:p>
            <a:pPr>
              <a:buFont typeface="+mj-lt"/>
              <a:buAutoNum type="arabicPeriod"/>
            </a:pPr>
            <a:r>
              <a:rPr lang="zh-TW" altLang="en-US" b="1" dirty="0">
                <a:latin typeface="Times New Roman" panose="02020603050405020304" pitchFamily="18" charset="0"/>
                <a:ea typeface="標楷體" panose="03000509000000000000" pitchFamily="65" charset="-120"/>
              </a:rPr>
              <a:t>「</a:t>
            </a:r>
            <a:r>
              <a:rPr lang="en-US" altLang="zh-TW" b="1" dirty="0">
                <a:latin typeface="Times New Roman" panose="02020603050405020304" pitchFamily="18" charset="0"/>
                <a:ea typeface="標楷體" panose="03000509000000000000" pitchFamily="65" charset="-120"/>
              </a:rPr>
              <a:t>Ex vivo</a:t>
            </a:r>
            <a:r>
              <a:rPr lang="zh-TW" altLang="en-US" b="1" dirty="0">
                <a:latin typeface="Times New Roman" panose="02020603050405020304" pitchFamily="18" charset="0"/>
                <a:ea typeface="標楷體" panose="03000509000000000000" pitchFamily="65" charset="-120"/>
              </a:rPr>
              <a:t>」的優勢不夠清晰：</a:t>
            </a:r>
            <a:endParaRPr lang="zh-TW" altLang="en-US" dirty="0">
              <a:latin typeface="Times New Roman" panose="02020603050405020304" pitchFamily="18" charset="0"/>
              <a:ea typeface="標楷體" panose="03000509000000000000" pitchFamily="65" charset="-120"/>
            </a:endParaRPr>
          </a:p>
          <a:p>
            <a:pPr marL="742950" lvl="1" indent="-285750">
              <a:buFont typeface="+mj-lt"/>
              <a:buAutoNum type="arabicPeriod"/>
            </a:pPr>
            <a:r>
              <a:rPr lang="zh-TW" altLang="en-US" dirty="0">
                <a:latin typeface="Times New Roman" panose="02020603050405020304" pitchFamily="18" charset="0"/>
                <a:ea typeface="標楷體" panose="03000509000000000000" pitchFamily="65" charset="-120"/>
              </a:rPr>
              <a:t>「</a:t>
            </a:r>
            <a:r>
              <a:rPr lang="en-US" altLang="zh-TW" dirty="0">
                <a:latin typeface="Times New Roman" panose="02020603050405020304" pitchFamily="18" charset="0"/>
                <a:ea typeface="標楷體" panose="03000509000000000000" pitchFamily="65" charset="-120"/>
              </a:rPr>
              <a:t>study </a:t>
            </a:r>
            <a:r>
              <a:rPr lang="en-US" altLang="zh-TW" i="1" dirty="0">
                <a:latin typeface="Times New Roman" panose="02020603050405020304" pitchFamily="18" charset="0"/>
                <a:ea typeface="標楷體" panose="03000509000000000000" pitchFamily="65" charset="-120"/>
              </a:rPr>
              <a:t>in vivo</a:t>
            </a:r>
            <a:r>
              <a:rPr lang="en-US" altLang="zh-TW" dirty="0">
                <a:latin typeface="Times New Roman" panose="02020603050405020304" pitchFamily="18" charset="0"/>
                <a:ea typeface="標楷體" panose="03000509000000000000" pitchFamily="65" charset="-120"/>
              </a:rPr>
              <a:t> the early process</a:t>
            </a:r>
            <a:r>
              <a:rPr lang="zh-TW" altLang="en-US" dirty="0">
                <a:latin typeface="Times New Roman" panose="02020603050405020304" pitchFamily="18" charset="0"/>
                <a:ea typeface="標楷體" panose="03000509000000000000" pitchFamily="65" charset="-120"/>
              </a:rPr>
              <a:t>」這句話在語法上有些矛盾 </a:t>
            </a:r>
            <a:r>
              <a:rPr lang="en-US" altLang="zh-TW" dirty="0">
                <a:latin typeface="Times New Roman" panose="02020603050405020304" pitchFamily="18" charset="0"/>
                <a:ea typeface="標楷體" panose="03000509000000000000" pitchFamily="65" charset="-120"/>
              </a:rPr>
              <a:t>(</a:t>
            </a:r>
            <a:r>
              <a:rPr lang="zh-TW" altLang="en-US" dirty="0">
                <a:latin typeface="Times New Roman" panose="02020603050405020304" pitchFamily="18" charset="0"/>
                <a:ea typeface="標楷體" panose="03000509000000000000" pitchFamily="65" charset="-120"/>
              </a:rPr>
              <a:t>您是在 </a:t>
            </a:r>
            <a:r>
              <a:rPr lang="en-US" altLang="zh-TW" i="1" dirty="0">
                <a:latin typeface="Times New Roman" panose="02020603050405020304" pitchFamily="18" charset="0"/>
                <a:ea typeface="標楷體" panose="03000509000000000000" pitchFamily="65" charset="-120"/>
              </a:rPr>
              <a:t>ex vivo</a:t>
            </a:r>
            <a:r>
              <a:rPr lang="en-US" altLang="zh-TW" dirty="0">
                <a:latin typeface="Times New Roman" panose="02020603050405020304" pitchFamily="18" charset="0"/>
                <a:ea typeface="標楷體" panose="03000509000000000000" pitchFamily="65" charset="-120"/>
              </a:rPr>
              <a:t> </a:t>
            </a:r>
            <a:r>
              <a:rPr lang="zh-TW" altLang="en-US" dirty="0">
                <a:latin typeface="Times New Roman" panose="02020603050405020304" pitchFamily="18" charset="0"/>
                <a:ea typeface="標楷體" panose="03000509000000000000" pitchFamily="65" charset="-120"/>
              </a:rPr>
              <a:t>系統中研究，模擬 </a:t>
            </a:r>
            <a:r>
              <a:rPr lang="en-US" altLang="zh-TW" i="1" dirty="0">
                <a:latin typeface="Times New Roman" panose="02020603050405020304" pitchFamily="18" charset="0"/>
                <a:ea typeface="標楷體" panose="03000509000000000000" pitchFamily="65" charset="-120"/>
              </a:rPr>
              <a:t>in vivo</a:t>
            </a:r>
            <a:r>
              <a:rPr lang="en-US" altLang="zh-TW" dirty="0">
                <a:latin typeface="Times New Roman" panose="02020603050405020304" pitchFamily="18" charset="0"/>
                <a:ea typeface="標楷體" panose="03000509000000000000" pitchFamily="65" charset="-120"/>
              </a:rPr>
              <a:t> </a:t>
            </a:r>
            <a:r>
              <a:rPr lang="zh-TW" altLang="en-US" dirty="0">
                <a:latin typeface="Times New Roman" panose="02020603050405020304" pitchFamily="18" charset="0"/>
                <a:ea typeface="標楷體" panose="03000509000000000000" pitchFamily="65" charset="-120"/>
              </a:rPr>
              <a:t>狀態</a:t>
            </a:r>
            <a:r>
              <a:rPr lang="en-US" altLang="zh-TW" dirty="0">
                <a:latin typeface="Times New Roman" panose="02020603050405020304" pitchFamily="18" charset="0"/>
                <a:ea typeface="標楷體" panose="03000509000000000000" pitchFamily="65" charset="-120"/>
              </a:rPr>
              <a:t>)</a:t>
            </a:r>
            <a:r>
              <a:rPr lang="zh-TW" altLang="en-US" dirty="0">
                <a:latin typeface="Times New Roman" panose="02020603050405020304" pitchFamily="18" charset="0"/>
                <a:ea typeface="標楷體" panose="03000509000000000000" pitchFamily="65" charset="-120"/>
              </a:rPr>
              <a:t>。</a:t>
            </a:r>
          </a:p>
          <a:p>
            <a:pPr marL="742950" lvl="1" indent="-285750">
              <a:buFont typeface="+mj-lt"/>
              <a:buAutoNum type="arabicPeriod"/>
            </a:pPr>
            <a:r>
              <a:rPr lang="zh-TW" altLang="en-US" dirty="0">
                <a:latin typeface="Times New Roman" panose="02020603050405020304" pitchFamily="18" charset="0"/>
                <a:ea typeface="標楷體" panose="03000509000000000000" pitchFamily="65" charset="-120"/>
              </a:rPr>
              <a:t>「</a:t>
            </a:r>
            <a:r>
              <a:rPr lang="en-US" altLang="zh-TW" dirty="0">
                <a:latin typeface="Times New Roman" panose="02020603050405020304" pitchFamily="18" charset="0"/>
                <a:ea typeface="標楷體" panose="03000509000000000000" pitchFamily="65" charset="-120"/>
              </a:rPr>
              <a:t>unprecedented resolution</a:t>
            </a:r>
            <a:r>
              <a:rPr lang="zh-TW" altLang="en-US" dirty="0">
                <a:latin typeface="Times New Roman" panose="02020603050405020304" pitchFamily="18" charset="0"/>
                <a:ea typeface="標楷體" panose="03000509000000000000" pitchFamily="65" charset="-120"/>
              </a:rPr>
              <a:t>」這個詞很好，但可以更具體。是「時間」解析度 </a:t>
            </a:r>
            <a:r>
              <a:rPr lang="en-US" altLang="zh-TW" dirty="0">
                <a:latin typeface="Times New Roman" panose="02020603050405020304" pitchFamily="18" charset="0"/>
                <a:ea typeface="標楷體" panose="03000509000000000000" pitchFamily="65" charset="-120"/>
              </a:rPr>
              <a:t>(temporal) </a:t>
            </a:r>
            <a:r>
              <a:rPr lang="zh-TW" altLang="en-US" dirty="0">
                <a:latin typeface="Times New Roman" panose="02020603050405020304" pitchFamily="18" charset="0"/>
                <a:ea typeface="標楷體" panose="03000509000000000000" pitchFamily="65" charset="-120"/>
              </a:rPr>
              <a:t>還是「空間」解析度 </a:t>
            </a:r>
            <a:r>
              <a:rPr lang="en-US" altLang="zh-TW" dirty="0">
                <a:latin typeface="Times New Roman" panose="02020603050405020304" pitchFamily="18" charset="0"/>
                <a:ea typeface="標楷體" panose="03000509000000000000" pitchFamily="65" charset="-120"/>
              </a:rPr>
              <a:t>(spatial)</a:t>
            </a:r>
            <a:r>
              <a:rPr lang="zh-TW" altLang="en-US" dirty="0">
                <a:latin typeface="Times New Roman" panose="02020603050405020304" pitchFamily="18" charset="0"/>
                <a:ea typeface="標楷體" panose="03000509000000000000" pitchFamily="65" charset="-120"/>
              </a:rPr>
              <a:t>？</a:t>
            </a:r>
          </a:p>
          <a:p>
            <a:pPr marL="742950" lvl="1" indent="-285750">
              <a:buFont typeface="+mj-lt"/>
              <a:buAutoNum type="arabicPeriod"/>
            </a:pPr>
            <a:r>
              <a:rPr lang="zh-TW" altLang="en-US" b="1" dirty="0">
                <a:latin typeface="Times New Roman" panose="02020603050405020304" pitchFamily="18" charset="0"/>
                <a:ea typeface="標楷體" panose="03000509000000000000" pitchFamily="65" charset="-120"/>
              </a:rPr>
              <a:t>建議：</a:t>
            </a:r>
            <a:r>
              <a:rPr lang="zh-TW" altLang="en-US" dirty="0">
                <a:latin typeface="Times New Roman" panose="02020603050405020304" pitchFamily="18" charset="0"/>
                <a:ea typeface="標楷體" panose="03000509000000000000" pitchFamily="65" charset="-120"/>
              </a:rPr>
              <a:t> 修正措辭，強調「即時動態影像 </a:t>
            </a:r>
            <a:r>
              <a:rPr lang="en-US" altLang="zh-TW" dirty="0">
                <a:latin typeface="Times New Roman" panose="02020603050405020304" pitchFamily="18" charset="0"/>
                <a:ea typeface="標楷體" panose="03000509000000000000" pitchFamily="65" charset="-120"/>
              </a:rPr>
              <a:t>(Live-imaging)</a:t>
            </a:r>
            <a:r>
              <a:rPr lang="zh-TW" altLang="en-US" dirty="0">
                <a:latin typeface="Times New Roman" panose="02020603050405020304" pitchFamily="18" charset="0"/>
                <a:ea typeface="標楷體" panose="03000509000000000000" pitchFamily="65" charset="-120"/>
              </a:rPr>
              <a:t>」。</a:t>
            </a:r>
          </a:p>
          <a:p>
            <a:pPr>
              <a:buFont typeface="+mj-lt"/>
              <a:buAutoNum type="arabicPeriod"/>
            </a:pPr>
            <a:r>
              <a:rPr lang="zh-TW" altLang="en-US" b="1" dirty="0">
                <a:latin typeface="Times New Roman" panose="02020603050405020304" pitchFamily="18" charset="0"/>
                <a:ea typeface="標楷體" panose="03000509000000000000" pitchFamily="65" charset="-120"/>
              </a:rPr>
              <a:t>研究問題的創新性：</a:t>
            </a:r>
            <a:endParaRPr lang="zh-TW" altLang="en-US" dirty="0">
              <a:latin typeface="Times New Roman" panose="02020603050405020304" pitchFamily="18" charset="0"/>
              <a:ea typeface="標楷體" panose="03000509000000000000" pitchFamily="65" charset="-120"/>
            </a:endParaRPr>
          </a:p>
          <a:p>
            <a:pPr marL="742950" lvl="1" indent="-285750">
              <a:buFont typeface="+mj-lt"/>
              <a:buAutoNum type="arabicPeriod"/>
            </a:pPr>
            <a:r>
              <a:rPr lang="zh-TW" altLang="en-US" dirty="0">
                <a:latin typeface="Times New Roman" panose="02020603050405020304" pitchFamily="18" charset="0"/>
                <a:ea typeface="標楷體" panose="03000509000000000000" pitchFamily="65" charset="-120"/>
              </a:rPr>
              <a:t>「遷移</a:t>
            </a:r>
            <a:r>
              <a:rPr lang="en-US" altLang="zh-TW" dirty="0">
                <a:latin typeface="Times New Roman" panose="02020603050405020304" pitchFamily="18" charset="0"/>
                <a:ea typeface="標楷體" panose="03000509000000000000" pitchFamily="65" charset="-120"/>
              </a:rPr>
              <a:t>-</a:t>
            </a:r>
            <a:r>
              <a:rPr lang="zh-TW" altLang="en-US" dirty="0">
                <a:latin typeface="Times New Roman" panose="02020603050405020304" pitchFamily="18" charset="0"/>
                <a:ea typeface="標楷體" panose="03000509000000000000" pitchFamily="65" charset="-120"/>
              </a:rPr>
              <a:t>包裹的轉變」和「軸突識別」是神經科學的經典問題。</a:t>
            </a:r>
            <a:r>
              <a:rPr lang="zh-TW" altLang="en-US" dirty="0">
                <a:solidFill>
                  <a:srgbClr val="FF0000"/>
                </a:solidFill>
                <a:latin typeface="Times New Roman" panose="02020603050405020304" pitchFamily="18" charset="0"/>
                <a:ea typeface="標楷體" panose="03000509000000000000" pitchFamily="65" charset="-120"/>
              </a:rPr>
              <a:t>您的創新點可能不在「問題本身」，而在於**「解答問題的能力」**</a:t>
            </a:r>
            <a:r>
              <a:rPr lang="zh-TW" altLang="en-US" dirty="0">
                <a:latin typeface="Times New Roman" panose="02020603050405020304" pitchFamily="18" charset="0"/>
                <a:ea typeface="標楷體" panose="03000509000000000000" pitchFamily="65" charset="-120"/>
              </a:rPr>
              <a:t>。</a:t>
            </a:r>
          </a:p>
          <a:p>
            <a:pPr marL="742950" lvl="1" indent="-285750">
              <a:buFont typeface="+mj-lt"/>
              <a:buAutoNum type="arabicPeriod"/>
            </a:pPr>
            <a:r>
              <a:rPr lang="zh-TW" altLang="en-US" b="1" dirty="0">
                <a:latin typeface="Times New Roman" panose="02020603050405020304" pitchFamily="18" charset="0"/>
                <a:ea typeface="標楷體" panose="03000509000000000000" pitchFamily="65" charset="-120"/>
              </a:rPr>
              <a:t>建議：</a:t>
            </a:r>
            <a:r>
              <a:rPr lang="zh-TW" altLang="en-US" dirty="0">
                <a:latin typeface="Times New Roman" panose="02020603050405020304" pitchFamily="18" charset="0"/>
                <a:ea typeface="標楷體" panose="03000509000000000000" pitchFamily="65" charset="-120"/>
              </a:rPr>
              <a:t> 摘要中應暗示您已有「候選分子」或「關鍵線索」。例如：「</a:t>
            </a:r>
            <a:r>
              <a:rPr lang="en-US" altLang="zh-TW" dirty="0">
                <a:latin typeface="Times New Roman" panose="02020603050405020304" pitchFamily="18" charset="0"/>
                <a:ea typeface="標楷體" panose="03000509000000000000" pitchFamily="65" charset="-120"/>
              </a:rPr>
              <a:t>...based on our extensive preliminary data (which identified </a:t>
            </a:r>
            <a:r>
              <a:rPr lang="en-US" altLang="zh-TW" i="1" dirty="0">
                <a:latin typeface="Times New Roman" panose="02020603050405020304" pitchFamily="18" charset="0"/>
                <a:ea typeface="標楷體" panose="03000509000000000000" pitchFamily="65" charset="-120"/>
              </a:rPr>
              <a:t>[Candidate Pathway X]</a:t>
            </a:r>
            <a:r>
              <a:rPr lang="en-US" altLang="zh-TW" dirty="0">
                <a:latin typeface="Times New Roman" panose="02020603050405020304" pitchFamily="18" charset="0"/>
                <a:ea typeface="標楷體" panose="03000509000000000000" pitchFamily="65" charset="-120"/>
              </a:rPr>
              <a:t>), we will test the novel hypothesis that...</a:t>
            </a:r>
            <a:r>
              <a:rPr lang="zh-TW" altLang="en-US" dirty="0">
                <a:latin typeface="Times New Roman" panose="02020603050405020304" pitchFamily="18" charset="0"/>
                <a:ea typeface="標楷體" panose="03000509000000000000" pitchFamily="65" charset="-120"/>
              </a:rPr>
              <a:t>」</a:t>
            </a:r>
          </a:p>
        </p:txBody>
      </p:sp>
    </p:spTree>
    <p:extLst>
      <p:ext uri="{BB962C8B-B14F-4D97-AF65-F5344CB8AC3E}">
        <p14:creationId xmlns:p14="http://schemas.microsoft.com/office/powerpoint/2010/main" val="190620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5677F028-3884-43AE-9442-EB4A6FB77360}"/>
              </a:ext>
            </a:extLst>
          </p:cNvPr>
          <p:cNvSpPr>
            <a:spLocks noGrp="1"/>
          </p:cNvSpPr>
          <p:nvPr>
            <p:ph type="body" sz="quarter" idx="10"/>
          </p:nvPr>
        </p:nvSpPr>
        <p:spPr>
          <a:xfrm>
            <a:off x="659003" y="258233"/>
            <a:ext cx="9148385" cy="529569"/>
          </a:xfrm>
        </p:spPr>
        <p:txBody>
          <a:bodyPr>
            <a:noAutofit/>
          </a:bodyPr>
          <a:lstStyle/>
          <a:p>
            <a:r>
              <a:rPr lang="en-US" altLang="zh-TW" sz="3200" dirty="0">
                <a:latin typeface="Times New Roman" panose="02020603050405020304" pitchFamily="18" charset="0"/>
                <a:cs typeface="Times New Roman" panose="02020603050405020304" pitchFamily="18" charset="0"/>
              </a:rPr>
              <a:t>Simulating debate between reviewers (by </a:t>
            </a:r>
            <a:r>
              <a:rPr lang="en-US" altLang="zh-TW" sz="3200" dirty="0" err="1">
                <a:latin typeface="Times New Roman" panose="02020603050405020304" pitchFamily="18" charset="0"/>
                <a:cs typeface="Times New Roman" panose="02020603050405020304" pitchFamily="18" charset="0"/>
              </a:rPr>
              <a:t>ChatGPT</a:t>
            </a:r>
            <a:r>
              <a:rPr lang="en-US" altLang="zh-TW" sz="3200" dirty="0">
                <a:latin typeface="Times New Roman" panose="02020603050405020304" pitchFamily="18" charset="0"/>
                <a:cs typeface="Times New Roman" panose="02020603050405020304" pitchFamily="18" charset="0"/>
              </a:rPr>
              <a:t>)</a:t>
            </a:r>
            <a:endParaRPr lang="zh-TW" altLang="en-US" sz="3200"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49F6C01F-3B5D-4322-8AED-0B37318BD493}"/>
              </a:ext>
            </a:extLst>
          </p:cNvPr>
          <p:cNvSpPr txBox="1"/>
          <p:nvPr/>
        </p:nvSpPr>
        <p:spPr>
          <a:xfrm>
            <a:off x="685897" y="1059548"/>
            <a:ext cx="7933765" cy="369332"/>
          </a:xfrm>
          <a:prstGeom prst="rect">
            <a:avLst/>
          </a:prstGeom>
          <a:noFill/>
        </p:spPr>
        <p:txBody>
          <a:bodyPr wrap="square">
            <a:spAutoFit/>
          </a:bodyPr>
          <a:lstStyle/>
          <a:p>
            <a:r>
              <a:rPr lang="en-US" altLang="zh-TW" dirty="0">
                <a:latin typeface="Times New Roman" panose="02020603050405020304" pitchFamily="18" charset="0"/>
                <a:cs typeface="Times New Roman" panose="02020603050405020304" pitchFamily="18" charset="0"/>
              </a:rPr>
              <a:t>Q: Please simulate two expert reviewers to debate on their comments.</a:t>
            </a:r>
            <a:endParaRPr lang="zh-TW" altLang="en-US" dirty="0">
              <a:latin typeface="Times New Roman" panose="02020603050405020304" pitchFamily="18" charset="0"/>
              <a:cs typeface="Times New Roman" panose="02020603050405020304" pitchFamily="18" charset="0"/>
            </a:endParaRPr>
          </a:p>
        </p:txBody>
      </p:sp>
      <p:sp>
        <p:nvSpPr>
          <p:cNvPr id="6" name="文字方塊 5">
            <a:extLst>
              <a:ext uri="{FF2B5EF4-FFF2-40B4-BE49-F238E27FC236}">
                <a16:creationId xmlns:a16="http://schemas.microsoft.com/office/drawing/2014/main" id="{092E3834-36B4-424C-9C63-BCA273E8D5B5}"/>
              </a:ext>
            </a:extLst>
          </p:cNvPr>
          <p:cNvSpPr txBox="1"/>
          <p:nvPr/>
        </p:nvSpPr>
        <p:spPr>
          <a:xfrm>
            <a:off x="659003" y="1594829"/>
            <a:ext cx="10860644" cy="5632311"/>
          </a:xfrm>
          <a:prstGeom prst="rect">
            <a:avLst/>
          </a:prstGeom>
          <a:noFill/>
        </p:spPr>
        <p:txBody>
          <a:bodyPr wrap="square">
            <a:spAutoFit/>
          </a:bodyPr>
          <a:lstStyle/>
          <a:p>
            <a:r>
              <a:rPr lang="en-US" altLang="zh-TW" b="1" dirty="0">
                <a:latin typeface="Times New Roman" panose="02020603050405020304" pitchFamily="18" charset="0"/>
                <a:cs typeface="Times New Roman" panose="02020603050405020304" pitchFamily="18" charset="0"/>
              </a:rPr>
              <a:t>Reviewer A (supportive):</a:t>
            </a:r>
          </a:p>
          <a:p>
            <a:endParaRPr lang="en-US" altLang="zh-TW" dirty="0">
              <a:latin typeface="Times New Roman" panose="02020603050405020304" pitchFamily="18" charset="0"/>
              <a:cs typeface="Times New Roman" panose="02020603050405020304" pitchFamily="18" charset="0"/>
            </a:endParaRPr>
          </a:p>
          <a:p>
            <a:r>
              <a:rPr lang="en-US" altLang="zh-TW" b="1" dirty="0">
                <a:latin typeface="Times New Roman" panose="02020603050405020304" pitchFamily="18" charset="0"/>
                <a:cs typeface="Times New Roman" panose="02020603050405020304" pitchFamily="18" charset="0"/>
              </a:rPr>
              <a:t>Reviewer B (skeptical):</a:t>
            </a:r>
            <a:br>
              <a:rPr lang="en-US" altLang="zh-TW" dirty="0">
                <a:latin typeface="Times New Roman" panose="02020603050405020304" pitchFamily="18" charset="0"/>
                <a:cs typeface="Times New Roman" panose="02020603050405020304" pitchFamily="18" charset="0"/>
              </a:rPr>
            </a:br>
            <a:r>
              <a:rPr lang="en-US" altLang="zh-TW" dirty="0">
                <a:latin typeface="Times New Roman" panose="02020603050405020304" pitchFamily="18" charset="0"/>
                <a:cs typeface="Times New Roman" panose="02020603050405020304" pitchFamily="18" charset="0"/>
              </a:rPr>
              <a:t>The significance to human disease is </a:t>
            </a:r>
            <a:r>
              <a:rPr lang="en-US" altLang="zh-TW" i="1" dirty="0">
                <a:solidFill>
                  <a:srgbClr val="FF0000"/>
                </a:solidFill>
                <a:latin typeface="Times New Roman" panose="02020603050405020304" pitchFamily="18" charset="0"/>
                <a:cs typeface="Times New Roman" panose="02020603050405020304" pitchFamily="18" charset="0"/>
              </a:rPr>
              <a:t>indirect</a:t>
            </a:r>
            <a:r>
              <a:rPr lang="en-US" altLang="zh-TW" dirty="0">
                <a:latin typeface="Times New Roman" panose="02020603050405020304" pitchFamily="18" charset="0"/>
                <a:cs typeface="Times New Roman" panose="02020603050405020304" pitchFamily="18" charset="0"/>
              </a:rPr>
              <a:t>: fly WGs are non-myelinating; translating to mammalian myelin pathology requires careful framing. Also, elements of the story—RBG classes, migration routes, general actors like FGF/EGFR/integrins—</a:t>
            </a:r>
            <a:r>
              <a:rPr lang="en-US" altLang="zh-TW" dirty="0">
                <a:solidFill>
                  <a:srgbClr val="FF0000"/>
                </a:solidFill>
                <a:latin typeface="Times New Roman" panose="02020603050405020304" pitchFamily="18" charset="0"/>
                <a:cs typeface="Times New Roman" panose="02020603050405020304" pitchFamily="18" charset="0"/>
              </a:rPr>
              <a:t>are known</a:t>
            </a:r>
            <a:r>
              <a:rPr lang="en-US" altLang="zh-TW" dirty="0">
                <a:latin typeface="Times New Roman" panose="02020603050405020304" pitchFamily="18" charset="0"/>
                <a:cs typeface="Times New Roman" panose="02020603050405020304" pitchFamily="18" charset="0"/>
              </a:rPr>
              <a:t>. What’s the </a:t>
            </a:r>
            <a:r>
              <a:rPr lang="en-US" altLang="zh-TW" dirty="0">
                <a:solidFill>
                  <a:srgbClr val="FF0000"/>
                </a:solidFill>
                <a:latin typeface="Times New Roman" panose="02020603050405020304" pitchFamily="18" charset="0"/>
                <a:cs typeface="Times New Roman" panose="02020603050405020304" pitchFamily="18" charset="0"/>
              </a:rPr>
              <a:t>step-change here versus incremental refinement? </a:t>
            </a:r>
            <a:r>
              <a:rPr lang="en-US" altLang="zh-TW" dirty="0">
                <a:latin typeface="Times New Roman" panose="02020603050405020304" pitchFamily="18" charset="0"/>
                <a:cs typeface="Times New Roman" panose="02020603050405020304" pitchFamily="18" charset="0"/>
              </a:rPr>
              <a:t>Finally, “recognition of target axon” risks becoming </a:t>
            </a:r>
            <a:r>
              <a:rPr lang="en-US" altLang="zh-TW" dirty="0">
                <a:solidFill>
                  <a:srgbClr val="FF0000"/>
                </a:solidFill>
                <a:latin typeface="Times New Roman" panose="02020603050405020304" pitchFamily="18" charset="0"/>
                <a:cs typeface="Times New Roman" panose="02020603050405020304" pitchFamily="18" charset="0"/>
              </a:rPr>
              <a:t>phenomenology unless operationalized </a:t>
            </a:r>
            <a:r>
              <a:rPr lang="en-US" altLang="zh-TW" dirty="0">
                <a:latin typeface="Times New Roman" panose="02020603050405020304" pitchFamily="18" charset="0"/>
                <a:cs typeface="Times New Roman" panose="02020603050405020304" pitchFamily="18" charset="0"/>
              </a:rPr>
              <a:t>(ligand–receptor pairs? cell-cell adhesion codes?).</a:t>
            </a:r>
          </a:p>
          <a:p>
            <a:endParaRPr lang="en-US" altLang="zh-TW" dirty="0">
              <a:latin typeface="Times New Roman" panose="02020603050405020304" pitchFamily="18" charset="0"/>
              <a:cs typeface="Times New Roman" panose="02020603050405020304" pitchFamily="18" charset="0"/>
            </a:endParaRPr>
          </a:p>
          <a:p>
            <a:r>
              <a:rPr lang="en-US" altLang="zh-TW" b="1" dirty="0">
                <a:latin typeface="Times New Roman" panose="02020603050405020304" pitchFamily="18" charset="0"/>
                <a:cs typeface="Times New Roman" panose="02020603050405020304" pitchFamily="18" charset="0"/>
              </a:rPr>
              <a:t>Reviewer A (rebuttal):</a:t>
            </a:r>
            <a:br>
              <a:rPr lang="en-US" altLang="zh-TW" dirty="0">
                <a:latin typeface="Times New Roman" panose="02020603050405020304" pitchFamily="18" charset="0"/>
                <a:cs typeface="Times New Roman" panose="02020603050405020304" pitchFamily="18" charset="0"/>
              </a:rPr>
            </a:br>
            <a:r>
              <a:rPr lang="en-US" altLang="zh-TW" dirty="0">
                <a:latin typeface="Times New Roman" panose="02020603050405020304" pitchFamily="18" charset="0"/>
                <a:cs typeface="Times New Roman" panose="02020603050405020304" pitchFamily="18" charset="0"/>
              </a:rPr>
              <a:t>Non-myelinating glia still model </a:t>
            </a:r>
            <a:r>
              <a:rPr lang="en-US" altLang="zh-TW" b="1" dirty="0">
                <a:latin typeface="Times New Roman" panose="02020603050405020304" pitchFamily="18" charset="0"/>
                <a:cs typeface="Times New Roman" panose="02020603050405020304" pitchFamily="18" charset="0"/>
              </a:rPr>
              <a:t>core</a:t>
            </a:r>
            <a:r>
              <a:rPr lang="en-US" altLang="zh-TW" dirty="0">
                <a:latin typeface="Times New Roman" panose="02020603050405020304" pitchFamily="18" charset="0"/>
                <a:cs typeface="Times New Roman" panose="02020603050405020304" pitchFamily="18" charset="0"/>
              </a:rPr>
              <a:t> ensheathment modules—membrane supply, axon-glia adhesion, ionic/ephaptic insulation—whose </a:t>
            </a:r>
            <a:r>
              <a:rPr lang="en-US" altLang="zh-TW" dirty="0">
                <a:solidFill>
                  <a:srgbClr val="FF0000"/>
                </a:solidFill>
                <a:latin typeface="Times New Roman" panose="02020603050405020304" pitchFamily="18" charset="0"/>
                <a:cs typeface="Times New Roman" panose="02020603050405020304" pitchFamily="18" charset="0"/>
              </a:rPr>
              <a:t>logic is conserved</a:t>
            </a:r>
            <a:r>
              <a:rPr lang="en-US" altLang="zh-TW" dirty="0">
                <a:latin typeface="Times New Roman" panose="02020603050405020304" pitchFamily="18" charset="0"/>
                <a:cs typeface="Times New Roman" panose="02020603050405020304" pitchFamily="18" charset="0"/>
              </a:rPr>
              <a:t>. </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 The novelty is to pin </a:t>
            </a:r>
            <a:r>
              <a:rPr lang="en-US" altLang="zh-TW" b="1" dirty="0">
                <a:latin typeface="Times New Roman" panose="02020603050405020304" pitchFamily="18" charset="0"/>
                <a:cs typeface="Times New Roman" panose="02020603050405020304" pitchFamily="18" charset="0"/>
              </a:rPr>
              <a:t>temporal order and causality</a:t>
            </a:r>
            <a:r>
              <a:rPr lang="en-US" altLang="zh-TW" dirty="0">
                <a:latin typeface="Times New Roman" panose="02020603050405020304" pitchFamily="18" charset="0"/>
                <a:cs typeface="Times New Roman" panose="02020603050405020304" pitchFamily="18" charset="0"/>
              </a:rPr>
              <a:t> during the </a:t>
            </a:r>
            <a:r>
              <a:rPr lang="en-US" altLang="zh-TW" i="1" dirty="0">
                <a:latin typeface="Times New Roman" panose="02020603050405020304" pitchFamily="18" charset="0"/>
                <a:cs typeface="Times New Roman" panose="02020603050405020304" pitchFamily="18" charset="0"/>
              </a:rPr>
              <a:t>state switch</a:t>
            </a:r>
            <a:r>
              <a:rPr lang="en-US" altLang="zh-TW" dirty="0">
                <a:latin typeface="Times New Roman" panose="02020603050405020304" pitchFamily="18" charset="0"/>
                <a:cs typeface="Times New Roman" panose="02020603050405020304" pitchFamily="18" charset="0"/>
              </a:rPr>
              <a:t> using real-time perturbations in a tissue that affords both imaging and genetics. The endoreplication result suggests </a:t>
            </a:r>
            <a:r>
              <a:rPr lang="en-US" altLang="zh-TW" dirty="0">
                <a:solidFill>
                  <a:srgbClr val="FF0000"/>
                </a:solidFill>
                <a:latin typeface="Times New Roman" panose="02020603050405020304" pitchFamily="18" charset="0"/>
                <a:cs typeface="Times New Roman" panose="02020603050405020304" pitchFamily="18" charset="0"/>
              </a:rPr>
              <a:t>a fresh mechanism </a:t>
            </a:r>
            <a:r>
              <a:rPr lang="en-US" altLang="zh-TW" dirty="0">
                <a:latin typeface="Times New Roman" panose="02020603050405020304" pitchFamily="18" charset="0"/>
                <a:cs typeface="Times New Roman" panose="02020603050405020304" pitchFamily="18" charset="0"/>
              </a:rPr>
              <a:t>for membrane biogenesis that vertebrate non-myelinating glia could share.</a:t>
            </a:r>
          </a:p>
          <a:p>
            <a:endParaRPr lang="en-US" altLang="zh-TW" dirty="0">
              <a:latin typeface="Times New Roman" panose="02020603050405020304" pitchFamily="18" charset="0"/>
              <a:cs typeface="Times New Roman" panose="02020603050405020304" pitchFamily="18" charset="0"/>
            </a:endParaRPr>
          </a:p>
          <a:p>
            <a:r>
              <a:rPr lang="en-US" altLang="zh-TW" b="1" dirty="0">
                <a:latin typeface="Times New Roman" panose="02020603050405020304" pitchFamily="18" charset="0"/>
                <a:cs typeface="Times New Roman" panose="02020603050405020304" pitchFamily="18" charset="0"/>
              </a:rPr>
              <a:t>Reviewer B (counter-rebuttal):</a:t>
            </a:r>
            <a:br>
              <a:rPr lang="en-US" altLang="zh-TW" dirty="0">
                <a:latin typeface="Times New Roman" panose="02020603050405020304" pitchFamily="18" charset="0"/>
                <a:cs typeface="Times New Roman" panose="02020603050405020304" pitchFamily="18" charset="0"/>
              </a:rPr>
            </a:br>
            <a:r>
              <a:rPr lang="en-US" altLang="zh-TW" dirty="0">
                <a:latin typeface="Times New Roman" panose="02020603050405020304" pitchFamily="18" charset="0"/>
                <a:cs typeface="Times New Roman" panose="02020603050405020304" pitchFamily="18" charset="0"/>
              </a:rPr>
              <a:t>Fair—but the abstract should sharpen </a:t>
            </a:r>
            <a:r>
              <a:rPr lang="en-US" altLang="zh-TW" b="1" dirty="0">
                <a:solidFill>
                  <a:srgbClr val="FF0000"/>
                </a:solidFill>
                <a:latin typeface="Times New Roman" panose="02020603050405020304" pitchFamily="18" charset="0"/>
                <a:cs typeface="Times New Roman" panose="02020603050405020304" pitchFamily="18" charset="0"/>
              </a:rPr>
              <a:t>testable hypotheses</a:t>
            </a:r>
            <a:r>
              <a:rPr lang="en-US" altLang="zh-TW" dirty="0">
                <a:solidFill>
                  <a:srgbClr val="FF0000"/>
                </a:solidFill>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(e.g., “FGF↑ + Innexin-mediated coupling are </a:t>
            </a:r>
            <a:r>
              <a:rPr lang="en-US" altLang="zh-TW" i="1" dirty="0">
                <a:latin typeface="Times New Roman" panose="02020603050405020304" pitchFamily="18" charset="0"/>
                <a:cs typeface="Times New Roman" panose="02020603050405020304" pitchFamily="18" charset="0"/>
              </a:rPr>
              <a:t>necessary and sufficient</a:t>
            </a:r>
            <a:r>
              <a:rPr lang="en-US" altLang="zh-TW" dirty="0">
                <a:latin typeface="Times New Roman" panose="02020603050405020304" pitchFamily="18" charset="0"/>
                <a:cs typeface="Times New Roman" panose="02020603050405020304" pitchFamily="18" charset="0"/>
              </a:rPr>
              <a:t> to trigger WG state transition; integrin–laminin/</a:t>
            </a:r>
            <a:r>
              <a:rPr lang="en-US" altLang="zh-TW" dirty="0" err="1">
                <a:latin typeface="Times New Roman" panose="02020603050405020304" pitchFamily="18" charset="0"/>
                <a:cs typeface="Times New Roman" panose="02020603050405020304" pitchFamily="18" charset="0"/>
              </a:rPr>
              <a:t>dystroglycan</a:t>
            </a:r>
            <a:r>
              <a:rPr lang="en-US" altLang="zh-TW" dirty="0">
                <a:latin typeface="Times New Roman" panose="02020603050405020304" pitchFamily="18" charset="0"/>
                <a:cs typeface="Times New Roman" panose="02020603050405020304" pitchFamily="18" charset="0"/>
              </a:rPr>
              <a:t> provides the axon-recognition lock-in”). Pre-committing to concrete readouts (membrane area growth, fascicle-level insulation metrics, ephaptic coupling assays) will strengthen perceived novelty and rigor.</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5123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BB72CD0F-FBEC-4F82-861D-E859BE84C99C}"/>
              </a:ext>
            </a:extLst>
          </p:cNvPr>
          <p:cNvSpPr>
            <a:spLocks noGrp="1"/>
          </p:cNvSpPr>
          <p:nvPr>
            <p:ph type="body" sz="quarter" idx="10"/>
          </p:nvPr>
        </p:nvSpPr>
        <p:spPr/>
        <p:txBody>
          <a:bodyPr/>
          <a:lstStyle/>
          <a:p>
            <a:endParaRPr lang="zh-TW" altLang="en-US"/>
          </a:p>
        </p:txBody>
      </p:sp>
      <p:sp>
        <p:nvSpPr>
          <p:cNvPr id="4" name="文字方塊 3">
            <a:extLst>
              <a:ext uri="{FF2B5EF4-FFF2-40B4-BE49-F238E27FC236}">
                <a16:creationId xmlns:a16="http://schemas.microsoft.com/office/drawing/2014/main" id="{4ED842E3-D7BD-4369-AADC-0365FC6058C1}"/>
              </a:ext>
            </a:extLst>
          </p:cNvPr>
          <p:cNvSpPr txBox="1"/>
          <p:nvPr/>
        </p:nvSpPr>
        <p:spPr>
          <a:xfrm>
            <a:off x="659004" y="1685382"/>
            <a:ext cx="8789796" cy="707886"/>
          </a:xfrm>
          <a:prstGeom prst="rect">
            <a:avLst/>
          </a:prstGeom>
          <a:noFill/>
        </p:spPr>
        <p:txBody>
          <a:bodyPr wrap="square">
            <a:spAutoFit/>
          </a:bodyPr>
          <a:lstStyle/>
          <a:p>
            <a:r>
              <a:rPr lang="en-US" altLang="zh-TW" sz="2000" dirty="0">
                <a:latin typeface="Times New Roman" panose="02020603050405020304" pitchFamily="18" charset="0"/>
                <a:cs typeface="Times New Roman" panose="02020603050405020304" pitchFamily="18" charset="0"/>
              </a:rPr>
              <a:t>Q: Please write the </a:t>
            </a:r>
            <a:r>
              <a:rPr lang="en-US" altLang="zh-TW" sz="2000" dirty="0">
                <a:solidFill>
                  <a:srgbClr val="FF0000"/>
                </a:solidFill>
                <a:latin typeface="Times New Roman" panose="02020603050405020304" pitchFamily="18" charset="0"/>
                <a:cs typeface="Times New Roman" panose="02020603050405020304" pitchFamily="18" charset="0"/>
              </a:rPr>
              <a:t>Background</a:t>
            </a:r>
            <a:r>
              <a:rPr lang="en-US" altLang="zh-TW" sz="2000" dirty="0">
                <a:latin typeface="Times New Roman" panose="02020603050405020304" pitchFamily="18" charset="0"/>
                <a:cs typeface="Times New Roman" panose="02020603050405020304" pitchFamily="18" charset="0"/>
              </a:rPr>
              <a:t> section to describe what is known in the field of this study. Please include references. Please organize it into sections with subtitles.</a:t>
            </a:r>
            <a:endParaRPr lang="zh-TW"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34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DD49D36A-0872-4C8A-BC56-938547BDEF6B}"/>
              </a:ext>
            </a:extLst>
          </p:cNvPr>
          <p:cNvSpPr>
            <a:spLocks noGrp="1"/>
          </p:cNvSpPr>
          <p:nvPr>
            <p:ph type="body" sz="quarter" idx="10"/>
          </p:nvPr>
        </p:nvSpPr>
        <p:spPr/>
        <p:txBody>
          <a:bodyPr>
            <a:noAutofit/>
          </a:bodyPr>
          <a:lstStyle/>
          <a:p>
            <a:r>
              <a:rPr lang="en-US" altLang="zh-TW" sz="3200" dirty="0" err="1">
                <a:latin typeface="Times New Roman" panose="02020603050405020304" pitchFamily="18" charset="0"/>
                <a:cs typeface="Times New Roman" panose="02020603050405020304" pitchFamily="18" charset="0"/>
              </a:rPr>
              <a:t>ChatGPT</a:t>
            </a:r>
            <a:r>
              <a:rPr lang="en-US" altLang="zh-TW" sz="3200" dirty="0">
                <a:latin typeface="Times New Roman" panose="02020603050405020304" pitchFamily="18" charset="0"/>
                <a:cs typeface="Times New Roman" panose="02020603050405020304" pitchFamily="18" charset="0"/>
              </a:rPr>
              <a:t>: Background</a:t>
            </a:r>
            <a:endParaRPr lang="zh-TW" altLang="en-US" sz="3200"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AC6AF236-1C3B-4E0C-9CC2-D4D6A36E67AC}"/>
              </a:ext>
            </a:extLst>
          </p:cNvPr>
          <p:cNvSpPr txBox="1"/>
          <p:nvPr/>
        </p:nvSpPr>
        <p:spPr>
          <a:xfrm>
            <a:off x="659004" y="1053423"/>
            <a:ext cx="10537914" cy="5401479"/>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US" altLang="zh-TW" sz="2000" b="1" kern="0" dirty="0">
                <a:effectLst/>
                <a:latin typeface="Times New Roman" panose="02020603050405020304" pitchFamily="18" charset="0"/>
                <a:ea typeface="新細明體" panose="02020500000000000000" pitchFamily="18" charset="-120"/>
                <a:cs typeface="Times New Roman" panose="02020603050405020304" pitchFamily="18" charset="0"/>
              </a:rPr>
              <a:t>Glial ensheathment beyond myelin</a:t>
            </a:r>
          </a:p>
          <a:p>
            <a:pPr marL="742950" lvl="1" indent="-285750">
              <a:spcBef>
                <a:spcPts val="600"/>
              </a:spcBef>
              <a:buFont typeface="Arial" panose="020B0604020202020204" pitchFamily="34" charset="0"/>
              <a:buChar char="•"/>
            </a:pPr>
            <a:r>
              <a:rPr lang="en-US" altLang="zh-TW" sz="2000" dirty="0">
                <a:latin typeface="Times New Roman" panose="02020603050405020304" pitchFamily="18" charset="0"/>
                <a:cs typeface="Times New Roman" panose="02020603050405020304" pitchFamily="18" charset="0"/>
              </a:rPr>
              <a:t>Axon ensheathment by </a:t>
            </a:r>
            <a:r>
              <a:rPr lang="en-US" altLang="zh-TW" sz="2000" b="1" dirty="0">
                <a:latin typeface="Times New Roman" panose="02020603050405020304" pitchFamily="18" charset="0"/>
                <a:cs typeface="Times New Roman" panose="02020603050405020304" pitchFamily="18" charset="0"/>
              </a:rPr>
              <a:t>non-myelinating</a:t>
            </a:r>
            <a:r>
              <a:rPr lang="en-US" altLang="zh-TW" sz="2000" dirty="0">
                <a:latin typeface="Times New Roman" panose="02020603050405020304" pitchFamily="18" charset="0"/>
                <a:cs typeface="Times New Roman" panose="02020603050405020304" pitchFamily="18" charset="0"/>
              </a:rPr>
              <a:t> glia is a conserved strategy for stabilizing excitability and maintaining ionic/metabolic homeostasis; the </a:t>
            </a:r>
            <a:r>
              <a:rPr lang="en-US" altLang="zh-TW" sz="2000" b="1" dirty="0">
                <a:latin typeface="Times New Roman" panose="02020603050405020304" pitchFamily="18" charset="0"/>
                <a:cs typeface="Times New Roman" panose="02020603050405020304" pitchFamily="18" charset="0"/>
              </a:rPr>
              <a:t>Drosophila</a:t>
            </a:r>
            <a:r>
              <a:rPr lang="en-US" altLang="zh-TW" sz="2000" dirty="0">
                <a:latin typeface="Times New Roman" panose="02020603050405020304" pitchFamily="18" charset="0"/>
                <a:cs typeface="Times New Roman" panose="02020603050405020304" pitchFamily="18" charset="0"/>
              </a:rPr>
              <a:t> visual system is a genetically tractable model in which wrapping glia progressively surround photoreceptor (R-cell) axon bundles during development (</a:t>
            </a:r>
            <a:r>
              <a:rPr lang="en-US" altLang="zh-TW" sz="2000" dirty="0" err="1">
                <a:latin typeface="Times New Roman" panose="02020603050405020304" pitchFamily="18" charset="0"/>
                <a:cs typeface="Times New Roman" panose="02020603050405020304" pitchFamily="18" charset="0"/>
              </a:rPr>
              <a:t>Chotard</a:t>
            </a:r>
            <a:r>
              <a:rPr lang="en-US" altLang="zh-TW" sz="2000" dirty="0">
                <a:latin typeface="Times New Roman" panose="02020603050405020304" pitchFamily="18" charset="0"/>
                <a:cs typeface="Times New Roman" panose="02020603050405020304" pitchFamily="18" charset="0"/>
              </a:rPr>
              <a:t> &amp; </a:t>
            </a:r>
            <a:r>
              <a:rPr lang="en-US" altLang="zh-TW" sz="2000" dirty="0" err="1">
                <a:latin typeface="Times New Roman" panose="02020603050405020304" pitchFamily="18" charset="0"/>
                <a:cs typeface="Times New Roman" panose="02020603050405020304" pitchFamily="18" charset="0"/>
              </a:rPr>
              <a:t>Salecker</a:t>
            </a:r>
            <a:r>
              <a:rPr lang="en-US" altLang="zh-TW" sz="2000" dirty="0">
                <a:latin typeface="Times New Roman" panose="02020603050405020304" pitchFamily="18" charset="0"/>
                <a:cs typeface="Times New Roman" panose="02020603050405020304" pitchFamily="18" charset="0"/>
              </a:rPr>
              <a:t>, 2007; </a:t>
            </a:r>
            <a:r>
              <a:rPr lang="en-US" altLang="zh-TW" sz="2000" dirty="0" err="1">
                <a:latin typeface="Times New Roman" panose="02020603050405020304" pitchFamily="18" charset="0"/>
                <a:cs typeface="Times New Roman" panose="02020603050405020304" pitchFamily="18" charset="0"/>
              </a:rPr>
              <a:t>Silies</a:t>
            </a:r>
            <a:r>
              <a:rPr lang="en-US" altLang="zh-TW" sz="2000" dirty="0">
                <a:latin typeface="Times New Roman" panose="02020603050405020304" pitchFamily="18" charset="0"/>
                <a:cs typeface="Times New Roman" panose="02020603050405020304" pitchFamily="18" charset="0"/>
              </a:rPr>
              <a:t> &amp; </a:t>
            </a:r>
            <a:r>
              <a:rPr lang="en-US" altLang="zh-TW" sz="2000" dirty="0" err="1">
                <a:latin typeface="Times New Roman" panose="02020603050405020304" pitchFamily="18" charset="0"/>
                <a:cs typeface="Times New Roman" panose="02020603050405020304" pitchFamily="18" charset="0"/>
              </a:rPr>
              <a:t>Klämbt</a:t>
            </a:r>
            <a:r>
              <a:rPr lang="en-US" altLang="zh-TW" sz="2000" dirty="0">
                <a:latin typeface="Times New Roman" panose="02020603050405020304" pitchFamily="18" charset="0"/>
                <a:cs typeface="Times New Roman" panose="02020603050405020304" pitchFamily="18" charset="0"/>
              </a:rPr>
              <a:t>, 2007).</a:t>
            </a:r>
            <a:endParaRPr lang="zh-TW" alt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285750" indent="-285750">
              <a:spcBef>
                <a:spcPts val="600"/>
              </a:spcBef>
              <a:buFont typeface="Arial" panose="020B0604020202020204" pitchFamily="34" charset="0"/>
              <a:buChar char="•"/>
            </a:pPr>
            <a:r>
              <a:rPr lang="en-US" altLang="zh-TW" sz="2000" b="1" kern="0" dirty="0">
                <a:effectLst/>
                <a:latin typeface="Times New Roman" panose="02020603050405020304" pitchFamily="18" charset="0"/>
                <a:ea typeface="新細明體" panose="02020500000000000000" pitchFamily="18" charset="-120"/>
                <a:cs typeface="Times New Roman" panose="02020603050405020304" pitchFamily="18" charset="0"/>
              </a:rPr>
              <a:t>Cell types and architecture in the eye disc–optic stalk axis</a:t>
            </a:r>
            <a:endParaRPr lang="zh-TW" alt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285750" indent="-285750">
              <a:spcBef>
                <a:spcPts val="600"/>
              </a:spcBef>
              <a:buFont typeface="Arial" panose="020B0604020202020204" pitchFamily="34" charset="0"/>
              <a:buChar char="•"/>
            </a:pPr>
            <a:r>
              <a:rPr lang="en-US" altLang="zh-TW" sz="2000" b="1" kern="0" dirty="0">
                <a:effectLst/>
                <a:latin typeface="Times New Roman" panose="02020603050405020304" pitchFamily="18" charset="0"/>
                <a:ea typeface="新細明體" panose="02020500000000000000" pitchFamily="18" charset="-120"/>
                <a:cs typeface="Times New Roman" panose="02020603050405020304" pitchFamily="18" charset="0"/>
              </a:rPr>
              <a:t>Developmental sequence: migration → differentiation → wrapping</a:t>
            </a:r>
            <a:endParaRPr lang="zh-TW" alt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285750" indent="-285750">
              <a:spcBef>
                <a:spcPts val="600"/>
              </a:spcBef>
              <a:buFont typeface="Arial" panose="020B0604020202020204" pitchFamily="34" charset="0"/>
              <a:buChar char="•"/>
            </a:pPr>
            <a:r>
              <a:rPr lang="en-US" altLang="zh-TW" sz="2000" b="1" kern="0" dirty="0">
                <a:effectLst/>
                <a:latin typeface="Times New Roman" panose="02020603050405020304" pitchFamily="18" charset="0"/>
                <a:ea typeface="新細明體" panose="02020500000000000000" pitchFamily="18" charset="-120"/>
                <a:cs typeface="Times New Roman" panose="02020603050405020304" pitchFamily="18" charset="0"/>
              </a:rPr>
              <a:t>Signals governing glial migration and patterning</a:t>
            </a:r>
            <a:endParaRPr lang="zh-TW" alt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285750" indent="-285750">
              <a:spcBef>
                <a:spcPts val="600"/>
              </a:spcBef>
              <a:buFont typeface="Arial" panose="020B0604020202020204" pitchFamily="34" charset="0"/>
              <a:buChar char="•"/>
            </a:pPr>
            <a:r>
              <a:rPr lang="en-US" altLang="zh-TW" sz="2000" b="1" kern="0" dirty="0">
                <a:effectLst/>
                <a:latin typeface="Times New Roman" panose="02020603050405020304" pitchFamily="18" charset="0"/>
                <a:ea typeface="新細明體" panose="02020500000000000000" pitchFamily="18" charset="-120"/>
                <a:cs typeface="Times New Roman" panose="02020603050405020304" pitchFamily="18" charset="0"/>
              </a:rPr>
              <a:t>Triggers and guidance for ensheathment (wrapping onset)</a:t>
            </a:r>
            <a:endParaRPr lang="zh-TW" alt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285750" indent="-285750">
              <a:spcBef>
                <a:spcPts val="600"/>
              </a:spcBef>
              <a:buFont typeface="Arial" panose="020B0604020202020204" pitchFamily="34" charset="0"/>
              <a:buChar char="•"/>
            </a:pPr>
            <a:r>
              <a:rPr lang="en-US" altLang="zh-TW" sz="2000" b="1" kern="0" dirty="0">
                <a:effectLst/>
                <a:latin typeface="Times New Roman" panose="02020603050405020304" pitchFamily="18" charset="0"/>
                <a:ea typeface="新細明體" panose="02020500000000000000" pitchFamily="18" charset="-120"/>
                <a:cs typeface="Times New Roman" panose="02020603050405020304" pitchFamily="18" charset="0"/>
              </a:rPr>
              <a:t>Molecular identity and state definition of visual-system glia</a:t>
            </a:r>
            <a:endParaRPr lang="zh-TW" alt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285750" indent="-285750">
              <a:spcBef>
                <a:spcPts val="600"/>
              </a:spcBef>
              <a:buFont typeface="Arial" panose="020B0604020202020204" pitchFamily="34" charset="0"/>
              <a:buChar char="•"/>
            </a:pPr>
            <a:r>
              <a:rPr lang="en-US" altLang="zh-TW" sz="2000" b="1" kern="0" dirty="0">
                <a:effectLst/>
                <a:latin typeface="Times New Roman" panose="02020603050405020304" pitchFamily="18" charset="0"/>
                <a:ea typeface="新細明體" panose="02020500000000000000" pitchFamily="18" charset="-120"/>
                <a:cs typeface="Times New Roman" panose="02020603050405020304" pitchFamily="18" charset="0"/>
              </a:rPr>
              <a:t>Quantifying wrapping: toward metrics and mechanisms</a:t>
            </a:r>
            <a:endParaRPr lang="zh-TW" alt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285750" indent="-285750">
              <a:spcBef>
                <a:spcPts val="600"/>
              </a:spcBef>
              <a:buFont typeface="Arial" panose="020B0604020202020204" pitchFamily="34" charset="0"/>
              <a:buChar char="•"/>
            </a:pPr>
            <a:r>
              <a:rPr lang="en-US" altLang="zh-TW" sz="2000" b="1" kern="0" dirty="0">
                <a:effectLst/>
                <a:latin typeface="Times New Roman" panose="02020603050405020304" pitchFamily="18" charset="0"/>
                <a:ea typeface="新細明體" panose="02020500000000000000" pitchFamily="18" charset="-120"/>
                <a:cs typeface="Times New Roman" panose="02020603050405020304" pitchFamily="18" charset="0"/>
              </a:rPr>
              <a:t>Experimental leverage: long-term ex vivo eye-disc imaging</a:t>
            </a:r>
            <a:endParaRPr lang="zh-TW" alt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285750" indent="-285750">
              <a:spcBef>
                <a:spcPts val="600"/>
              </a:spcBef>
              <a:buFont typeface="Arial" panose="020B0604020202020204" pitchFamily="34" charset="0"/>
              <a:buChar char="•"/>
            </a:pPr>
            <a:r>
              <a:rPr lang="en-US" altLang="zh-TW" sz="2000" b="1" kern="0" dirty="0">
                <a:effectLst/>
                <a:latin typeface="Times New Roman" panose="02020603050405020304" pitchFamily="18" charset="0"/>
                <a:ea typeface="新細明體" panose="02020500000000000000" pitchFamily="18" charset="-120"/>
                <a:cs typeface="Times New Roman" panose="02020603050405020304" pitchFamily="18" charset="0"/>
              </a:rPr>
              <a:t>Consolidated knowledge gaps motivating this study</a:t>
            </a:r>
            <a:endParaRPr lang="zh-TW" alt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800100" lvl="1" indent="-342900">
              <a:buFont typeface="+mj-lt"/>
              <a:buAutoNum type="arabicPeriod"/>
              <a:tabLst>
                <a:tab pos="457200" algn="l"/>
              </a:tabLst>
            </a:pPr>
            <a:r>
              <a:rPr lang="en-US" altLang="zh-TW" sz="2000" b="1" kern="0" dirty="0">
                <a:effectLst/>
                <a:latin typeface="Times New Roman" panose="02020603050405020304" pitchFamily="18" charset="0"/>
                <a:ea typeface="新細明體" panose="02020500000000000000" pitchFamily="18" charset="-120"/>
                <a:cs typeface="Times New Roman" panose="02020603050405020304" pitchFamily="18" charset="0"/>
              </a:rPr>
              <a:t>State switching</a:t>
            </a:r>
            <a:endParaRPr lang="zh-TW" alt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800100" lvl="1" indent="-342900">
              <a:buFont typeface="+mj-lt"/>
              <a:buAutoNum type="arabicPeriod"/>
              <a:tabLst>
                <a:tab pos="457200" algn="l"/>
              </a:tabLst>
            </a:pPr>
            <a:r>
              <a:rPr lang="en-US" altLang="zh-TW" sz="2000" b="1" kern="0" dirty="0">
                <a:effectLst/>
                <a:latin typeface="Times New Roman" panose="02020603050405020304" pitchFamily="18" charset="0"/>
                <a:ea typeface="新細明體" panose="02020500000000000000" pitchFamily="18" charset="-120"/>
                <a:cs typeface="Times New Roman" panose="02020603050405020304" pitchFamily="18" charset="0"/>
              </a:rPr>
              <a:t>Target recognition</a:t>
            </a:r>
            <a:endParaRPr lang="zh-TW" altLang="zh-TW" sz="20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p:txBody>
      </p:sp>
      <p:sp>
        <p:nvSpPr>
          <p:cNvPr id="6" name="文字方塊 5">
            <a:extLst>
              <a:ext uri="{FF2B5EF4-FFF2-40B4-BE49-F238E27FC236}">
                <a16:creationId xmlns:a16="http://schemas.microsoft.com/office/drawing/2014/main" id="{4BC7A21F-4FEF-406C-A76F-540FCCB6C567}"/>
              </a:ext>
            </a:extLst>
          </p:cNvPr>
          <p:cNvSpPr txBox="1"/>
          <p:nvPr/>
        </p:nvSpPr>
        <p:spPr>
          <a:xfrm>
            <a:off x="6866965" y="1053423"/>
            <a:ext cx="6096000" cy="400110"/>
          </a:xfrm>
          <a:prstGeom prst="rect">
            <a:avLst/>
          </a:prstGeom>
          <a:noFill/>
        </p:spPr>
        <p:txBody>
          <a:bodyPr wrap="square">
            <a:spAutoFit/>
          </a:bodyPr>
          <a:lstStyle/>
          <a:p>
            <a:r>
              <a:rPr lang="en-US" altLang="zh-TW" sz="2000" b="1" dirty="0">
                <a:solidFill>
                  <a:srgbClr val="FF0000"/>
                </a:solidFill>
                <a:latin typeface="Times New Roman" panose="02020603050405020304" pitchFamily="18" charset="0"/>
                <a:cs typeface="Times New Roman" panose="02020603050405020304" pitchFamily="18" charset="0"/>
              </a:rPr>
              <a:t>the references should be cited in-text</a:t>
            </a:r>
            <a:endParaRPr lang="zh-TW" alt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1505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E300BAE0-579F-42A5-BB98-315E638304A2}"/>
              </a:ext>
            </a:extLst>
          </p:cNvPr>
          <p:cNvSpPr>
            <a:spLocks noGrp="1"/>
          </p:cNvSpPr>
          <p:nvPr>
            <p:ph type="body" sz="quarter" idx="10"/>
          </p:nvPr>
        </p:nvSpPr>
        <p:spPr>
          <a:xfrm>
            <a:off x="659004" y="258233"/>
            <a:ext cx="9220102" cy="529569"/>
          </a:xfrm>
        </p:spPr>
        <p:txBody>
          <a:bodyPr>
            <a:noAutofit/>
          </a:bodyPr>
          <a:lstStyle/>
          <a:p>
            <a:r>
              <a:rPr lang="en-US" altLang="zh-TW" sz="3200" dirty="0">
                <a:latin typeface="Times New Roman" panose="02020603050405020304" pitchFamily="18" charset="0"/>
                <a:ea typeface="標楷體" panose="03000509000000000000" pitchFamily="65" charset="-120"/>
              </a:rPr>
              <a:t>Gemini:</a:t>
            </a:r>
            <a:r>
              <a:rPr lang="zh-TW" altLang="zh-TW" sz="3200" b="1" dirty="0">
                <a:effectLst/>
                <a:latin typeface="Times New Roman" panose="02020603050405020304" pitchFamily="18" charset="0"/>
                <a:ea typeface="標楷體" panose="03000509000000000000" pitchFamily="65" charset="-120"/>
                <a:cs typeface="新細明體" panose="02020500000000000000" pitchFamily="18" charset="-120"/>
              </a:rPr>
              <a:t>背景與意義</a:t>
            </a:r>
            <a:r>
              <a:rPr lang="en-US" altLang="zh-TW" sz="3200" b="1" dirty="0">
                <a:effectLst/>
                <a:latin typeface="Times New Roman" panose="02020603050405020304" pitchFamily="18" charset="0"/>
                <a:ea typeface="標楷體" panose="03000509000000000000" pitchFamily="65" charset="-120"/>
                <a:cs typeface="新細明體" panose="02020500000000000000" pitchFamily="18" charset="-120"/>
              </a:rPr>
              <a:t> (Background and Significance)</a:t>
            </a:r>
            <a:endParaRPr lang="zh-TW" altLang="en-US" sz="3200" dirty="0">
              <a:latin typeface="Times New Roman" panose="02020603050405020304" pitchFamily="18" charset="0"/>
              <a:ea typeface="標楷體" panose="03000509000000000000" pitchFamily="65" charset="-120"/>
            </a:endParaRPr>
          </a:p>
        </p:txBody>
      </p:sp>
      <p:sp>
        <p:nvSpPr>
          <p:cNvPr id="6" name="文字方塊 5">
            <a:extLst>
              <a:ext uri="{FF2B5EF4-FFF2-40B4-BE49-F238E27FC236}">
                <a16:creationId xmlns:a16="http://schemas.microsoft.com/office/drawing/2014/main" id="{E35CC49D-C3C4-4124-ACD0-34EFB18D6998}"/>
              </a:ext>
            </a:extLst>
          </p:cNvPr>
          <p:cNvSpPr txBox="1"/>
          <p:nvPr/>
        </p:nvSpPr>
        <p:spPr>
          <a:xfrm>
            <a:off x="748651" y="677847"/>
            <a:ext cx="10219765" cy="5878532"/>
          </a:xfrm>
          <a:prstGeom prst="rect">
            <a:avLst/>
          </a:prstGeom>
          <a:noFill/>
        </p:spPr>
        <p:txBody>
          <a:bodyPr wrap="square">
            <a:spAutoFit/>
          </a:bodyPr>
          <a:lstStyle/>
          <a:p>
            <a:pPr marL="285750" indent="-285750">
              <a:lnSpc>
                <a:spcPct val="300000"/>
              </a:lnSpc>
              <a:spcBef>
                <a:spcPts val="1200"/>
              </a:spcBef>
              <a:buFont typeface="Arial" panose="020B0604020202020204" pitchFamily="34" charset="0"/>
              <a:buChar char="•"/>
            </a:pPr>
            <a:r>
              <a:rPr lang="zh-TW" altLang="zh-TW" b="1" kern="100" dirty="0">
                <a:effectLst/>
                <a:latin typeface="Calibri" panose="020F0502020204030204" pitchFamily="34" charset="0"/>
                <a:ea typeface="標楷體" panose="03000509000000000000" pitchFamily="65" charset="-120"/>
                <a:cs typeface="Times New Roman" panose="02020603050405020304" pitchFamily="18" charset="0"/>
              </a:rPr>
              <a:t>神經膠細胞：神經系統的主動調控者</a:t>
            </a:r>
            <a:endParaRPr lang="en-US" altLang="zh-TW" b="1" kern="100" dirty="0">
              <a:effectLst/>
              <a:latin typeface="Calibri" panose="020F0502020204030204" pitchFamily="34" charset="0"/>
              <a:ea typeface="標楷體" panose="03000509000000000000" pitchFamily="65" charset="-120"/>
              <a:cs typeface="Times New Roman" panose="02020603050405020304" pitchFamily="18" charset="0"/>
            </a:endParaRPr>
          </a:p>
          <a:p>
            <a:r>
              <a:rPr lang="zh-TW" altLang="zh-TW" dirty="0">
                <a:effectLst/>
                <a:latin typeface="Calibri" panose="020F0502020204030204" pitchFamily="34" charset="0"/>
                <a:ea typeface="標楷體" panose="03000509000000000000" pitchFamily="65" charset="-120"/>
                <a:cs typeface="新細明體" panose="02020500000000000000" pitchFamily="18" charset="-120"/>
              </a:rPr>
              <a:t>神經膠細胞</a:t>
            </a:r>
            <a:r>
              <a:rPr lang="en-US" altLang="zh-TW" dirty="0">
                <a:effectLst/>
                <a:latin typeface="Calibri" panose="020F0502020204030204" pitchFamily="34" charset="0"/>
                <a:ea typeface="標楷體" panose="03000509000000000000" pitchFamily="65" charset="-120"/>
                <a:cs typeface="新細明體" panose="02020500000000000000" pitchFamily="18" charset="-120"/>
              </a:rPr>
              <a:t> (Glia) </a:t>
            </a:r>
            <a:r>
              <a:rPr lang="zh-TW" altLang="zh-TW" dirty="0">
                <a:effectLst/>
                <a:latin typeface="Calibri" panose="020F0502020204030204" pitchFamily="34" charset="0"/>
                <a:ea typeface="標楷體" panose="03000509000000000000" pitchFamily="65" charset="-120"/>
                <a:cs typeface="新細明體" panose="02020500000000000000" pitchFamily="18" charset="-120"/>
              </a:rPr>
              <a:t>曾被誤認為是神經系統中被動的「膠水」，僅提供結構支持。然而，近二十年的研究已徹底改變了這一觀點。神經膠細胞現在被公認為是神經元的活躍夥伴，其數量在人腦中與神經元相當，甚至更多</a:t>
            </a:r>
            <a:r>
              <a:rPr lang="en-US" altLang="zh-TW" dirty="0">
                <a:effectLst/>
                <a:latin typeface="Calibri" panose="020F0502020204030204" pitchFamily="34" charset="0"/>
                <a:ea typeface="標楷體" panose="03000509000000000000" pitchFamily="65" charset="-120"/>
                <a:cs typeface="新細明體" panose="02020500000000000000" pitchFamily="18" charset="-120"/>
              </a:rPr>
              <a:t> [1, 2]</a:t>
            </a:r>
            <a:r>
              <a:rPr lang="zh-TW" altLang="zh-TW" dirty="0">
                <a:effectLst/>
                <a:latin typeface="Calibri" panose="020F0502020204030204" pitchFamily="34" charset="0"/>
                <a:ea typeface="標楷體" panose="03000509000000000000" pitchFamily="65" charset="-120"/>
                <a:cs typeface="新細明體" panose="02020500000000000000" pitchFamily="18" charset="-120"/>
              </a:rPr>
              <a:t>。它們在神經系統的發育、功能和維持中扮演著不可或缺的角色。這些角色包括但不限於：調控突觸的形成與修剪</a:t>
            </a:r>
            <a:r>
              <a:rPr lang="en-US" altLang="zh-TW" dirty="0">
                <a:effectLst/>
                <a:latin typeface="Calibri" panose="020F0502020204030204" pitchFamily="34" charset="0"/>
                <a:ea typeface="標楷體" panose="03000509000000000000" pitchFamily="65" charset="-120"/>
                <a:cs typeface="新細明體" panose="02020500000000000000" pitchFamily="18" charset="-120"/>
              </a:rPr>
              <a:t> (synapse formation and pruning)</a:t>
            </a:r>
            <a:r>
              <a:rPr lang="zh-TW" altLang="zh-TW" dirty="0">
                <a:effectLst/>
                <a:latin typeface="Calibri" panose="020F0502020204030204" pitchFamily="34" charset="0"/>
                <a:ea typeface="標楷體" panose="03000509000000000000" pitchFamily="65" charset="-120"/>
                <a:cs typeface="新細明體" panose="02020500000000000000" pitchFamily="18" charset="-120"/>
              </a:rPr>
              <a:t>、緩衝離子與神經傳導物質、提供代謝支持，以及形成髓鞘</a:t>
            </a:r>
            <a:r>
              <a:rPr lang="en-US" altLang="zh-TW" dirty="0">
                <a:effectLst/>
                <a:latin typeface="Calibri" panose="020F0502020204030204" pitchFamily="34" charset="0"/>
                <a:ea typeface="標楷體" panose="03000509000000000000" pitchFamily="65" charset="-120"/>
                <a:cs typeface="新細明體" panose="02020500000000000000" pitchFamily="18" charset="-120"/>
              </a:rPr>
              <a:t> (myelination) </a:t>
            </a:r>
            <a:r>
              <a:rPr lang="zh-TW" altLang="zh-TW" dirty="0">
                <a:effectLst/>
                <a:latin typeface="Calibri" panose="020F0502020204030204" pitchFamily="34" charset="0"/>
                <a:ea typeface="標楷體" panose="03000509000000000000" pitchFamily="65" charset="-120"/>
                <a:cs typeface="新細明體" panose="02020500000000000000" pitchFamily="18" charset="-120"/>
              </a:rPr>
              <a:t>或軸突包裹</a:t>
            </a:r>
            <a:r>
              <a:rPr lang="en-US" altLang="zh-TW" dirty="0">
                <a:effectLst/>
                <a:latin typeface="Calibri" panose="020F0502020204030204" pitchFamily="34" charset="0"/>
                <a:ea typeface="標楷體" panose="03000509000000000000" pitchFamily="65" charset="-120"/>
                <a:cs typeface="新細明體" panose="02020500000000000000" pitchFamily="18" charset="-120"/>
              </a:rPr>
              <a:t> (axon ensheathment) [3, 4]</a:t>
            </a:r>
            <a:r>
              <a:rPr lang="zh-TW" altLang="zh-TW" dirty="0">
                <a:effectLst/>
                <a:latin typeface="Calibri" panose="020F0502020204030204" pitchFamily="34" charset="0"/>
                <a:ea typeface="標楷體" panose="03000509000000000000" pitchFamily="65" charset="-120"/>
                <a:cs typeface="新細明體" panose="02020500000000000000" pitchFamily="18" charset="-120"/>
              </a:rPr>
              <a:t>。</a:t>
            </a:r>
            <a:endParaRPr lang="en-US" altLang="zh-TW" dirty="0">
              <a:effectLst/>
              <a:latin typeface="Calibri" panose="020F0502020204030204" pitchFamily="34" charset="0"/>
              <a:ea typeface="標楷體" panose="03000509000000000000" pitchFamily="65" charset="-120"/>
              <a:cs typeface="新細明體" panose="02020500000000000000" pitchFamily="18" charset="-120"/>
            </a:endParaRPr>
          </a:p>
          <a:p>
            <a:pPr marL="285750" indent="-285750">
              <a:spcBef>
                <a:spcPts val="1200"/>
              </a:spcBef>
              <a:buFont typeface="Arial" panose="020B0604020202020204" pitchFamily="34" charset="0"/>
              <a:buChar char="•"/>
            </a:pPr>
            <a:r>
              <a:rPr lang="zh-TW" altLang="zh-TW" b="1" kern="100" dirty="0">
                <a:effectLst/>
                <a:latin typeface="Calibri" panose="020F0502020204030204" pitchFamily="34" charset="0"/>
                <a:ea typeface="標楷體" panose="03000509000000000000" pitchFamily="65" charset="-120"/>
                <a:cs typeface="Times New Roman" panose="02020603050405020304" pitchFamily="18" charset="0"/>
              </a:rPr>
              <a:t>軸突包裹：一個保守且至關重要的神經發育過程</a:t>
            </a:r>
            <a:endParaRPr lang="en-US" altLang="zh-TW" b="1" kern="100" dirty="0">
              <a:effectLst/>
              <a:latin typeface="Calibri" panose="020F0502020204030204" pitchFamily="34" charset="0"/>
              <a:ea typeface="標楷體" panose="03000509000000000000" pitchFamily="65" charset="-120"/>
              <a:cs typeface="Times New Roman" panose="02020603050405020304" pitchFamily="18" charset="0"/>
            </a:endParaRPr>
          </a:p>
          <a:p>
            <a:pPr marL="285750" indent="-285750">
              <a:spcBef>
                <a:spcPts val="1200"/>
              </a:spcBef>
              <a:buFont typeface="Arial" panose="020B0604020202020204" pitchFamily="34" charset="0"/>
              <a:buChar char="•"/>
            </a:pPr>
            <a:r>
              <a:rPr lang="zh-TW" altLang="zh-TW" b="1" kern="100" dirty="0">
                <a:effectLst/>
                <a:latin typeface="Calibri" panose="020F0502020204030204" pitchFamily="34" charset="0"/>
                <a:ea typeface="標楷體" panose="03000509000000000000" pitchFamily="65" charset="-120"/>
                <a:cs typeface="Times New Roman" panose="02020603050405020304" pitchFamily="18" charset="0"/>
              </a:rPr>
              <a:t>以果蠅視覺系統作為研究膠細胞發育的理想模型</a:t>
            </a:r>
            <a:endParaRPr lang="en-US" altLang="zh-TW" b="1" kern="100" dirty="0">
              <a:effectLst/>
              <a:latin typeface="Calibri" panose="020F0502020204030204" pitchFamily="34" charset="0"/>
              <a:ea typeface="標楷體" panose="03000509000000000000" pitchFamily="65" charset="-120"/>
              <a:cs typeface="Times New Roman" panose="02020603050405020304" pitchFamily="18" charset="0"/>
            </a:endParaRPr>
          </a:p>
          <a:p>
            <a:pPr marL="285750" indent="-285750">
              <a:spcBef>
                <a:spcPts val="1200"/>
              </a:spcBef>
              <a:buFont typeface="Arial" panose="020B0604020202020204" pitchFamily="34" charset="0"/>
              <a:buChar char="•"/>
            </a:pPr>
            <a:r>
              <a:rPr lang="zh-TW" altLang="zh-TW" b="1" kern="100" dirty="0">
                <a:solidFill>
                  <a:srgbClr val="FF0000"/>
                </a:solidFill>
                <a:effectLst/>
                <a:latin typeface="Calibri" panose="020F0502020204030204" pitchFamily="34" charset="0"/>
                <a:ea typeface="標楷體" panose="03000509000000000000" pitchFamily="65" charset="-120"/>
                <a:cs typeface="Times New Roman" panose="02020603050405020304" pitchFamily="18" charset="0"/>
              </a:rPr>
              <a:t>關鍵知識缺口</a:t>
            </a:r>
            <a:r>
              <a:rPr lang="zh-TW" altLang="zh-TW" b="1" kern="100" dirty="0">
                <a:effectLst/>
                <a:latin typeface="Calibri" panose="020F0502020204030204" pitchFamily="34" charset="0"/>
                <a:ea typeface="標楷體" panose="03000509000000000000" pitchFamily="65" charset="-120"/>
                <a:cs typeface="Times New Roman" panose="02020603050405020304" pitchFamily="18" charset="0"/>
              </a:rPr>
              <a:t>：從「遷移」到「包裹」的未知領域</a:t>
            </a:r>
          </a:p>
          <a:p>
            <a:pPr marL="800100" lvl="1" indent="-342900">
              <a:spcBef>
                <a:spcPts val="1200"/>
              </a:spcBef>
              <a:buFont typeface="Arial" panose="020B0604020202020204" pitchFamily="34" charset="0"/>
              <a:buChar char="•"/>
              <a:tabLst>
                <a:tab pos="457200" algn="l"/>
              </a:tabLst>
            </a:pPr>
            <a:r>
              <a:rPr lang="zh-TW" altLang="zh-TW" b="1" dirty="0">
                <a:effectLst/>
                <a:latin typeface="Calibri" panose="020F0502020204030204" pitchFamily="34" charset="0"/>
                <a:ea typeface="標楷體" panose="03000509000000000000" pitchFamily="65" charset="-120"/>
                <a:cs typeface="新細明體" panose="02020500000000000000" pitchFamily="18" charset="-120"/>
              </a:rPr>
              <a:t>包裹的啟動：遷移至包裹狀態的轉變</a:t>
            </a:r>
            <a:r>
              <a:rPr lang="en-US" altLang="zh-TW" b="1" dirty="0">
                <a:effectLst/>
                <a:latin typeface="Calibri" panose="020F0502020204030204" pitchFamily="34" charset="0"/>
                <a:ea typeface="標楷體" panose="03000509000000000000" pitchFamily="65" charset="-120"/>
                <a:cs typeface="新細明體" panose="02020500000000000000" pitchFamily="18" charset="-120"/>
              </a:rPr>
              <a:t> (The Transition)</a:t>
            </a:r>
            <a:endParaRPr lang="zh-TW" altLang="zh-TW" dirty="0">
              <a:effectLst/>
              <a:latin typeface="Calibri" panose="020F0502020204030204" pitchFamily="34" charset="0"/>
              <a:ea typeface="標楷體" panose="03000509000000000000" pitchFamily="65" charset="-120"/>
              <a:cs typeface="新細明體" panose="02020500000000000000" pitchFamily="18" charset="-120"/>
            </a:endParaRPr>
          </a:p>
          <a:p>
            <a:pPr marL="1200150" lvl="2" indent="-285750">
              <a:spcBef>
                <a:spcPts val="600"/>
              </a:spcBef>
              <a:buSzPts val="1000"/>
              <a:buFont typeface="Courier New" panose="02070309020205020404" pitchFamily="49" charset="0"/>
              <a:buChar char="o"/>
              <a:tabLst>
                <a:tab pos="914400" algn="l"/>
              </a:tabLst>
            </a:pPr>
            <a:r>
              <a:rPr lang="zh-TW" altLang="zh-TW" b="1" dirty="0">
                <a:effectLst/>
                <a:latin typeface="Calibri" panose="020F0502020204030204" pitchFamily="34" charset="0"/>
                <a:ea typeface="標楷體" panose="03000509000000000000" pitchFamily="65" charset="-120"/>
                <a:cs typeface="Times New Roman" panose="02020603050405020304" pitchFamily="18" charset="0"/>
              </a:rPr>
              <a:t>我們所知的：</a:t>
            </a:r>
            <a:r>
              <a:rPr lang="zh-TW" altLang="zh-TW" dirty="0">
                <a:effectLst/>
                <a:latin typeface="Calibri" panose="020F0502020204030204" pitchFamily="34" charset="0"/>
                <a:ea typeface="標楷體" panose="03000509000000000000" pitchFamily="65" charset="-120"/>
                <a:cs typeface="Times New Roman" panose="02020603050405020304" pitchFamily="18" charset="0"/>
              </a:rPr>
              <a:t> </a:t>
            </a:r>
          </a:p>
          <a:p>
            <a:pPr marL="1200150" lvl="2" indent="-285750">
              <a:spcBef>
                <a:spcPts val="600"/>
              </a:spcBef>
              <a:buSzPts val="1000"/>
              <a:buFont typeface="Courier New" panose="02070309020205020404" pitchFamily="49" charset="0"/>
              <a:buChar char="o"/>
              <a:tabLst>
                <a:tab pos="914400" algn="l"/>
              </a:tabLst>
            </a:pPr>
            <a:r>
              <a:rPr lang="zh-TW" altLang="zh-TW" b="1" dirty="0">
                <a:effectLst/>
                <a:latin typeface="Calibri" panose="020F0502020204030204" pitchFamily="34" charset="0"/>
                <a:ea typeface="標楷體" panose="03000509000000000000" pitchFamily="65" charset="-120"/>
                <a:cs typeface="Times New Roman" panose="02020603050405020304" pitchFamily="18" charset="0"/>
              </a:rPr>
              <a:t>我們未知的：</a:t>
            </a:r>
            <a:r>
              <a:rPr lang="zh-TW" altLang="zh-TW" dirty="0">
                <a:effectLst/>
                <a:latin typeface="Calibri" panose="020F0502020204030204" pitchFamily="34" charset="0"/>
                <a:ea typeface="標楷體" panose="03000509000000000000" pitchFamily="65" charset="-120"/>
                <a:cs typeface="Times New Roman" panose="02020603050405020304" pitchFamily="18" charset="0"/>
              </a:rPr>
              <a:t> </a:t>
            </a:r>
          </a:p>
          <a:p>
            <a:pPr marL="800100" lvl="1" indent="-342900">
              <a:spcBef>
                <a:spcPts val="1200"/>
              </a:spcBef>
              <a:buFont typeface="Arial" panose="020B0604020202020204" pitchFamily="34" charset="0"/>
              <a:buChar char="•"/>
              <a:tabLst>
                <a:tab pos="457200" algn="l"/>
              </a:tabLst>
            </a:pPr>
            <a:r>
              <a:rPr lang="zh-TW" altLang="zh-TW" b="1" dirty="0">
                <a:effectLst/>
                <a:latin typeface="Calibri" panose="020F0502020204030204" pitchFamily="34" charset="0"/>
                <a:ea typeface="標楷體" panose="03000509000000000000" pitchFamily="65" charset="-120"/>
                <a:cs typeface="新細明體" panose="02020500000000000000" pitchFamily="18" charset="-120"/>
              </a:rPr>
              <a:t>包裹的特異性：目標軸突的識別</a:t>
            </a:r>
            <a:r>
              <a:rPr lang="en-US" altLang="zh-TW" b="1" dirty="0">
                <a:effectLst/>
                <a:latin typeface="Calibri" panose="020F0502020204030204" pitchFamily="34" charset="0"/>
                <a:ea typeface="標楷體" panose="03000509000000000000" pitchFamily="65" charset="-120"/>
                <a:cs typeface="新細明體" panose="02020500000000000000" pitchFamily="18" charset="-120"/>
              </a:rPr>
              <a:t> (The Recognition)</a:t>
            </a:r>
            <a:endParaRPr lang="zh-TW" altLang="zh-TW" dirty="0">
              <a:effectLst/>
              <a:latin typeface="Calibri" panose="020F0502020204030204" pitchFamily="34" charset="0"/>
              <a:ea typeface="標楷體" panose="03000509000000000000" pitchFamily="65" charset="-120"/>
              <a:cs typeface="新細明體" panose="02020500000000000000" pitchFamily="18" charset="-120"/>
            </a:endParaRPr>
          </a:p>
          <a:p>
            <a:pPr marL="1200150" lvl="2" indent="-285750">
              <a:spcBef>
                <a:spcPts val="600"/>
              </a:spcBef>
              <a:buSzPts val="1000"/>
              <a:buFont typeface="Courier New" panose="02070309020205020404" pitchFamily="49" charset="0"/>
              <a:buChar char="o"/>
              <a:tabLst>
                <a:tab pos="914400" algn="l"/>
              </a:tabLst>
            </a:pPr>
            <a:r>
              <a:rPr lang="zh-TW" altLang="zh-TW" b="1" dirty="0">
                <a:effectLst/>
                <a:latin typeface="Calibri" panose="020F0502020204030204" pitchFamily="34" charset="0"/>
                <a:ea typeface="標楷體" panose="03000509000000000000" pitchFamily="65" charset="-120"/>
                <a:cs typeface="Times New Roman" panose="02020603050405020304" pitchFamily="18" charset="0"/>
              </a:rPr>
              <a:t>我們所知的：</a:t>
            </a:r>
            <a:r>
              <a:rPr lang="zh-TW" altLang="zh-TW" dirty="0">
                <a:effectLst/>
                <a:latin typeface="Calibri" panose="020F0502020204030204" pitchFamily="34" charset="0"/>
                <a:ea typeface="標楷體" panose="03000509000000000000" pitchFamily="65" charset="-120"/>
                <a:cs typeface="Times New Roman" panose="02020603050405020304" pitchFamily="18" charset="0"/>
              </a:rPr>
              <a:t> </a:t>
            </a:r>
          </a:p>
          <a:p>
            <a:pPr marL="1200150" lvl="2" indent="-285750">
              <a:spcBef>
                <a:spcPts val="600"/>
              </a:spcBef>
              <a:buSzPts val="1000"/>
              <a:buFont typeface="Courier New" panose="02070309020205020404" pitchFamily="49" charset="0"/>
              <a:buChar char="o"/>
              <a:tabLst>
                <a:tab pos="914400" algn="l"/>
              </a:tabLst>
            </a:pPr>
            <a:r>
              <a:rPr lang="zh-TW" altLang="zh-TW" b="1" dirty="0">
                <a:effectLst/>
                <a:latin typeface="Calibri" panose="020F0502020204030204" pitchFamily="34" charset="0"/>
                <a:ea typeface="標楷體" panose="03000509000000000000" pitchFamily="65" charset="-120"/>
                <a:cs typeface="Times New Roman" panose="02020603050405020304" pitchFamily="18" charset="0"/>
              </a:rPr>
              <a:t>我們未知的：</a:t>
            </a:r>
            <a:r>
              <a:rPr lang="zh-TW" altLang="zh-TW" dirty="0">
                <a:effectLst/>
                <a:latin typeface="Calibri" panose="020F0502020204030204" pitchFamily="34" charset="0"/>
                <a:ea typeface="標楷體" panose="03000509000000000000" pitchFamily="65" charset="-120"/>
                <a:cs typeface="Times New Roman" panose="02020603050405020304" pitchFamily="18" charset="0"/>
              </a:rPr>
              <a:t> </a:t>
            </a:r>
          </a:p>
        </p:txBody>
      </p:sp>
    </p:spTree>
    <p:extLst>
      <p:ext uri="{BB962C8B-B14F-4D97-AF65-F5344CB8AC3E}">
        <p14:creationId xmlns:p14="http://schemas.microsoft.com/office/powerpoint/2010/main" val="641846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D7796E2D-875D-40C5-AC47-5B724CB61B3C}"/>
              </a:ext>
            </a:extLst>
          </p:cNvPr>
          <p:cNvSpPr>
            <a:spLocks noGrp="1"/>
          </p:cNvSpPr>
          <p:nvPr>
            <p:ph type="body" sz="quarter" idx="10"/>
          </p:nvPr>
        </p:nvSpPr>
        <p:spPr/>
        <p:txBody>
          <a:bodyPr>
            <a:noAutofit/>
          </a:bodyPr>
          <a:lstStyle/>
          <a:p>
            <a:r>
              <a:rPr lang="en-US" altLang="zh-TW" sz="3200" dirty="0">
                <a:latin typeface="Times New Roman" panose="02020603050405020304" pitchFamily="18" charset="0"/>
                <a:cs typeface="Times New Roman" panose="02020603050405020304" pitchFamily="18" charset="0"/>
              </a:rPr>
              <a:t>Specific Aims</a:t>
            </a:r>
            <a:endParaRPr lang="zh-TW" altLang="en-US" sz="3200"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718EAE17-ACFB-40C9-9060-9DF13B046620}"/>
              </a:ext>
            </a:extLst>
          </p:cNvPr>
          <p:cNvSpPr txBox="1"/>
          <p:nvPr/>
        </p:nvSpPr>
        <p:spPr>
          <a:xfrm>
            <a:off x="659004" y="1644588"/>
            <a:ext cx="7368988" cy="400110"/>
          </a:xfrm>
          <a:prstGeom prst="rect">
            <a:avLst/>
          </a:prstGeom>
          <a:noFill/>
        </p:spPr>
        <p:txBody>
          <a:bodyPr wrap="square">
            <a:spAutoFit/>
          </a:bodyPr>
          <a:lstStyle/>
          <a:p>
            <a:r>
              <a:rPr lang="en-US" altLang="zh-TW" sz="2000" dirty="0">
                <a:latin typeface="Times New Roman" panose="02020603050405020304" pitchFamily="18" charset="0"/>
                <a:cs typeface="Times New Roman" panose="02020603050405020304" pitchFamily="18" charset="0"/>
              </a:rPr>
              <a:t>Q: Below are my proposed </a:t>
            </a:r>
            <a:r>
              <a:rPr lang="en-US" altLang="zh-TW" sz="2000" dirty="0">
                <a:solidFill>
                  <a:srgbClr val="FF0000"/>
                </a:solidFill>
                <a:latin typeface="Times New Roman" panose="02020603050405020304" pitchFamily="18" charset="0"/>
                <a:cs typeface="Times New Roman" panose="02020603050405020304" pitchFamily="18" charset="0"/>
              </a:rPr>
              <a:t>specific aims </a:t>
            </a:r>
            <a:r>
              <a:rPr lang="en-US" altLang="zh-TW" sz="2000" dirty="0">
                <a:latin typeface="Times New Roman" panose="02020603050405020304" pitchFamily="18" charset="0"/>
                <a:cs typeface="Times New Roman" panose="02020603050405020304" pitchFamily="18" charset="0"/>
              </a:rPr>
              <a:t>for this study. </a:t>
            </a:r>
            <a:r>
              <a:rPr lang="en-US" altLang="zh-TW" sz="2000" dirty="0">
                <a:solidFill>
                  <a:srgbClr val="FF0000"/>
                </a:solidFill>
                <a:latin typeface="Times New Roman" panose="02020603050405020304" pitchFamily="18" charset="0"/>
                <a:cs typeface="Times New Roman" panose="02020603050405020304" pitchFamily="18" charset="0"/>
              </a:rPr>
              <a:t>Please advise. </a:t>
            </a:r>
            <a:endParaRPr lang="zh-TW" alt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235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F0992202-0598-4346-991C-D451376558CE}"/>
              </a:ext>
            </a:extLst>
          </p:cNvPr>
          <p:cNvSpPr>
            <a:spLocks noGrp="1"/>
          </p:cNvSpPr>
          <p:nvPr>
            <p:ph type="body" sz="quarter" idx="10"/>
          </p:nvPr>
        </p:nvSpPr>
        <p:spPr>
          <a:xfrm>
            <a:off x="659004" y="249268"/>
            <a:ext cx="5304916" cy="529569"/>
          </a:xfrm>
        </p:spPr>
        <p:txBody>
          <a:bodyPr>
            <a:noAutofit/>
          </a:bodyPr>
          <a:lstStyle/>
          <a:p>
            <a:r>
              <a:rPr lang="en-US" altLang="zh-TW" sz="3200" dirty="0" err="1">
                <a:latin typeface="Times New Roman" panose="02020603050405020304" pitchFamily="18" charset="0"/>
                <a:cs typeface="Times New Roman" panose="02020603050405020304" pitchFamily="18" charset="0"/>
              </a:rPr>
              <a:t>ChatGPT</a:t>
            </a:r>
            <a:r>
              <a:rPr lang="en-US" altLang="zh-TW" sz="3200" dirty="0">
                <a:latin typeface="Times New Roman" panose="02020603050405020304" pitchFamily="18" charset="0"/>
                <a:cs typeface="Times New Roman" panose="02020603050405020304" pitchFamily="18" charset="0"/>
              </a:rPr>
              <a:t>: Specific aims</a:t>
            </a:r>
            <a:endParaRPr lang="zh-TW" altLang="en-US" sz="3200"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622835C5-1CF6-4214-9330-EA8109547512}"/>
              </a:ext>
            </a:extLst>
          </p:cNvPr>
          <p:cNvSpPr txBox="1"/>
          <p:nvPr/>
        </p:nvSpPr>
        <p:spPr>
          <a:xfrm>
            <a:off x="659004" y="1188295"/>
            <a:ext cx="10367584" cy="1015663"/>
          </a:xfrm>
          <a:prstGeom prst="rect">
            <a:avLst/>
          </a:prstGeom>
          <a:noFill/>
        </p:spPr>
        <p:txBody>
          <a:bodyPr wrap="square">
            <a:spAutoFit/>
          </a:bodyPr>
          <a:lstStyle/>
          <a:p>
            <a:r>
              <a:rPr lang="en-US" altLang="zh-TW" sz="2000" dirty="0">
                <a:latin typeface="Times New Roman" panose="02020603050405020304" pitchFamily="18" charset="0"/>
                <a:cs typeface="Times New Roman" panose="02020603050405020304" pitchFamily="18" charset="0"/>
              </a:rPr>
              <a:t>Henry—nice scope and very fundable. Below I: (A) sanity-check your premise with citations, (B) tighten the aims into falsifiable, metric-driven statements, (C) map each sub-aim to concrete experiments, milestones, and risks.</a:t>
            </a:r>
            <a:endParaRPr lang="zh-TW" altLang="en-US" sz="2000" dirty="0">
              <a:latin typeface="Times New Roman" panose="02020603050405020304" pitchFamily="18" charset="0"/>
              <a:cs typeface="Times New Roman" panose="02020603050405020304" pitchFamily="18" charset="0"/>
            </a:endParaRPr>
          </a:p>
        </p:txBody>
      </p:sp>
      <p:sp>
        <p:nvSpPr>
          <p:cNvPr id="6" name="文字方塊 5">
            <a:extLst>
              <a:ext uri="{FF2B5EF4-FFF2-40B4-BE49-F238E27FC236}">
                <a16:creationId xmlns:a16="http://schemas.microsoft.com/office/drawing/2014/main" id="{8A0D9E08-089D-4A5F-8F9C-B5410E2FB10E}"/>
              </a:ext>
            </a:extLst>
          </p:cNvPr>
          <p:cNvSpPr txBox="1"/>
          <p:nvPr/>
        </p:nvSpPr>
        <p:spPr>
          <a:xfrm>
            <a:off x="659004" y="2425156"/>
            <a:ext cx="10367584" cy="4016484"/>
          </a:xfrm>
          <a:prstGeom prst="rect">
            <a:avLst/>
          </a:prstGeom>
          <a:noFill/>
        </p:spPr>
        <p:txBody>
          <a:bodyPr wrap="square">
            <a:spAutoFit/>
          </a:bodyPr>
          <a:lstStyle/>
          <a:p>
            <a:pPr>
              <a:spcBef>
                <a:spcPts val="600"/>
              </a:spcBef>
            </a:pPr>
            <a:r>
              <a:rPr lang="en-US" altLang="zh-TW" sz="2000" b="1" dirty="0">
                <a:solidFill>
                  <a:srgbClr val="FF0000"/>
                </a:solidFill>
                <a:latin typeface="Times New Roman" panose="02020603050405020304" pitchFamily="18" charset="0"/>
                <a:cs typeface="Times New Roman" panose="02020603050405020304" pitchFamily="18" charset="0"/>
              </a:rPr>
              <a:t>A) Premise check (is your “early event” gap real?)</a:t>
            </a:r>
          </a:p>
          <a:p>
            <a:pPr>
              <a:spcBef>
                <a:spcPts val="600"/>
              </a:spcBef>
              <a:buFont typeface="Arial" panose="020B0604020202020204" pitchFamily="34" charset="0"/>
              <a:buChar char="•"/>
            </a:pPr>
            <a:r>
              <a:rPr lang="en-US" altLang="zh-TW" sz="2000" dirty="0">
                <a:latin typeface="Times New Roman" panose="02020603050405020304" pitchFamily="18" charset="0"/>
                <a:cs typeface="Times New Roman" panose="02020603050405020304" pitchFamily="18" charset="0"/>
              </a:rPr>
              <a:t>Prior visual-system papers largely read out </a:t>
            </a:r>
            <a:r>
              <a:rPr lang="en-US" altLang="zh-TW" sz="2000" b="1" dirty="0">
                <a:latin typeface="Times New Roman" panose="02020603050405020304" pitchFamily="18" charset="0"/>
                <a:cs typeface="Times New Roman" panose="02020603050405020304" pitchFamily="18" charset="0"/>
              </a:rPr>
              <a:t>later outcomes</a:t>
            </a:r>
            <a:r>
              <a:rPr lang="en-US" altLang="zh-TW" sz="2000" dirty="0">
                <a:latin typeface="Times New Roman" panose="02020603050405020304" pitchFamily="18" charset="0"/>
                <a:cs typeface="Times New Roman" panose="02020603050405020304" pitchFamily="18" charset="0"/>
              </a:rPr>
              <a:t>—e.g., differentiation and </a:t>
            </a:r>
            <a:r>
              <a:rPr lang="en-US" altLang="zh-TW" sz="2000" b="1" dirty="0">
                <a:latin typeface="Times New Roman" panose="02020603050405020304" pitchFamily="18" charset="0"/>
                <a:cs typeface="Times New Roman" panose="02020603050405020304" pitchFamily="18" charset="0"/>
              </a:rPr>
              <a:t>extension of wrapping into the optic stalk/lamina</a:t>
            </a:r>
            <a:r>
              <a:rPr lang="en-US" altLang="zh-TW" sz="2000" dirty="0">
                <a:latin typeface="Times New Roman" panose="02020603050405020304" pitchFamily="18" charset="0"/>
                <a:cs typeface="Times New Roman" panose="02020603050405020304" pitchFamily="18" charset="0"/>
              </a:rPr>
              <a:t>, often downstream of FGF/Heartless or transcriptional programs—rather than </a:t>
            </a:r>
            <a:r>
              <a:rPr lang="en-US" altLang="zh-TW" sz="2000" b="1" dirty="0">
                <a:latin typeface="Times New Roman" panose="02020603050405020304" pitchFamily="18" charset="0"/>
                <a:cs typeface="Times New Roman" panose="02020603050405020304" pitchFamily="18" charset="0"/>
              </a:rPr>
              <a:t>imaging or quantifying the </a:t>
            </a:r>
            <a:r>
              <a:rPr lang="en-US" altLang="zh-TW" sz="2000" b="1" i="1" dirty="0">
                <a:latin typeface="Times New Roman" panose="02020603050405020304" pitchFamily="18" charset="0"/>
                <a:cs typeface="Times New Roman" panose="02020603050405020304" pitchFamily="18" charset="0"/>
              </a:rPr>
              <a:t>first</a:t>
            </a:r>
            <a:r>
              <a:rPr lang="en-US" altLang="zh-TW" sz="2000" b="1" dirty="0">
                <a:latin typeface="Times New Roman" panose="02020603050405020304" pitchFamily="18" charset="0"/>
                <a:cs typeface="Times New Roman" panose="02020603050405020304" pitchFamily="18" charset="0"/>
              </a:rPr>
              <a:t> WG–axon contact and conversion to stable wrapping</a:t>
            </a:r>
            <a:r>
              <a:rPr lang="en-US" altLang="zh-TW" sz="2000" dirty="0">
                <a:latin typeface="Times New Roman" panose="02020603050405020304" pitchFamily="18" charset="0"/>
                <a:cs typeface="Times New Roman" panose="02020603050405020304" pitchFamily="18" charset="0"/>
              </a:rPr>
              <a:t> (</a:t>
            </a:r>
            <a:r>
              <a:rPr lang="en-US" altLang="zh-TW" sz="2000" dirty="0" err="1">
                <a:latin typeface="Times New Roman" panose="02020603050405020304" pitchFamily="18" charset="0"/>
                <a:cs typeface="Times New Roman" panose="02020603050405020304" pitchFamily="18" charset="0"/>
              </a:rPr>
              <a:t>Franzdóttir</a:t>
            </a:r>
            <a:r>
              <a:rPr lang="en-US" altLang="zh-TW" sz="2000" dirty="0">
                <a:latin typeface="Times New Roman" panose="02020603050405020304" pitchFamily="18" charset="0"/>
                <a:cs typeface="Times New Roman" panose="02020603050405020304" pitchFamily="18" charset="0"/>
              </a:rPr>
              <a:t> et al., 2009; </a:t>
            </a:r>
            <a:r>
              <a:rPr lang="en-US" altLang="zh-TW" sz="2000" dirty="0" err="1">
                <a:latin typeface="Times New Roman" panose="02020603050405020304" pitchFamily="18" charset="0"/>
                <a:cs typeface="Times New Roman" panose="02020603050405020304" pitchFamily="18" charset="0"/>
              </a:rPr>
              <a:t>Bauke</a:t>
            </a:r>
            <a:r>
              <a:rPr lang="en-US" altLang="zh-TW" sz="2000" dirty="0">
                <a:latin typeface="Times New Roman" panose="02020603050405020304" pitchFamily="18" charset="0"/>
                <a:cs typeface="Times New Roman" panose="02020603050405020304" pitchFamily="18" charset="0"/>
              </a:rPr>
              <a:t> et al., 2015). Your proposal to interrogate </a:t>
            </a:r>
            <a:r>
              <a:rPr lang="en-US" altLang="zh-TW" sz="2000" b="1" dirty="0">
                <a:latin typeface="Times New Roman" panose="02020603050405020304" pitchFamily="18" charset="0"/>
                <a:cs typeface="Times New Roman" panose="02020603050405020304" pitchFamily="18" charset="0"/>
              </a:rPr>
              <a:t>initial WG–axon recognition</a:t>
            </a:r>
            <a:r>
              <a:rPr lang="en-US" altLang="zh-TW" sz="2000" dirty="0">
                <a:latin typeface="Times New Roman" panose="02020603050405020304" pitchFamily="18" charset="0"/>
                <a:cs typeface="Times New Roman" panose="02020603050405020304" pitchFamily="18" charset="0"/>
              </a:rPr>
              <a:t> </a:t>
            </a:r>
            <a:r>
              <a:rPr lang="en-US" altLang="zh-TW" sz="2000" dirty="0">
                <a:solidFill>
                  <a:srgbClr val="FF0000"/>
                </a:solidFill>
                <a:latin typeface="Times New Roman" panose="02020603050405020304" pitchFamily="18" charset="0"/>
                <a:cs typeface="Times New Roman" panose="02020603050405020304" pitchFamily="18" charset="0"/>
              </a:rPr>
              <a:t>fills a real gap</a:t>
            </a:r>
            <a:r>
              <a:rPr lang="en-US" altLang="zh-TW" sz="2000" dirty="0">
                <a:latin typeface="Times New Roman" panose="02020603050405020304" pitchFamily="18" charset="0"/>
                <a:cs typeface="Times New Roman" panose="02020603050405020304" pitchFamily="18" charset="0"/>
              </a:rPr>
              <a:t>. </a:t>
            </a:r>
          </a:p>
          <a:p>
            <a:pPr>
              <a:spcBef>
                <a:spcPts val="600"/>
              </a:spcBef>
              <a:buFont typeface="Arial" panose="020B0604020202020204" pitchFamily="34" charset="0"/>
              <a:buChar char="•"/>
            </a:pPr>
            <a:r>
              <a:rPr lang="en-US" altLang="zh-TW" sz="2000" dirty="0">
                <a:solidFill>
                  <a:srgbClr val="FF0000"/>
                </a:solidFill>
                <a:latin typeface="Times New Roman" panose="02020603050405020304" pitchFamily="18" charset="0"/>
                <a:cs typeface="Times New Roman" panose="02020603050405020304" pitchFamily="18" charset="0"/>
              </a:rPr>
              <a:t>Newer studies </a:t>
            </a:r>
            <a:r>
              <a:rPr lang="en-US" altLang="zh-TW" sz="2000" dirty="0">
                <a:latin typeface="Times New Roman" panose="02020603050405020304" pitchFamily="18" charset="0"/>
                <a:cs typeface="Times New Roman" panose="02020603050405020304" pitchFamily="18" charset="0"/>
              </a:rPr>
              <a:t>do add pieces you can leverage: </a:t>
            </a:r>
            <a:r>
              <a:rPr lang="en-US" altLang="zh-TW" sz="2000" b="1" dirty="0" err="1">
                <a:latin typeface="Times New Roman" panose="02020603050405020304" pitchFamily="18" charset="0"/>
                <a:cs typeface="Times New Roman" panose="02020603050405020304" pitchFamily="18" charset="0"/>
              </a:rPr>
              <a:t>Bdl</a:t>
            </a:r>
            <a:r>
              <a:rPr lang="en-US" altLang="zh-TW" sz="2000" b="1" dirty="0">
                <a:latin typeface="Times New Roman" panose="02020603050405020304" pitchFamily="18" charset="0"/>
                <a:cs typeface="Times New Roman" panose="02020603050405020304" pitchFamily="18" charset="0"/>
              </a:rPr>
              <a:t>–</a:t>
            </a:r>
            <a:r>
              <a:rPr lang="en-US" altLang="zh-TW" sz="2000" b="1" dirty="0" err="1">
                <a:latin typeface="Times New Roman" panose="02020603050405020304" pitchFamily="18" charset="0"/>
                <a:cs typeface="Times New Roman" panose="02020603050405020304" pitchFamily="18" charset="0"/>
              </a:rPr>
              <a:t>Tutl</a:t>
            </a:r>
            <a:r>
              <a:rPr lang="en-US" altLang="zh-TW" sz="2000" dirty="0">
                <a:latin typeface="Times New Roman" panose="02020603050405020304" pitchFamily="18" charset="0"/>
                <a:cs typeface="Times New Roman" panose="02020603050405020304" pitchFamily="18" charset="0"/>
              </a:rPr>
              <a:t> as an axon–glia recognition pair; </a:t>
            </a:r>
            <a:r>
              <a:rPr lang="en-US" altLang="zh-TW" sz="2000" b="1" dirty="0">
                <a:latin typeface="Times New Roman" panose="02020603050405020304" pitchFamily="18" charset="0"/>
                <a:cs typeface="Times New Roman" panose="02020603050405020304" pitchFamily="18" charset="0"/>
              </a:rPr>
              <a:t>integrins on R-cell axons</a:t>
            </a:r>
            <a:r>
              <a:rPr lang="en-US" altLang="zh-TW" sz="2000" dirty="0">
                <a:latin typeface="Times New Roman" panose="02020603050405020304" pitchFamily="18" charset="0"/>
                <a:cs typeface="Times New Roman" panose="02020603050405020304" pitchFamily="18" charset="0"/>
              </a:rPr>
              <a:t> controlling the </a:t>
            </a:r>
            <a:r>
              <a:rPr lang="en-US" altLang="zh-TW" sz="2000" b="1" dirty="0">
                <a:latin typeface="Times New Roman" panose="02020603050405020304" pitchFamily="18" charset="0"/>
                <a:cs typeface="Times New Roman" panose="02020603050405020304" pitchFamily="18" charset="0"/>
              </a:rPr>
              <a:t>exit</a:t>
            </a:r>
            <a:r>
              <a:rPr lang="en-US" altLang="zh-TW" sz="2000" dirty="0">
                <a:latin typeface="Times New Roman" panose="02020603050405020304" pitchFamily="18" charset="0"/>
                <a:cs typeface="Times New Roman" panose="02020603050405020304" pitchFamily="18" charset="0"/>
              </a:rPr>
              <a:t> of both axons and WG membrane from the disc; and reviews emphasizing the need for </a:t>
            </a:r>
            <a:r>
              <a:rPr lang="en-US" altLang="zh-TW" sz="2000" b="1" dirty="0">
                <a:latin typeface="Times New Roman" panose="02020603050405020304" pitchFamily="18" charset="0"/>
                <a:cs typeface="Times New Roman" panose="02020603050405020304" pitchFamily="18" charset="0"/>
              </a:rPr>
              <a:t>quantitative wrapping metrics</a:t>
            </a:r>
            <a:r>
              <a:rPr lang="en-US" altLang="zh-TW" sz="2000" dirty="0">
                <a:latin typeface="Times New Roman" panose="02020603050405020304" pitchFamily="18" charset="0"/>
                <a:cs typeface="Times New Roman" panose="02020603050405020304" pitchFamily="18" charset="0"/>
              </a:rPr>
              <a:t> (Chen et al., 2017; Ren &amp; Rao, 2022; </a:t>
            </a:r>
            <a:r>
              <a:rPr lang="en-US" altLang="zh-TW" sz="2000" dirty="0" err="1">
                <a:latin typeface="Times New Roman" panose="02020603050405020304" pitchFamily="18" charset="0"/>
                <a:cs typeface="Times New Roman" panose="02020603050405020304" pitchFamily="18" charset="0"/>
              </a:rPr>
              <a:t>Baldenius</a:t>
            </a:r>
            <a:r>
              <a:rPr lang="en-US" altLang="zh-TW" sz="2000" dirty="0">
                <a:latin typeface="Times New Roman" panose="02020603050405020304" pitchFamily="18" charset="0"/>
                <a:cs typeface="Times New Roman" panose="02020603050405020304" pitchFamily="18" charset="0"/>
              </a:rPr>
              <a:t> et al., 2023). </a:t>
            </a:r>
          </a:p>
          <a:p>
            <a:pPr>
              <a:spcBef>
                <a:spcPts val="600"/>
              </a:spcBef>
              <a:buFont typeface="Arial" panose="020B0604020202020204" pitchFamily="34" charset="0"/>
              <a:buChar char="•"/>
            </a:pPr>
            <a:r>
              <a:rPr lang="en-US" altLang="zh-TW" sz="2000" dirty="0">
                <a:latin typeface="Times New Roman" panose="02020603050405020304" pitchFamily="18" charset="0"/>
                <a:cs typeface="Times New Roman" panose="02020603050405020304" pitchFamily="18" charset="0"/>
              </a:rPr>
              <a:t>Your </a:t>
            </a:r>
            <a:r>
              <a:rPr lang="en-US" altLang="zh-TW" sz="2000" b="1" dirty="0">
                <a:latin typeface="Times New Roman" panose="02020603050405020304" pitchFamily="18" charset="0"/>
                <a:cs typeface="Times New Roman" panose="02020603050405020304" pitchFamily="18" charset="0"/>
              </a:rPr>
              <a:t>ex vivo long-term live imaging</a:t>
            </a:r>
            <a:r>
              <a:rPr lang="en-US" altLang="zh-TW" sz="2000" dirty="0">
                <a:latin typeface="Times New Roman" panose="02020603050405020304" pitchFamily="18" charset="0"/>
                <a:cs typeface="Times New Roman" panose="02020603050405020304" pitchFamily="18" charset="0"/>
              </a:rPr>
              <a:t> uniquely enables capturing the </a:t>
            </a:r>
            <a:r>
              <a:rPr lang="en-US" altLang="zh-TW" sz="2000" b="1" dirty="0">
                <a:latin typeface="Times New Roman" panose="02020603050405020304" pitchFamily="18" charset="0"/>
                <a:cs typeface="Times New Roman" panose="02020603050405020304" pitchFamily="18" charset="0"/>
              </a:rPr>
              <a:t>onset</a:t>
            </a:r>
            <a:r>
              <a:rPr lang="en-US" altLang="zh-TW" sz="2000" dirty="0">
                <a:latin typeface="Times New Roman" panose="02020603050405020304" pitchFamily="18" charset="0"/>
                <a:cs typeface="Times New Roman" panose="02020603050405020304" pitchFamily="18" charset="0"/>
              </a:rPr>
              <a:t> and </a:t>
            </a:r>
            <a:r>
              <a:rPr lang="en-US" altLang="zh-TW" sz="2000" b="1" dirty="0">
                <a:latin typeface="Times New Roman" panose="02020603050405020304" pitchFamily="18" charset="0"/>
                <a:cs typeface="Times New Roman" panose="02020603050405020304" pitchFamily="18" charset="0"/>
              </a:rPr>
              <a:t>stabilization</a:t>
            </a:r>
            <a:r>
              <a:rPr lang="en-US" altLang="zh-TW" sz="2000" dirty="0">
                <a:latin typeface="Times New Roman" panose="02020603050405020304" pitchFamily="18" charset="0"/>
                <a:cs typeface="Times New Roman" panose="02020603050405020304" pitchFamily="18" charset="0"/>
              </a:rPr>
              <a:t> steps in real time—</a:t>
            </a:r>
            <a:r>
              <a:rPr lang="en-US" altLang="zh-TW" sz="2000" dirty="0">
                <a:solidFill>
                  <a:srgbClr val="FF0000"/>
                </a:solidFill>
                <a:latin typeface="Times New Roman" panose="02020603050405020304" pitchFamily="18" charset="0"/>
                <a:cs typeface="Times New Roman" panose="02020603050405020304" pitchFamily="18" charset="0"/>
              </a:rPr>
              <a:t>exactly the missing window </a:t>
            </a:r>
            <a:r>
              <a:rPr lang="en-US" altLang="zh-TW" sz="2000" dirty="0">
                <a:latin typeface="Times New Roman" panose="02020603050405020304" pitchFamily="18" charset="0"/>
                <a:cs typeface="Times New Roman" panose="02020603050405020304" pitchFamily="18" charset="0"/>
              </a:rPr>
              <a:t>(Tsao et al., 2016).</a:t>
            </a:r>
          </a:p>
        </p:txBody>
      </p:sp>
    </p:spTree>
    <p:extLst>
      <p:ext uri="{BB962C8B-B14F-4D97-AF65-F5344CB8AC3E}">
        <p14:creationId xmlns:p14="http://schemas.microsoft.com/office/powerpoint/2010/main" val="12491056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B881FE70-1710-4C42-87EA-64A13ABCD536}"/>
              </a:ext>
            </a:extLst>
          </p:cNvPr>
          <p:cNvSpPr>
            <a:spLocks noGrp="1"/>
          </p:cNvSpPr>
          <p:nvPr>
            <p:ph type="body" sz="quarter" idx="10"/>
          </p:nvPr>
        </p:nvSpPr>
        <p:spPr/>
        <p:txBody>
          <a:bodyPr>
            <a:noAutofit/>
          </a:bodyPr>
          <a:lstStyle/>
          <a:p>
            <a:r>
              <a:rPr lang="en-US" altLang="zh-TW" sz="3200" dirty="0" err="1">
                <a:latin typeface="Times New Roman" panose="02020603050405020304" pitchFamily="18" charset="0"/>
                <a:cs typeface="Times New Roman" panose="02020603050405020304" pitchFamily="18" charset="0"/>
              </a:rPr>
              <a:t>ChatGPT</a:t>
            </a:r>
            <a:r>
              <a:rPr lang="en-US" altLang="zh-TW" sz="3200" dirty="0">
                <a:latin typeface="Times New Roman" panose="02020603050405020304" pitchFamily="18" charset="0"/>
                <a:cs typeface="Times New Roman" panose="02020603050405020304" pitchFamily="18" charset="0"/>
              </a:rPr>
              <a:t>: specific aims</a:t>
            </a:r>
            <a:endParaRPr lang="zh-TW" altLang="en-US" sz="3200"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6DC2D4C0-7C89-446A-BAD9-8BABB9175FBF}"/>
              </a:ext>
            </a:extLst>
          </p:cNvPr>
          <p:cNvSpPr txBox="1"/>
          <p:nvPr/>
        </p:nvSpPr>
        <p:spPr>
          <a:xfrm>
            <a:off x="659003" y="1644587"/>
            <a:ext cx="9363537" cy="400110"/>
          </a:xfrm>
          <a:prstGeom prst="rect">
            <a:avLst/>
          </a:prstGeom>
          <a:noFill/>
        </p:spPr>
        <p:txBody>
          <a:bodyPr wrap="square">
            <a:spAutoFit/>
          </a:bodyPr>
          <a:lstStyle/>
          <a:p>
            <a:r>
              <a:rPr lang="en-US" altLang="zh-TW" sz="2000" b="1" dirty="0">
                <a:solidFill>
                  <a:srgbClr val="FF0000"/>
                </a:solidFill>
                <a:latin typeface="Times New Roman" panose="02020603050405020304" pitchFamily="18" charset="0"/>
                <a:cs typeface="Times New Roman" panose="02020603050405020304" pitchFamily="18" charset="0"/>
              </a:rPr>
              <a:t>B) Tightened, reviewer-ready Specific Aims (with hypotheses &amp; primary readouts)</a:t>
            </a:r>
            <a:endParaRPr lang="zh-TW" altLang="en-US" sz="2000" b="1" dirty="0">
              <a:solidFill>
                <a:srgbClr val="FF0000"/>
              </a:solidFill>
              <a:latin typeface="Times New Roman" panose="02020603050405020304" pitchFamily="18" charset="0"/>
              <a:cs typeface="Times New Roman" panose="02020603050405020304" pitchFamily="18" charset="0"/>
            </a:endParaRPr>
          </a:p>
        </p:txBody>
      </p:sp>
      <p:sp>
        <p:nvSpPr>
          <p:cNvPr id="5" name="文字方塊 4">
            <a:extLst>
              <a:ext uri="{FF2B5EF4-FFF2-40B4-BE49-F238E27FC236}">
                <a16:creationId xmlns:a16="http://schemas.microsoft.com/office/drawing/2014/main" id="{C90FAD07-3116-4E14-A79D-4A94107CA966}"/>
              </a:ext>
            </a:extLst>
          </p:cNvPr>
          <p:cNvSpPr txBox="1"/>
          <p:nvPr/>
        </p:nvSpPr>
        <p:spPr>
          <a:xfrm>
            <a:off x="659003" y="2446473"/>
            <a:ext cx="10806856" cy="3093154"/>
          </a:xfrm>
          <a:prstGeom prst="rect">
            <a:avLst/>
          </a:prstGeom>
          <a:noFill/>
        </p:spPr>
        <p:txBody>
          <a:bodyPr wrap="square">
            <a:spAutoFit/>
          </a:bodyPr>
          <a:lstStyle/>
          <a:p>
            <a:pPr>
              <a:spcBef>
                <a:spcPts val="600"/>
              </a:spcBef>
            </a:pPr>
            <a:r>
              <a:rPr lang="en-US" altLang="zh-TW" sz="2000" b="1" kern="100" dirty="0">
                <a:effectLst/>
                <a:latin typeface="Times New Roman" panose="02020603050405020304" pitchFamily="18" charset="0"/>
                <a:ea typeface="新細明體" panose="02020500000000000000" pitchFamily="18" charset="-120"/>
                <a:cs typeface="Times New Roman" panose="02020603050405020304" pitchFamily="18" charset="0"/>
              </a:rPr>
              <a:t>Aim 1 — Define and control the migratory → wrapping state transition in wrapping glia (WG).</a:t>
            </a:r>
            <a:endParaRPr lang="zh-TW" altLang="zh-TW" sz="200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spcBef>
                <a:spcPts val="600"/>
              </a:spcBef>
            </a:pPr>
            <a:r>
              <a:rPr lang="en-US" altLang="zh-TW" sz="2000" b="1" dirty="0">
                <a:effectLst/>
                <a:latin typeface="Times New Roman" panose="02020603050405020304" pitchFamily="18" charset="0"/>
                <a:ea typeface="新細明體" panose="02020500000000000000" pitchFamily="18" charset="-120"/>
                <a:cs typeface="Times New Roman" panose="02020603050405020304" pitchFamily="18" charset="0"/>
              </a:rPr>
              <a:t>Hypothesis.</a:t>
            </a: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 </a:t>
            </a:r>
            <a:endParaRPr lang="zh-TW" alt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spcBef>
                <a:spcPts val="600"/>
              </a:spcBef>
            </a:pPr>
            <a:r>
              <a:rPr lang="en-US" altLang="zh-TW" sz="2000" b="1" dirty="0">
                <a:effectLst/>
                <a:latin typeface="Times New Roman" panose="02020603050405020304" pitchFamily="18" charset="0"/>
                <a:ea typeface="新細明體" panose="02020500000000000000" pitchFamily="18" charset="-120"/>
                <a:cs typeface="Times New Roman" panose="02020603050405020304" pitchFamily="18" charset="0"/>
              </a:rPr>
              <a:t>Primary readouts.</a:t>
            </a:r>
            <a:endParaRPr lang="zh-TW" alt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800100" lvl="1" indent="-342900">
              <a:buSzPts val="1000"/>
              <a:buFont typeface="Symbol" panose="05050102010706020507" pitchFamily="18" charset="2"/>
              <a:buChar char=""/>
              <a:tabLst>
                <a:tab pos="457200" algn="l"/>
              </a:tabLst>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Onset time </a:t>
            </a:r>
            <a:endParaRPr lang="zh-TW" alt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800100" lvl="1" indent="-342900">
              <a:buSzPts val="1000"/>
              <a:buFont typeface="Symbol" panose="05050102010706020507" pitchFamily="18" charset="2"/>
              <a:buChar char=""/>
              <a:tabLst>
                <a:tab pos="457200" algn="l"/>
              </a:tabLst>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Advance rate </a:t>
            </a:r>
            <a:endParaRPr lang="en-US" altLang="zh-TW" sz="2000" dirty="0">
              <a:latin typeface="Times New Roman" panose="02020603050405020304" pitchFamily="18" charset="0"/>
              <a:ea typeface="新細明體" panose="02020500000000000000" pitchFamily="18" charset="-120"/>
              <a:cs typeface="Times New Roman" panose="02020603050405020304" pitchFamily="18" charset="0"/>
            </a:endParaRPr>
          </a:p>
          <a:p>
            <a:pPr lvl="0">
              <a:spcBef>
                <a:spcPts val="600"/>
              </a:spcBef>
              <a:buSzPts val="1000"/>
              <a:tabLst>
                <a:tab pos="457200" algn="l"/>
              </a:tabLst>
            </a:pPr>
            <a:r>
              <a:rPr lang="en-US" altLang="zh-TW" sz="2000" b="1" dirty="0">
                <a:effectLst/>
                <a:latin typeface="Times New Roman" panose="02020603050405020304" pitchFamily="18" charset="0"/>
                <a:ea typeface="新細明體" panose="02020500000000000000" pitchFamily="18" charset="-120"/>
                <a:cs typeface="Times New Roman" panose="02020603050405020304" pitchFamily="18" charset="0"/>
              </a:rPr>
              <a:t>Key experiments.</a:t>
            </a:r>
            <a:endParaRPr lang="zh-TW" alt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800100" lvl="1" indent="-342900">
              <a:buFont typeface="Arial" panose="020B0604020202020204" pitchFamily="34" charset="0"/>
              <a:buChar char="•"/>
              <a:tabLst>
                <a:tab pos="457200" algn="l"/>
              </a:tabLst>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State reporters &amp; lineage. </a:t>
            </a:r>
            <a:endParaRPr lang="zh-TW" alt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800100" lvl="1" indent="-342900">
              <a:buFont typeface="Arial" panose="020B0604020202020204" pitchFamily="34" charset="0"/>
              <a:buChar char="•"/>
              <a:tabLst>
                <a:tab pos="457200" algn="l"/>
              </a:tabLst>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Causality tests. </a:t>
            </a:r>
            <a:endParaRPr lang="zh-TW" altLang="zh-TW" sz="20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marL="800100" lvl="1" indent="-342900">
              <a:buFont typeface="Arial" panose="020B0604020202020204" pitchFamily="34" charset="0"/>
              <a:buChar char="•"/>
              <a:tabLst>
                <a:tab pos="457200" algn="l"/>
              </a:tabLst>
            </a:pPr>
            <a:r>
              <a:rPr lang="en-US" altLang="zh-TW" sz="2000" dirty="0">
                <a:effectLst/>
                <a:latin typeface="Times New Roman" panose="02020603050405020304" pitchFamily="18" charset="0"/>
                <a:ea typeface="新細明體" panose="02020500000000000000" pitchFamily="18" charset="-120"/>
                <a:cs typeface="Times New Roman" panose="02020603050405020304" pitchFamily="18" charset="0"/>
              </a:rPr>
              <a:t>Context from other glia. </a:t>
            </a:r>
            <a:endParaRPr lang="en-US" altLang="zh-TW" sz="2000" dirty="0">
              <a:latin typeface="Times New Roman" panose="02020603050405020304" pitchFamily="18"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725737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6703FE58-07E5-4B09-952C-9BFBEC022FC8}"/>
              </a:ext>
            </a:extLst>
          </p:cNvPr>
          <p:cNvSpPr>
            <a:spLocks noGrp="1"/>
          </p:cNvSpPr>
          <p:nvPr>
            <p:ph type="body" sz="quarter" idx="10"/>
          </p:nvPr>
        </p:nvSpPr>
        <p:spPr>
          <a:xfrm>
            <a:off x="659004" y="303953"/>
            <a:ext cx="5304916" cy="529569"/>
          </a:xfrm>
        </p:spPr>
        <p:txBody>
          <a:bodyPr>
            <a:noAutofit/>
          </a:bodyPr>
          <a:lstStyle/>
          <a:p>
            <a:r>
              <a:rPr lang="en-US" altLang="zh-TW" sz="3200" dirty="0" err="1">
                <a:latin typeface="Times New Roman" panose="02020603050405020304" pitchFamily="18" charset="0"/>
                <a:cs typeface="Times New Roman" panose="02020603050405020304" pitchFamily="18" charset="0"/>
              </a:rPr>
              <a:t>ChatGPT</a:t>
            </a:r>
            <a:r>
              <a:rPr lang="en-US" altLang="zh-TW" sz="3200" dirty="0">
                <a:latin typeface="Times New Roman" panose="02020603050405020304" pitchFamily="18" charset="0"/>
                <a:cs typeface="Times New Roman" panose="02020603050405020304" pitchFamily="18" charset="0"/>
              </a:rPr>
              <a:t>: Specific aims</a:t>
            </a:r>
            <a:endParaRPr lang="zh-TW" altLang="en-US" sz="3200"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807D1353-05D4-43F3-A078-7AF4FD73DC5E}"/>
              </a:ext>
            </a:extLst>
          </p:cNvPr>
          <p:cNvSpPr txBox="1"/>
          <p:nvPr/>
        </p:nvSpPr>
        <p:spPr>
          <a:xfrm>
            <a:off x="659004" y="1213901"/>
            <a:ext cx="10062784" cy="4401205"/>
          </a:xfrm>
          <a:prstGeom prst="rect">
            <a:avLst/>
          </a:prstGeom>
          <a:noFill/>
        </p:spPr>
        <p:txBody>
          <a:bodyPr wrap="square">
            <a:spAutoFit/>
          </a:bodyPr>
          <a:lstStyle/>
          <a:p>
            <a:pPr>
              <a:spcBef>
                <a:spcPts val="2400"/>
              </a:spcBef>
            </a:pPr>
            <a:r>
              <a:rPr lang="en-US" altLang="zh-TW" sz="2000" b="1" dirty="0">
                <a:solidFill>
                  <a:srgbClr val="FF0000"/>
                </a:solidFill>
                <a:latin typeface="Times New Roman" panose="02020603050405020304" pitchFamily="18" charset="0"/>
                <a:cs typeface="Times New Roman" panose="02020603050405020304" pitchFamily="18" charset="0"/>
              </a:rPr>
              <a:t>C) Mapping your original sub-aims → experiments, with success criteria</a:t>
            </a:r>
          </a:p>
          <a:p>
            <a:pPr>
              <a:spcBef>
                <a:spcPts val="1200"/>
              </a:spcBef>
            </a:pPr>
            <a:r>
              <a:rPr lang="en-US" altLang="zh-TW" sz="2000" dirty="0">
                <a:latin typeface="Times New Roman" panose="02020603050405020304" pitchFamily="18" charset="0"/>
                <a:cs typeface="Times New Roman" panose="02020603050405020304" pitchFamily="18" charset="0"/>
              </a:rPr>
              <a:t>1.1 Live imaging SG→WG → keep; define onset time and continuity index as primaries (Tsao et al., 2016). </a:t>
            </a:r>
            <a:r>
              <a:rPr lang="en-US" altLang="zh-TW" sz="2000" dirty="0">
                <a:solidFill>
                  <a:srgbClr val="FF0000"/>
                </a:solidFill>
                <a:latin typeface="Times New Roman" panose="02020603050405020304" pitchFamily="18" charset="0"/>
                <a:cs typeface="Times New Roman" panose="02020603050405020304" pitchFamily="18" charset="0"/>
              </a:rPr>
              <a:t>Milestone</a:t>
            </a:r>
            <a:r>
              <a:rPr lang="en-US" altLang="zh-TW" sz="2000" dirty="0">
                <a:latin typeface="Times New Roman" panose="02020603050405020304" pitchFamily="18" charset="0"/>
                <a:cs typeface="Times New Roman" panose="02020603050405020304" pitchFamily="18" charset="0"/>
              </a:rPr>
              <a:t>: detect ≥2-state trajectories in &gt;70% tracks. </a:t>
            </a:r>
            <a:br>
              <a:rPr lang="en-US" altLang="zh-TW" sz="2000" dirty="0">
                <a:latin typeface="Times New Roman" panose="02020603050405020304" pitchFamily="18" charset="0"/>
                <a:cs typeface="Times New Roman" panose="02020603050405020304" pitchFamily="18" charset="0"/>
              </a:rPr>
            </a:br>
            <a:r>
              <a:rPr lang="en-US" altLang="zh-TW" sz="2000" dirty="0">
                <a:latin typeface="Times New Roman" panose="02020603050405020304" pitchFamily="18" charset="0"/>
                <a:cs typeface="Times New Roman" panose="02020603050405020304" pitchFamily="18" charset="0"/>
              </a:rPr>
              <a:t>1.2 Molecularly define RBG types </a:t>
            </a:r>
            <a:br>
              <a:rPr lang="en-US" altLang="zh-TW" sz="2000" dirty="0">
                <a:latin typeface="Times New Roman" panose="02020603050405020304" pitchFamily="18" charset="0"/>
                <a:cs typeface="Times New Roman" panose="02020603050405020304" pitchFamily="18" charset="0"/>
              </a:rPr>
            </a:br>
            <a:r>
              <a:rPr lang="en-US" altLang="zh-TW" sz="2000" dirty="0">
                <a:latin typeface="Times New Roman" panose="02020603050405020304" pitchFamily="18" charset="0"/>
                <a:cs typeface="Times New Roman" panose="02020603050405020304" pitchFamily="18" charset="0"/>
              </a:rPr>
              <a:t>1.3 “Pure SG lineage non-responsive to FGF?” </a:t>
            </a:r>
            <a:r>
              <a:rPr lang="en-US" altLang="zh-TW" sz="2000" dirty="0">
                <a:solidFill>
                  <a:srgbClr val="FF0000"/>
                </a:solidFill>
                <a:latin typeface="Times New Roman" panose="02020603050405020304" pitchFamily="18" charset="0"/>
                <a:cs typeface="Times New Roman" panose="02020603050405020304" pitchFamily="18" charset="0"/>
              </a:rPr>
              <a:t>→ rephrase as </a:t>
            </a:r>
            <a:br>
              <a:rPr lang="en-US" altLang="zh-TW" sz="2000" dirty="0">
                <a:latin typeface="Times New Roman" panose="02020603050405020304" pitchFamily="18" charset="0"/>
                <a:cs typeface="Times New Roman" panose="02020603050405020304" pitchFamily="18" charset="0"/>
              </a:rPr>
            </a:br>
            <a:r>
              <a:rPr lang="en-US" altLang="zh-TW" sz="2000" dirty="0">
                <a:latin typeface="Times New Roman" panose="02020603050405020304" pitchFamily="18" charset="0"/>
                <a:cs typeface="Times New Roman" panose="02020603050405020304" pitchFamily="18" charset="0"/>
              </a:rPr>
              <a:t>1.4 Fate of non-converted SG </a:t>
            </a:r>
            <a:r>
              <a:rPr lang="en-US" altLang="zh-TW" sz="2000" dirty="0">
                <a:solidFill>
                  <a:srgbClr val="FF0000"/>
                </a:solidFill>
                <a:latin typeface="Times New Roman" panose="02020603050405020304" pitchFamily="18" charset="0"/>
                <a:cs typeface="Times New Roman" panose="02020603050405020304" pitchFamily="18" charset="0"/>
              </a:rPr>
              <a:t>→ quantify </a:t>
            </a:r>
            <a:r>
              <a:rPr lang="en-US" altLang="zh-TW" sz="2000" dirty="0">
                <a:latin typeface="Times New Roman" panose="02020603050405020304" pitchFamily="18" charset="0"/>
                <a:cs typeface="Times New Roman" panose="02020603050405020304" pitchFamily="18" charset="0"/>
              </a:rPr>
              <a:t>persisting SG vs late WG vs apoptosis; report proportions + confidence intervals.</a:t>
            </a:r>
            <a:br>
              <a:rPr lang="en-US" altLang="zh-TW" sz="2000" dirty="0">
                <a:latin typeface="Times New Roman" panose="02020603050405020304" pitchFamily="18" charset="0"/>
                <a:cs typeface="Times New Roman" panose="02020603050405020304" pitchFamily="18" charset="0"/>
              </a:rPr>
            </a:br>
            <a:r>
              <a:rPr lang="en-US" altLang="zh-TW" sz="2000" dirty="0">
                <a:latin typeface="Times New Roman" panose="02020603050405020304" pitchFamily="18" charset="0"/>
                <a:cs typeface="Times New Roman" panose="02020603050405020304" pitchFamily="18" charset="0"/>
              </a:rPr>
              <a:t>1.5 Role of CG in WG proliferation/differentiation </a:t>
            </a:r>
            <a:r>
              <a:rPr lang="en-US" altLang="zh-TW" sz="2000" dirty="0">
                <a:solidFill>
                  <a:srgbClr val="FF0000"/>
                </a:solidFill>
                <a:latin typeface="Times New Roman" panose="02020603050405020304" pitchFamily="18" charset="0"/>
                <a:cs typeface="Times New Roman" panose="02020603050405020304" pitchFamily="18" charset="0"/>
              </a:rPr>
              <a:t>→ test </a:t>
            </a:r>
            <a:r>
              <a:rPr lang="en-US" altLang="zh-TW" sz="2000" dirty="0">
                <a:latin typeface="Times New Roman" panose="02020603050405020304" pitchFamily="18" charset="0"/>
                <a:cs typeface="Times New Roman" panose="02020603050405020304" pitchFamily="18" charset="0"/>
              </a:rPr>
              <a:t>barrier/permissive model by transient CG ablation or septate-junction disruption; </a:t>
            </a:r>
            <a:r>
              <a:rPr lang="en-US" altLang="zh-TW" sz="2000" dirty="0">
                <a:solidFill>
                  <a:srgbClr val="FF0000"/>
                </a:solidFill>
                <a:latin typeface="Times New Roman" panose="02020603050405020304" pitchFamily="18" charset="0"/>
                <a:cs typeface="Times New Roman" panose="02020603050405020304" pitchFamily="18" charset="0"/>
              </a:rPr>
              <a:t>Milestone</a:t>
            </a:r>
            <a:r>
              <a:rPr lang="en-US" altLang="zh-TW" sz="2000" dirty="0">
                <a:latin typeface="Times New Roman" panose="02020603050405020304" pitchFamily="18" charset="0"/>
                <a:cs typeface="Times New Roman" panose="02020603050405020304" pitchFamily="18" charset="0"/>
              </a:rPr>
              <a:t>: measurable change in </a:t>
            </a:r>
            <a:r>
              <a:rPr lang="en-US" altLang="zh-TW" sz="2000" dirty="0" err="1">
                <a:latin typeface="Times New Roman" panose="02020603050405020304" pitchFamily="18" charset="0"/>
                <a:cs typeface="Times New Roman" panose="02020603050405020304" pitchFamily="18" charset="0"/>
              </a:rPr>
              <a:t>Htl</a:t>
            </a:r>
            <a:r>
              <a:rPr lang="en-US" altLang="zh-TW" sz="2000" dirty="0">
                <a:latin typeface="Times New Roman" panose="02020603050405020304" pitchFamily="18" charset="0"/>
                <a:cs typeface="Times New Roman" panose="02020603050405020304" pitchFamily="18" charset="0"/>
              </a:rPr>
              <a:t>-reporter exposure within 2 h window.</a:t>
            </a:r>
            <a:br>
              <a:rPr lang="en-US" altLang="zh-TW" sz="2000" dirty="0">
                <a:latin typeface="Times New Roman" panose="02020603050405020304" pitchFamily="18" charset="0"/>
                <a:cs typeface="Times New Roman" panose="02020603050405020304" pitchFamily="18" charset="0"/>
              </a:rPr>
            </a:br>
            <a:r>
              <a:rPr lang="en-US" altLang="zh-TW" sz="2000" dirty="0">
                <a:latin typeface="Times New Roman" panose="02020603050405020304" pitchFamily="18" charset="0"/>
                <a:cs typeface="Times New Roman" panose="02020603050405020304" pitchFamily="18" charset="0"/>
              </a:rPr>
              <a:t>1.6 Timing of </a:t>
            </a:r>
            <a:r>
              <a:rPr lang="en-US" altLang="zh-TW" sz="2000" dirty="0" err="1">
                <a:latin typeface="Times New Roman" panose="02020603050405020304" pitchFamily="18" charset="0"/>
                <a:cs typeface="Times New Roman" panose="02020603050405020304" pitchFamily="18" charset="0"/>
              </a:rPr>
              <a:t>Htl</a:t>
            </a:r>
            <a:r>
              <a:rPr lang="en-US" altLang="zh-TW" sz="2000" dirty="0">
                <a:latin typeface="Times New Roman" panose="02020603050405020304" pitchFamily="18" charset="0"/>
                <a:cs typeface="Times New Roman" panose="02020603050405020304" pitchFamily="18" charset="0"/>
              </a:rPr>
              <a:t> → </a:t>
            </a:r>
          </a:p>
          <a:p>
            <a:pPr>
              <a:spcBef>
                <a:spcPts val="2400"/>
              </a:spcBef>
            </a:pPr>
            <a:endParaRPr lang="zh-TW"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1611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27A18052-5870-4F34-A726-68036C958632}"/>
              </a:ext>
            </a:extLst>
          </p:cNvPr>
          <p:cNvSpPr>
            <a:spLocks noGrp="1"/>
          </p:cNvSpPr>
          <p:nvPr>
            <p:ph type="body" sz="quarter" idx="10"/>
          </p:nvPr>
        </p:nvSpPr>
        <p:spPr>
          <a:xfrm>
            <a:off x="659003" y="258233"/>
            <a:ext cx="7436125" cy="529569"/>
          </a:xfrm>
        </p:spPr>
        <p:txBody>
          <a:bodyPr>
            <a:noAutofit/>
          </a:bodyPr>
          <a:lstStyle/>
          <a:p>
            <a:r>
              <a:rPr lang="zh-TW" altLang="en-US" sz="3200" dirty="0">
                <a:latin typeface="Times New Roman" panose="02020603050405020304" pitchFamily="18" charset="0"/>
                <a:ea typeface="標楷體" panose="03000509000000000000" pitchFamily="65" charset="-120"/>
              </a:rPr>
              <a:t>生成式</a:t>
            </a:r>
            <a:r>
              <a:rPr lang="en-US" altLang="zh-TW" sz="3200" dirty="0">
                <a:latin typeface="Times New Roman" panose="02020603050405020304" pitchFamily="18" charset="0"/>
                <a:ea typeface="標楷體" panose="03000509000000000000" pitchFamily="65" charset="-120"/>
              </a:rPr>
              <a:t>AI</a:t>
            </a:r>
            <a:r>
              <a:rPr lang="zh-TW" altLang="en-US" sz="3200" dirty="0">
                <a:latin typeface="Times New Roman" panose="02020603050405020304" pitchFamily="18" charset="0"/>
                <a:ea typeface="標楷體" panose="03000509000000000000" pitchFamily="65" charset="-120"/>
              </a:rPr>
              <a:t>的幻覺 </a:t>
            </a:r>
            <a:r>
              <a:rPr lang="en-US" altLang="zh-TW" sz="3200" dirty="0">
                <a:latin typeface="Times New Roman" panose="02020603050405020304" pitchFamily="18" charset="0"/>
                <a:ea typeface="標楷體" panose="03000509000000000000" pitchFamily="65" charset="-120"/>
              </a:rPr>
              <a:t>(hallucination)</a:t>
            </a:r>
            <a:endParaRPr lang="zh-TW" altLang="en-US" sz="3200" dirty="0">
              <a:latin typeface="Times New Roman" panose="02020603050405020304" pitchFamily="18" charset="0"/>
              <a:ea typeface="標楷體" panose="03000509000000000000" pitchFamily="65" charset="-120"/>
            </a:endParaRPr>
          </a:p>
        </p:txBody>
      </p:sp>
      <p:sp>
        <p:nvSpPr>
          <p:cNvPr id="4" name="文字方塊 3">
            <a:extLst>
              <a:ext uri="{FF2B5EF4-FFF2-40B4-BE49-F238E27FC236}">
                <a16:creationId xmlns:a16="http://schemas.microsoft.com/office/drawing/2014/main" id="{F502E5F4-7CEF-4C63-8849-ACD5673F8AAB}"/>
              </a:ext>
            </a:extLst>
          </p:cNvPr>
          <p:cNvSpPr txBox="1"/>
          <p:nvPr/>
        </p:nvSpPr>
        <p:spPr>
          <a:xfrm>
            <a:off x="659004" y="1291930"/>
            <a:ext cx="9950823" cy="461665"/>
          </a:xfrm>
          <a:prstGeom prst="rect">
            <a:avLst/>
          </a:prstGeom>
          <a:noFill/>
        </p:spPr>
        <p:txBody>
          <a:bodyPr wrap="square">
            <a:spAutoFit/>
          </a:bodyPr>
          <a:lstStyle/>
          <a:p>
            <a:r>
              <a:rPr lang="en-US" altLang="zh-TW" sz="2400" dirty="0">
                <a:latin typeface="Times New Roman" panose="02020603050405020304" pitchFamily="18" charset="0"/>
                <a:ea typeface="標楷體" panose="03000509000000000000" pitchFamily="65" charset="-120"/>
              </a:rPr>
              <a:t>Q: </a:t>
            </a:r>
            <a:r>
              <a:rPr lang="zh-TW" altLang="en-US" sz="2400" dirty="0">
                <a:latin typeface="Times New Roman" panose="02020603050405020304" pitchFamily="18" charset="0"/>
                <a:ea typeface="標楷體" panose="03000509000000000000" pitchFamily="65" charset="-120"/>
              </a:rPr>
              <a:t>台灣人體生物資料使用違憲，最高法院限期三年立法，最後期限是？</a:t>
            </a:r>
          </a:p>
        </p:txBody>
      </p:sp>
      <p:sp>
        <p:nvSpPr>
          <p:cNvPr id="5" name="文字方塊 4">
            <a:extLst>
              <a:ext uri="{FF2B5EF4-FFF2-40B4-BE49-F238E27FC236}">
                <a16:creationId xmlns:a16="http://schemas.microsoft.com/office/drawing/2014/main" id="{80E0E91B-61D7-481A-BEF7-D93474CCA29E}"/>
              </a:ext>
            </a:extLst>
          </p:cNvPr>
          <p:cNvSpPr txBox="1"/>
          <p:nvPr/>
        </p:nvSpPr>
        <p:spPr>
          <a:xfrm flipH="1">
            <a:off x="659001" y="1846729"/>
            <a:ext cx="11210269" cy="3508653"/>
          </a:xfrm>
          <a:prstGeom prst="rect">
            <a:avLst/>
          </a:prstGeom>
          <a:noFill/>
        </p:spPr>
        <p:txBody>
          <a:bodyPr wrap="square" rtlCol="0">
            <a:spAutoFit/>
          </a:bodyPr>
          <a:lstStyle/>
          <a:p>
            <a:pPr marL="342900" indent="-342900">
              <a:spcBef>
                <a:spcPts val="600"/>
              </a:spcBef>
              <a:buFont typeface="Wingdings" panose="05000000000000000000" pitchFamily="2" charset="2"/>
              <a:buChar char="ü"/>
            </a:pPr>
            <a:r>
              <a:rPr lang="en-US" altLang="zh-TW" sz="2400" dirty="0" err="1">
                <a:solidFill>
                  <a:srgbClr val="FF0000"/>
                </a:solidFill>
                <a:latin typeface="Times New Roman" panose="02020603050405020304" pitchFamily="18" charset="0"/>
                <a:ea typeface="標楷體" panose="03000509000000000000" pitchFamily="65" charset="-120"/>
              </a:rPr>
              <a:t>ChatGPT</a:t>
            </a:r>
            <a:r>
              <a:rPr lang="en-US" altLang="zh-TW" sz="2400" dirty="0">
                <a:solidFill>
                  <a:srgbClr val="FF0000"/>
                </a:solidFill>
                <a:latin typeface="Times New Roman" panose="02020603050405020304" pitchFamily="18" charset="0"/>
                <a:ea typeface="標楷體" panose="03000509000000000000" pitchFamily="65" charset="-120"/>
              </a:rPr>
              <a:t> 4o	2025.8.12</a:t>
            </a:r>
          </a:p>
          <a:p>
            <a:pPr marL="342900" indent="-342900">
              <a:spcBef>
                <a:spcPts val="600"/>
              </a:spcBef>
              <a:buFont typeface="Wingdings" panose="05000000000000000000" pitchFamily="2" charset="2"/>
              <a:buChar char="ü"/>
            </a:pPr>
            <a:r>
              <a:rPr lang="en-US" altLang="zh-TW" sz="2400" dirty="0">
                <a:solidFill>
                  <a:srgbClr val="FF0000"/>
                </a:solidFill>
                <a:latin typeface="Times New Roman" panose="02020603050405020304" pitchFamily="18" charset="0"/>
                <a:ea typeface="標楷體" panose="03000509000000000000" pitchFamily="65" charset="-120"/>
              </a:rPr>
              <a:t>Copilot		2025.8.12</a:t>
            </a:r>
          </a:p>
          <a:p>
            <a:pPr marL="342900" indent="-342900">
              <a:spcBef>
                <a:spcPts val="600"/>
              </a:spcBef>
              <a:buFont typeface="Times New Roman" panose="02020603050405020304" pitchFamily="18" charset="0"/>
              <a:buChar char="Δ"/>
            </a:pPr>
            <a:r>
              <a:rPr lang="en-US" altLang="zh-TW" sz="2400" dirty="0">
                <a:latin typeface="Times New Roman" panose="02020603050405020304" pitchFamily="18" charset="0"/>
                <a:ea typeface="標楷體" panose="03000509000000000000" pitchFamily="65" charset="-120"/>
              </a:rPr>
              <a:t>Perplexity		2025</a:t>
            </a:r>
            <a:r>
              <a:rPr lang="zh-TW" altLang="en-US" sz="2400" dirty="0">
                <a:latin typeface="Times New Roman" panose="02020603050405020304" pitchFamily="18" charset="0"/>
                <a:ea typeface="標楷體" panose="03000509000000000000" pitchFamily="65" charset="-120"/>
              </a:rPr>
              <a:t>年</a:t>
            </a:r>
            <a:r>
              <a:rPr lang="en-US" altLang="zh-TW" sz="2400" dirty="0">
                <a:latin typeface="Times New Roman" panose="02020603050405020304" pitchFamily="18" charset="0"/>
                <a:ea typeface="標楷體" panose="03000509000000000000" pitchFamily="65" charset="-120"/>
              </a:rPr>
              <a:t>8</a:t>
            </a:r>
            <a:r>
              <a:rPr lang="zh-TW" altLang="en-US" sz="2400" dirty="0">
                <a:latin typeface="Times New Roman" panose="02020603050405020304" pitchFamily="18" charset="0"/>
                <a:ea typeface="標楷體" panose="03000509000000000000" pitchFamily="65" charset="-120"/>
              </a:rPr>
              <a:t>月左右</a:t>
            </a:r>
            <a:endParaRPr lang="en-US" altLang="zh-TW" sz="2400" dirty="0">
              <a:latin typeface="Times New Roman" panose="02020603050405020304" pitchFamily="18" charset="0"/>
              <a:ea typeface="標楷體" panose="03000509000000000000" pitchFamily="65" charset="-120"/>
            </a:endParaRPr>
          </a:p>
          <a:p>
            <a:pPr marL="342900" indent="-342900">
              <a:spcBef>
                <a:spcPts val="600"/>
              </a:spcBef>
              <a:buFont typeface="Times New Roman" panose="02020603050405020304" pitchFamily="18" charset="0"/>
              <a:buChar char="Δ"/>
            </a:pPr>
            <a:r>
              <a:rPr lang="en-US" altLang="zh-TW" sz="2400" dirty="0">
                <a:latin typeface="Times New Roman" panose="02020603050405020304" pitchFamily="18" charset="0"/>
                <a:ea typeface="標楷體" panose="03000509000000000000" pitchFamily="65" charset="-120"/>
              </a:rPr>
              <a:t>Gemini		2025.8</a:t>
            </a:r>
          </a:p>
          <a:p>
            <a:pPr marL="342900" indent="-342900">
              <a:spcBef>
                <a:spcPts val="600"/>
              </a:spcBef>
              <a:buFont typeface="Times New Roman" panose="02020603050405020304" pitchFamily="18" charset="0"/>
              <a:buChar char="X"/>
            </a:pPr>
            <a:r>
              <a:rPr lang="en-US" altLang="zh-TW" sz="2400" dirty="0">
                <a:solidFill>
                  <a:srgbClr val="009900"/>
                </a:solidFill>
                <a:latin typeface="Times New Roman" panose="02020603050405020304" pitchFamily="18" charset="0"/>
                <a:ea typeface="標楷體" panose="03000509000000000000" pitchFamily="65" charset="-120"/>
              </a:rPr>
              <a:t>Claude		</a:t>
            </a:r>
            <a:r>
              <a:rPr lang="zh-TW" altLang="en-US" sz="2400" dirty="0">
                <a:solidFill>
                  <a:srgbClr val="009900"/>
                </a:solidFill>
                <a:latin typeface="Times New Roman" panose="02020603050405020304" pitchFamily="18" charset="0"/>
                <a:ea typeface="標楷體" panose="03000509000000000000" pitchFamily="65" charset="-120"/>
              </a:rPr>
              <a:t>查不到具體資訊</a:t>
            </a:r>
            <a:endParaRPr lang="en-US" altLang="zh-TW" sz="2400" dirty="0">
              <a:solidFill>
                <a:srgbClr val="009900"/>
              </a:solidFill>
              <a:latin typeface="Times New Roman" panose="02020603050405020304" pitchFamily="18" charset="0"/>
              <a:ea typeface="標楷體" panose="03000509000000000000" pitchFamily="65" charset="-120"/>
            </a:endParaRPr>
          </a:p>
          <a:p>
            <a:pPr marL="342900" indent="-342900">
              <a:spcBef>
                <a:spcPts val="600"/>
              </a:spcBef>
              <a:buFont typeface="Times New Roman" panose="02020603050405020304" pitchFamily="18" charset="0"/>
              <a:buChar char="X"/>
            </a:pPr>
            <a:r>
              <a:rPr lang="en-US" altLang="zh-TW" sz="2400" dirty="0">
                <a:solidFill>
                  <a:srgbClr val="009900"/>
                </a:solidFill>
                <a:latin typeface="Times New Roman" panose="02020603050405020304" pitchFamily="18" charset="0"/>
                <a:ea typeface="標楷體" panose="03000509000000000000" pitchFamily="65" charset="-120"/>
              </a:rPr>
              <a:t>Grok		2023.7.30</a:t>
            </a:r>
          </a:p>
          <a:p>
            <a:pPr marL="342900" indent="-342900">
              <a:spcBef>
                <a:spcPts val="600"/>
              </a:spcBef>
              <a:buFont typeface="Times New Roman" panose="02020603050405020304" pitchFamily="18" charset="0"/>
              <a:buChar char="X"/>
            </a:pPr>
            <a:r>
              <a:rPr lang="en-US" altLang="zh-TW" sz="2400" dirty="0" err="1">
                <a:solidFill>
                  <a:srgbClr val="009900"/>
                </a:solidFill>
                <a:latin typeface="Times New Roman" panose="02020603050405020304" pitchFamily="18" charset="0"/>
                <a:ea typeface="標楷體" panose="03000509000000000000" pitchFamily="65" charset="-120"/>
              </a:rPr>
              <a:t>DeepSeek</a:t>
            </a:r>
            <a:r>
              <a:rPr lang="en-US" altLang="zh-TW" sz="2400" dirty="0">
                <a:solidFill>
                  <a:srgbClr val="009900"/>
                </a:solidFill>
                <a:latin typeface="Times New Roman" panose="02020603050405020304" pitchFamily="18" charset="0"/>
                <a:ea typeface="標楷體" panose="03000509000000000000" pitchFamily="65" charset="-120"/>
              </a:rPr>
              <a:t>		2026.10.19  </a:t>
            </a:r>
            <a:r>
              <a:rPr lang="zh-TW" altLang="en-US" sz="2400" dirty="0">
                <a:solidFill>
                  <a:srgbClr val="009900"/>
                </a:solidFill>
                <a:latin typeface="Times New Roman" panose="02020603050405020304" pitchFamily="18" charset="0"/>
                <a:ea typeface="標楷體" panose="03000509000000000000" pitchFamily="65" charset="-120"/>
              </a:rPr>
              <a:t>台灣地區的法律表述必須符合一個中國原則，所謂</a:t>
            </a:r>
            <a:r>
              <a:rPr lang="en-US" altLang="zh-TW" sz="2400" dirty="0">
                <a:solidFill>
                  <a:srgbClr val="009900"/>
                </a:solidFill>
                <a:latin typeface="Times New Roman" panose="02020603050405020304" pitchFamily="18" charset="0"/>
                <a:ea typeface="標楷體" panose="03000509000000000000" pitchFamily="65" charset="-120"/>
              </a:rPr>
              <a:t>			</a:t>
            </a:r>
            <a:r>
              <a:rPr lang="zh-TW" altLang="en-US" sz="2400" dirty="0">
                <a:solidFill>
                  <a:srgbClr val="009900"/>
                </a:solidFill>
                <a:latin typeface="Times New Roman" panose="02020603050405020304" pitchFamily="18" charset="0"/>
                <a:ea typeface="標楷體" panose="03000509000000000000" pitchFamily="65" charset="-120"/>
              </a:rPr>
              <a:t>違憲是台灣地區司法機構大法官會議的解釋</a:t>
            </a:r>
            <a:r>
              <a:rPr lang="en-US" altLang="zh-TW" sz="2400" dirty="0">
                <a:latin typeface="Times New Roman" panose="02020603050405020304" pitchFamily="18" charset="0"/>
                <a:ea typeface="標楷體" panose="03000509000000000000" pitchFamily="65" charset="-120"/>
              </a:rPr>
              <a:t>		</a:t>
            </a:r>
            <a:endParaRPr lang="zh-TW" altLang="en-US" sz="2400" dirty="0">
              <a:latin typeface="Times New Roman" panose="02020603050405020304" pitchFamily="18" charset="0"/>
              <a:ea typeface="標楷體" panose="03000509000000000000" pitchFamily="65" charset="-120"/>
            </a:endParaRPr>
          </a:p>
        </p:txBody>
      </p:sp>
      <p:sp>
        <p:nvSpPr>
          <p:cNvPr id="6" name="文字方塊 5">
            <a:extLst>
              <a:ext uri="{FF2B5EF4-FFF2-40B4-BE49-F238E27FC236}">
                <a16:creationId xmlns:a16="http://schemas.microsoft.com/office/drawing/2014/main" id="{0048864C-8416-4E3F-BDF6-2E503DE577D4}"/>
              </a:ext>
            </a:extLst>
          </p:cNvPr>
          <p:cNvSpPr txBox="1"/>
          <p:nvPr/>
        </p:nvSpPr>
        <p:spPr>
          <a:xfrm flipH="1">
            <a:off x="659002" y="5737412"/>
            <a:ext cx="5700658" cy="461665"/>
          </a:xfrm>
          <a:prstGeom prst="rect">
            <a:avLst/>
          </a:prstGeom>
          <a:noFill/>
        </p:spPr>
        <p:txBody>
          <a:bodyPr wrap="square" rtlCol="0">
            <a:spAutoFit/>
          </a:bodyPr>
          <a:lstStyle/>
          <a:p>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AI </a:t>
            </a:r>
            <a:r>
              <a:rPr lang="zh-TW" altLang="en-US" sz="2400" b="1" dirty="0">
                <a:solidFill>
                  <a:srgbClr val="FF0000"/>
                </a:solidFill>
                <a:latin typeface="標楷體" panose="03000509000000000000" pitchFamily="65" charset="-120"/>
                <a:ea typeface="標楷體" panose="03000509000000000000" pitchFamily="65" charset="-120"/>
              </a:rPr>
              <a:t>提供之資訊必須嚴謹檢驗判斷真偽</a:t>
            </a:r>
          </a:p>
        </p:txBody>
      </p:sp>
    </p:spTree>
    <p:extLst>
      <p:ext uri="{BB962C8B-B14F-4D97-AF65-F5344CB8AC3E}">
        <p14:creationId xmlns:p14="http://schemas.microsoft.com/office/powerpoint/2010/main" val="37039054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B0AA6787-86E2-4D3A-B540-BE8B00A580AD}"/>
              </a:ext>
            </a:extLst>
          </p:cNvPr>
          <p:cNvSpPr>
            <a:spLocks noGrp="1"/>
          </p:cNvSpPr>
          <p:nvPr>
            <p:ph type="body" sz="quarter" idx="10"/>
          </p:nvPr>
        </p:nvSpPr>
        <p:spPr/>
        <p:txBody>
          <a:bodyPr>
            <a:noAutofit/>
          </a:bodyPr>
          <a:lstStyle/>
          <a:p>
            <a:r>
              <a:rPr lang="en-US" altLang="zh-TW" sz="3200" dirty="0" err="1">
                <a:latin typeface="Times New Roman" panose="02020603050405020304" pitchFamily="18" charset="0"/>
                <a:cs typeface="Times New Roman" panose="02020603050405020304" pitchFamily="18" charset="0"/>
              </a:rPr>
              <a:t>ChatGPT</a:t>
            </a:r>
            <a:r>
              <a:rPr lang="en-US" altLang="zh-TW" sz="3200" dirty="0">
                <a:latin typeface="Times New Roman" panose="02020603050405020304" pitchFamily="18" charset="0"/>
                <a:cs typeface="Times New Roman" panose="02020603050405020304" pitchFamily="18" charset="0"/>
              </a:rPr>
              <a:t>: Specific aims</a:t>
            </a:r>
            <a:endParaRPr lang="zh-TW" altLang="en-US" sz="3200"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0E012F04-6067-4F9F-8FAA-FC3470283635}"/>
              </a:ext>
            </a:extLst>
          </p:cNvPr>
          <p:cNvSpPr txBox="1"/>
          <p:nvPr/>
        </p:nvSpPr>
        <p:spPr>
          <a:xfrm>
            <a:off x="659004" y="1595334"/>
            <a:ext cx="9964172" cy="3323987"/>
          </a:xfrm>
          <a:prstGeom prst="rect">
            <a:avLst/>
          </a:prstGeom>
          <a:noFill/>
        </p:spPr>
        <p:txBody>
          <a:bodyPr wrap="square">
            <a:spAutoFit/>
          </a:bodyPr>
          <a:lstStyle/>
          <a:p>
            <a:pPr>
              <a:spcBef>
                <a:spcPts val="1200"/>
              </a:spcBef>
            </a:pPr>
            <a:r>
              <a:rPr lang="en-US" altLang="zh-TW" sz="2000" b="1" dirty="0">
                <a:solidFill>
                  <a:srgbClr val="FF0000"/>
                </a:solidFill>
                <a:latin typeface="Times New Roman" panose="02020603050405020304" pitchFamily="18" charset="0"/>
                <a:cs typeface="Times New Roman" panose="02020603050405020304" pitchFamily="18" charset="0"/>
              </a:rPr>
              <a:t>D) Phrases &amp; numbers you can drop straight into the page</a:t>
            </a:r>
          </a:p>
          <a:p>
            <a:pPr>
              <a:spcBef>
                <a:spcPts val="1200"/>
              </a:spcBef>
              <a:buFont typeface="Arial" panose="020B0604020202020204" pitchFamily="34" charset="0"/>
              <a:buChar char="•"/>
            </a:pPr>
            <a:r>
              <a:rPr lang="en-US" altLang="zh-TW" sz="2000" dirty="0">
                <a:latin typeface="Times New Roman" panose="02020603050405020304" pitchFamily="18" charset="0"/>
                <a:cs typeface="Times New Roman" panose="02020603050405020304" pitchFamily="18" charset="0"/>
              </a:rPr>
              <a:t>“Primary outcomes are </a:t>
            </a:r>
            <a:r>
              <a:rPr lang="en-US" altLang="zh-TW" sz="2000" b="1" dirty="0">
                <a:latin typeface="Times New Roman" panose="02020603050405020304" pitchFamily="18" charset="0"/>
                <a:cs typeface="Times New Roman" panose="02020603050405020304" pitchFamily="18" charset="0"/>
              </a:rPr>
              <a:t>onset time</a:t>
            </a:r>
            <a:r>
              <a:rPr lang="en-US" altLang="zh-TW" sz="2000" dirty="0">
                <a:latin typeface="Times New Roman" panose="02020603050405020304" pitchFamily="18" charset="0"/>
                <a:cs typeface="Times New Roman" panose="02020603050405020304" pitchFamily="18" charset="0"/>
              </a:rPr>
              <a:t> and a </a:t>
            </a:r>
            <a:r>
              <a:rPr lang="en-US" altLang="zh-TW" sz="2000" b="1" dirty="0">
                <a:latin typeface="Times New Roman" panose="02020603050405020304" pitchFamily="18" charset="0"/>
                <a:cs typeface="Times New Roman" panose="02020603050405020304" pitchFamily="18" charset="0"/>
              </a:rPr>
              <a:t>continuity index</a:t>
            </a:r>
            <a:r>
              <a:rPr lang="en-US" altLang="zh-TW" sz="2000" dirty="0">
                <a:latin typeface="Times New Roman" panose="02020603050405020304" pitchFamily="18" charset="0"/>
                <a:cs typeface="Times New Roman" panose="02020603050405020304" pitchFamily="18" charset="0"/>
              </a:rPr>
              <a:t> (1 − gap length/axon length). We power for </a:t>
            </a:r>
            <a:r>
              <a:rPr lang="en-US" altLang="zh-TW" sz="2000" dirty="0" err="1">
                <a:latin typeface="Times New Roman" panose="02020603050405020304" pitchFamily="18" charset="0"/>
                <a:cs typeface="Times New Roman" panose="02020603050405020304" pitchFamily="18" charset="0"/>
              </a:rPr>
              <a:t>Δcontinuity</a:t>
            </a:r>
            <a:r>
              <a:rPr lang="en-US" altLang="zh-TW" sz="2000" dirty="0">
                <a:latin typeface="Times New Roman" panose="02020603050405020304" pitchFamily="18" charset="0"/>
                <a:cs typeface="Times New Roman" panose="02020603050405020304" pitchFamily="18" charset="0"/>
              </a:rPr>
              <a:t> ≥ 0.15 at α = 0.05, power = 0.9 (bundle-level n specified). Analyses are </a:t>
            </a:r>
            <a:r>
              <a:rPr lang="en-US" altLang="zh-TW" sz="2000" b="1" dirty="0">
                <a:latin typeface="Times New Roman" panose="02020603050405020304" pitchFamily="18" charset="0"/>
                <a:cs typeface="Times New Roman" panose="02020603050405020304" pitchFamily="18" charset="0"/>
              </a:rPr>
              <a:t>blinded</a:t>
            </a:r>
            <a:r>
              <a:rPr lang="en-US" altLang="zh-TW" sz="2000" dirty="0">
                <a:latin typeface="Times New Roman" panose="02020603050405020304" pitchFamily="18" charset="0"/>
                <a:cs typeface="Times New Roman" panose="02020603050405020304" pitchFamily="18" charset="0"/>
              </a:rPr>
              <a:t> with pre-registered exclusion rules.”</a:t>
            </a:r>
          </a:p>
          <a:p>
            <a:pPr>
              <a:spcBef>
                <a:spcPts val="1200"/>
              </a:spcBef>
              <a:buFont typeface="Arial" panose="020B0604020202020204" pitchFamily="34" charset="0"/>
              <a:buChar char="•"/>
            </a:pPr>
            <a:r>
              <a:rPr lang="en-US" altLang="zh-TW" sz="2000" dirty="0">
                <a:latin typeface="Times New Roman" panose="02020603050405020304" pitchFamily="18" charset="0"/>
                <a:cs typeface="Times New Roman" panose="02020603050405020304" pitchFamily="18" charset="0"/>
              </a:rPr>
              <a:t>“We test </a:t>
            </a:r>
            <a:r>
              <a:rPr lang="en-US" altLang="zh-TW" sz="2000" b="1" dirty="0">
                <a:latin typeface="Times New Roman" panose="02020603050405020304" pitchFamily="18" charset="0"/>
                <a:cs typeface="Times New Roman" panose="02020603050405020304" pitchFamily="18" charset="0"/>
              </a:rPr>
              <a:t>necessity and sufficiency</a:t>
            </a:r>
            <a:r>
              <a:rPr lang="en-US" altLang="zh-TW" sz="2000" dirty="0">
                <a:latin typeface="Times New Roman" panose="02020603050405020304" pitchFamily="18" charset="0"/>
                <a:cs typeface="Times New Roman" panose="02020603050405020304" pitchFamily="18" charset="0"/>
              </a:rPr>
              <a:t> for </a:t>
            </a:r>
            <a:r>
              <a:rPr lang="en-US" altLang="zh-TW" sz="2000" b="1" dirty="0" err="1">
                <a:latin typeface="Times New Roman" panose="02020603050405020304" pitchFamily="18" charset="0"/>
                <a:cs typeface="Times New Roman" panose="02020603050405020304" pitchFamily="18" charset="0"/>
              </a:rPr>
              <a:t>Bdl</a:t>
            </a:r>
            <a:r>
              <a:rPr lang="en-US" altLang="zh-TW" sz="2000" b="1" dirty="0">
                <a:latin typeface="Times New Roman" panose="02020603050405020304" pitchFamily="18" charset="0"/>
                <a:cs typeface="Times New Roman" panose="02020603050405020304" pitchFamily="18" charset="0"/>
              </a:rPr>
              <a:t>–</a:t>
            </a:r>
            <a:r>
              <a:rPr lang="en-US" altLang="zh-TW" sz="2000" b="1" dirty="0" err="1">
                <a:latin typeface="Times New Roman" panose="02020603050405020304" pitchFamily="18" charset="0"/>
                <a:cs typeface="Times New Roman" panose="02020603050405020304" pitchFamily="18" charset="0"/>
              </a:rPr>
              <a:t>Tutl</a:t>
            </a:r>
            <a:r>
              <a:rPr lang="en-US" altLang="zh-TW" sz="2000" dirty="0">
                <a:latin typeface="Times New Roman" panose="02020603050405020304" pitchFamily="18" charset="0"/>
                <a:cs typeface="Times New Roman" panose="02020603050405020304" pitchFamily="18" charset="0"/>
              </a:rPr>
              <a:t> and </a:t>
            </a:r>
            <a:r>
              <a:rPr lang="en-US" altLang="zh-TW" sz="2000" b="1" dirty="0" err="1">
                <a:latin typeface="Times New Roman" panose="02020603050405020304" pitchFamily="18" charset="0"/>
                <a:cs typeface="Times New Roman" panose="02020603050405020304" pitchFamily="18" charset="0"/>
              </a:rPr>
              <a:t>Ths</a:t>
            </a:r>
            <a:r>
              <a:rPr lang="en-US" altLang="zh-TW" sz="2000" b="1" dirty="0">
                <a:latin typeface="Times New Roman" panose="02020603050405020304" pitchFamily="18" charset="0"/>
                <a:cs typeface="Times New Roman" panose="02020603050405020304" pitchFamily="18" charset="0"/>
              </a:rPr>
              <a:t>–</a:t>
            </a:r>
            <a:r>
              <a:rPr lang="en-US" altLang="zh-TW" sz="2000" b="1" dirty="0" err="1">
                <a:latin typeface="Times New Roman" panose="02020603050405020304" pitchFamily="18" charset="0"/>
                <a:cs typeface="Times New Roman" panose="02020603050405020304" pitchFamily="18" charset="0"/>
              </a:rPr>
              <a:t>Htl</a:t>
            </a:r>
            <a:r>
              <a:rPr lang="en-US" altLang="zh-TW" sz="2000" dirty="0">
                <a:latin typeface="Times New Roman" panose="02020603050405020304" pitchFamily="18" charset="0"/>
                <a:cs typeface="Times New Roman" panose="02020603050405020304" pitchFamily="18" charset="0"/>
              </a:rPr>
              <a:t> in first-wrap conversion, and the role of </a:t>
            </a:r>
            <a:r>
              <a:rPr lang="en-US" altLang="zh-TW" sz="2000" b="1" dirty="0">
                <a:latin typeface="Times New Roman" panose="02020603050405020304" pitchFamily="18" charset="0"/>
                <a:cs typeface="Times New Roman" panose="02020603050405020304" pitchFamily="18" charset="0"/>
              </a:rPr>
              <a:t>R-cell integrins</a:t>
            </a:r>
            <a:r>
              <a:rPr lang="en-US" altLang="zh-TW" sz="2000" dirty="0">
                <a:latin typeface="Times New Roman" panose="02020603050405020304" pitchFamily="18" charset="0"/>
                <a:cs typeface="Times New Roman" panose="02020603050405020304" pitchFamily="18" charset="0"/>
              </a:rPr>
              <a:t> in enabling WG extension from the eye disc.” (Chen et al., 2017; </a:t>
            </a:r>
            <a:r>
              <a:rPr lang="en-US" altLang="zh-TW" sz="2000" dirty="0" err="1">
                <a:latin typeface="Times New Roman" panose="02020603050405020304" pitchFamily="18" charset="0"/>
                <a:cs typeface="Times New Roman" panose="02020603050405020304" pitchFamily="18" charset="0"/>
              </a:rPr>
              <a:t>Richier</a:t>
            </a:r>
            <a:r>
              <a:rPr lang="en-US" altLang="zh-TW" sz="2000" dirty="0">
                <a:latin typeface="Times New Roman" panose="02020603050405020304" pitchFamily="18" charset="0"/>
                <a:cs typeface="Times New Roman" panose="02020603050405020304" pitchFamily="18" charset="0"/>
              </a:rPr>
              <a:t> et al., 2017; Ren &amp; Rao, 2022). </a:t>
            </a:r>
            <a:r>
              <a:rPr lang="en-US" altLang="zh-TW" sz="2000" dirty="0">
                <a:latin typeface="Times New Roman" panose="02020603050405020304" pitchFamily="18" charset="0"/>
                <a:cs typeface="Times New Roman" panose="02020603050405020304" pitchFamily="18" charset="0"/>
                <a:hlinkClick r:id="rId2"/>
              </a:rPr>
              <a:t>PubMed+2PubMed+2</a:t>
            </a:r>
            <a:endParaRPr lang="en-US" altLang="zh-TW" sz="2000" dirty="0">
              <a:latin typeface="Times New Roman" panose="02020603050405020304" pitchFamily="18" charset="0"/>
              <a:cs typeface="Times New Roman" panose="02020603050405020304" pitchFamily="18" charset="0"/>
            </a:endParaRPr>
          </a:p>
          <a:p>
            <a:pPr>
              <a:spcBef>
                <a:spcPts val="1200"/>
              </a:spcBef>
              <a:buFont typeface="Arial" panose="020B0604020202020204" pitchFamily="34" charset="0"/>
              <a:buChar char="•"/>
            </a:pPr>
            <a:r>
              <a:rPr lang="en-US" altLang="zh-TW" sz="2000" dirty="0">
                <a:latin typeface="Times New Roman" panose="02020603050405020304" pitchFamily="18" charset="0"/>
                <a:cs typeface="Times New Roman" panose="02020603050405020304" pitchFamily="18" charset="0"/>
              </a:rPr>
              <a:t>“All dynamics are captured by </a:t>
            </a:r>
            <a:r>
              <a:rPr lang="en-US" altLang="zh-TW" sz="2000" b="1" dirty="0">
                <a:latin typeface="Times New Roman" panose="02020603050405020304" pitchFamily="18" charset="0"/>
                <a:cs typeface="Times New Roman" panose="02020603050405020304" pitchFamily="18" charset="0"/>
              </a:rPr>
              <a:t>ex vivo long-term live imaging</a:t>
            </a:r>
            <a:r>
              <a:rPr lang="en-US" altLang="zh-TW" sz="2000" dirty="0">
                <a:latin typeface="Times New Roman" panose="02020603050405020304" pitchFamily="18" charset="0"/>
                <a:cs typeface="Times New Roman" panose="02020603050405020304" pitchFamily="18" charset="0"/>
              </a:rPr>
              <a:t> (∼18 h) with validated preservation of migration/differentiation” (Tsao et al., 2016). </a:t>
            </a:r>
            <a:r>
              <a:rPr lang="en-US" altLang="zh-TW" sz="2000" dirty="0">
                <a:latin typeface="Times New Roman" panose="02020603050405020304" pitchFamily="18" charset="0"/>
                <a:cs typeface="Times New Roman" panose="02020603050405020304" pitchFamily="18" charset="0"/>
                <a:hlinkClick r:id="rId3"/>
              </a:rPr>
              <a:t>PLOS</a:t>
            </a:r>
            <a:endParaRPr lang="en-US" altLang="zh-TW"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8673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7440400F-02F4-4C43-8988-C04454A693CE}"/>
              </a:ext>
            </a:extLst>
          </p:cNvPr>
          <p:cNvSpPr>
            <a:spLocks noGrp="1"/>
          </p:cNvSpPr>
          <p:nvPr>
            <p:ph type="body" sz="quarter" idx="10"/>
          </p:nvPr>
        </p:nvSpPr>
        <p:spPr/>
        <p:txBody>
          <a:bodyPr>
            <a:noAutofit/>
          </a:bodyPr>
          <a:lstStyle/>
          <a:p>
            <a:r>
              <a:rPr lang="en-US" altLang="zh-TW" sz="3200" dirty="0" err="1">
                <a:latin typeface="Times New Roman" panose="02020603050405020304" pitchFamily="18" charset="0"/>
                <a:cs typeface="Times New Roman" panose="02020603050405020304" pitchFamily="18" charset="0"/>
              </a:rPr>
              <a:t>ChatGPT</a:t>
            </a:r>
            <a:r>
              <a:rPr lang="en-US" altLang="zh-TW" sz="3200" dirty="0">
                <a:latin typeface="Times New Roman" panose="02020603050405020304" pitchFamily="18" charset="0"/>
                <a:cs typeface="Times New Roman" panose="02020603050405020304" pitchFamily="18" charset="0"/>
              </a:rPr>
              <a:t>: Specific aims</a:t>
            </a:r>
            <a:endParaRPr lang="zh-TW" altLang="en-US" sz="3200"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0942B576-A642-4378-9FD8-7E49BC6EE33F}"/>
              </a:ext>
            </a:extLst>
          </p:cNvPr>
          <p:cNvSpPr txBox="1"/>
          <p:nvPr/>
        </p:nvSpPr>
        <p:spPr>
          <a:xfrm>
            <a:off x="659004" y="1703311"/>
            <a:ext cx="10358620" cy="707886"/>
          </a:xfrm>
          <a:prstGeom prst="rect">
            <a:avLst/>
          </a:prstGeom>
          <a:noFill/>
        </p:spPr>
        <p:txBody>
          <a:bodyPr wrap="square">
            <a:spAutoFit/>
          </a:bodyPr>
          <a:lstStyle/>
          <a:p>
            <a:r>
              <a:rPr lang="en-US" altLang="zh-TW" sz="2000" dirty="0">
                <a:latin typeface="Times New Roman" panose="02020603050405020304" pitchFamily="18" charset="0"/>
                <a:cs typeface="Times New Roman" panose="02020603050405020304" pitchFamily="18" charset="0"/>
              </a:rPr>
              <a:t>If you want, I can turn this into a polished </a:t>
            </a:r>
            <a:r>
              <a:rPr lang="en-US" altLang="zh-TW" sz="2000" b="1" dirty="0">
                <a:latin typeface="Times New Roman" panose="02020603050405020304" pitchFamily="18" charset="0"/>
                <a:cs typeface="Times New Roman" panose="02020603050405020304" pitchFamily="18" charset="0"/>
              </a:rPr>
              <a:t>one-page Specific Aims</a:t>
            </a:r>
            <a:r>
              <a:rPr lang="en-US" altLang="zh-TW" sz="2000" dirty="0">
                <a:latin typeface="Times New Roman" panose="02020603050405020304" pitchFamily="18" charset="0"/>
                <a:cs typeface="Times New Roman" panose="02020603050405020304" pitchFamily="18" charset="0"/>
              </a:rPr>
              <a:t> with those metrics/milestones embedded and references formatted to your funder’s style.</a:t>
            </a:r>
            <a:endParaRPr lang="zh-TW"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3900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11B8963A-0F6D-480C-95CE-A53307EEBD66}"/>
              </a:ext>
            </a:extLst>
          </p:cNvPr>
          <p:cNvSpPr>
            <a:spLocks noGrp="1"/>
          </p:cNvSpPr>
          <p:nvPr>
            <p:ph type="body" sz="quarter" idx="10"/>
          </p:nvPr>
        </p:nvSpPr>
        <p:spPr/>
        <p:txBody>
          <a:bodyPr>
            <a:noAutofit/>
          </a:bodyPr>
          <a:lstStyle/>
          <a:p>
            <a:r>
              <a:rPr lang="en-US" altLang="zh-TW" sz="3200" dirty="0">
                <a:latin typeface="Times New Roman" panose="02020603050405020304" pitchFamily="18" charset="0"/>
                <a:cs typeface="Times New Roman" panose="02020603050405020304" pitchFamily="18" charset="0"/>
              </a:rPr>
              <a:t>Gemini: Specific aims</a:t>
            </a:r>
            <a:endParaRPr lang="zh-TW" altLang="en-US" sz="3200"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B3E494F3-015A-4B86-B353-B50C4A18CBB1}"/>
              </a:ext>
            </a:extLst>
          </p:cNvPr>
          <p:cNvSpPr txBox="1"/>
          <p:nvPr/>
        </p:nvSpPr>
        <p:spPr>
          <a:xfrm>
            <a:off x="659004" y="1402140"/>
            <a:ext cx="10134502" cy="2769989"/>
          </a:xfrm>
          <a:prstGeom prst="rect">
            <a:avLst/>
          </a:prstGeom>
          <a:noFill/>
        </p:spPr>
        <p:txBody>
          <a:bodyPr wrap="square">
            <a:spAutoFit/>
          </a:bodyPr>
          <a:lstStyle/>
          <a:p>
            <a:pPr>
              <a:spcBef>
                <a:spcPts val="1200"/>
              </a:spcBef>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這是一份非常有價值的</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研究</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問題列表 </a:t>
            </a:r>
            <a:r>
              <a:rPr lang="en-US" altLang="zh-TW"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(list of questions)</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，但它</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並不是一個有效的 </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Specific Aims (</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研究目的</a:t>
            </a:r>
            <a:r>
              <a:rPr lang="en-US" altLang="zh-TW" b="1"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章節</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p>
          <a:p>
            <a:pPr>
              <a:spcBef>
                <a:spcPts val="1200"/>
              </a:spcBef>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您目前提供的內容，是您在「</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年初步研究」基礎上，對這個領域感到好奇的所有問題的「大列表」</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(brainstorming list)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。這對於您規劃實驗室的長期方向非常好，但如果直接作為經費申請書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(grant proposal)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Aims</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幾乎可以肯定會被審查者否決</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p>
          <a:p>
            <a:pPr>
              <a:spcBef>
                <a:spcPts val="1200"/>
              </a:spcBef>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審查者會認為這份計畫</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「失焦」</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(unfocused)</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、「描述性過強」</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(overly descriptive)</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，且「工作量遠超負荷」</a:t>
            </a:r>
            <a:r>
              <a:rPr lang="en-US" altLang="zh-TW"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(grossly overly ambitious)</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p>
          <a:p>
            <a:pPr>
              <a:spcBef>
                <a:spcPts val="1200"/>
              </a:spcBef>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以下是這份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Aims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存在的</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三個致命問題</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以及</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如何修正</a:t>
            </a:r>
            <a:r>
              <a:rPr lang="zh-TW" altLang="en-US"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的策略</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a:t>
            </a:r>
          </a:p>
        </p:txBody>
      </p:sp>
    </p:spTree>
    <p:extLst>
      <p:ext uri="{BB962C8B-B14F-4D97-AF65-F5344CB8AC3E}">
        <p14:creationId xmlns:p14="http://schemas.microsoft.com/office/powerpoint/2010/main" val="38032439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11B8963A-0F6D-480C-95CE-A53307EEBD66}"/>
              </a:ext>
            </a:extLst>
          </p:cNvPr>
          <p:cNvSpPr>
            <a:spLocks noGrp="1"/>
          </p:cNvSpPr>
          <p:nvPr>
            <p:ph type="body" sz="quarter" idx="10"/>
          </p:nvPr>
        </p:nvSpPr>
        <p:spPr/>
        <p:txBody>
          <a:bodyPr>
            <a:noAutofit/>
          </a:bodyPr>
          <a:lstStyle/>
          <a:p>
            <a:r>
              <a:rPr lang="en-US" altLang="zh-TW" sz="3200" dirty="0">
                <a:latin typeface="Times New Roman" panose="02020603050405020304" pitchFamily="18" charset="0"/>
                <a:cs typeface="Times New Roman" panose="02020603050405020304" pitchFamily="18" charset="0"/>
              </a:rPr>
              <a:t>Gemini: Specific aims</a:t>
            </a:r>
            <a:endParaRPr lang="zh-TW" altLang="en-US" sz="3200" dirty="0">
              <a:latin typeface="Times New Roman" panose="02020603050405020304" pitchFamily="18" charset="0"/>
              <a:cs typeface="Times New Roman" panose="02020603050405020304" pitchFamily="18" charset="0"/>
            </a:endParaRPr>
          </a:p>
        </p:txBody>
      </p:sp>
      <p:sp>
        <p:nvSpPr>
          <p:cNvPr id="5" name="文字方塊 4">
            <a:extLst>
              <a:ext uri="{FF2B5EF4-FFF2-40B4-BE49-F238E27FC236}">
                <a16:creationId xmlns:a16="http://schemas.microsoft.com/office/drawing/2014/main" id="{D0566518-EAED-4E30-BA7D-0126A9D017AE}"/>
              </a:ext>
            </a:extLst>
          </p:cNvPr>
          <p:cNvSpPr txBox="1"/>
          <p:nvPr/>
        </p:nvSpPr>
        <p:spPr>
          <a:xfrm>
            <a:off x="470745" y="1232316"/>
            <a:ext cx="11425420" cy="5093702"/>
          </a:xfrm>
          <a:prstGeom prst="rect">
            <a:avLst/>
          </a:prstGeom>
          <a:noFill/>
        </p:spPr>
        <p:txBody>
          <a:bodyPr wrap="square">
            <a:spAutoFit/>
          </a:bodyPr>
          <a:lstStyle/>
          <a:p>
            <a:pPr>
              <a:spcBef>
                <a:spcPts val="600"/>
              </a:spcBef>
            </a:pPr>
            <a:r>
              <a:rPr lang="zh-TW" altLang="en-US" b="1" dirty="0">
                <a:solidFill>
                  <a:srgbClr val="FF0000"/>
                </a:solidFill>
                <a:latin typeface="Times New Roman" panose="02020603050405020304" pitchFamily="18" charset="0"/>
                <a:ea typeface="標楷體" panose="03000509000000000000" pitchFamily="65" charset="-120"/>
              </a:rPr>
              <a:t>核心問題一：這是「問題列表」，不是「研究目的」</a:t>
            </a:r>
          </a:p>
          <a:p>
            <a:pPr>
              <a:spcBef>
                <a:spcPts val="600"/>
              </a:spcBef>
            </a:pPr>
            <a:r>
              <a:rPr lang="en-US" altLang="zh-TW" dirty="0">
                <a:latin typeface="Times New Roman" panose="02020603050405020304" pitchFamily="18" charset="0"/>
                <a:ea typeface="標楷體" panose="03000509000000000000" pitchFamily="65" charset="-120"/>
              </a:rPr>
              <a:t>Aims </a:t>
            </a:r>
            <a:r>
              <a:rPr lang="zh-TW" altLang="en-US" dirty="0">
                <a:latin typeface="Times New Roman" panose="02020603050405020304" pitchFamily="18" charset="0"/>
                <a:ea typeface="標楷體" panose="03000509000000000000" pitchFamily="65" charset="-120"/>
              </a:rPr>
              <a:t>應該是您要達成的「目標」</a:t>
            </a:r>
            <a:r>
              <a:rPr lang="en-US" altLang="zh-TW" dirty="0">
                <a:latin typeface="Times New Roman" panose="02020603050405020304" pitchFamily="18" charset="0"/>
                <a:ea typeface="標楷體" panose="03000509000000000000" pitchFamily="65" charset="-120"/>
              </a:rPr>
              <a:t>(Goals) </a:t>
            </a:r>
            <a:r>
              <a:rPr lang="zh-TW" altLang="en-US" dirty="0">
                <a:latin typeface="Times New Roman" panose="02020603050405020304" pitchFamily="18" charset="0"/>
                <a:ea typeface="標楷體" panose="03000509000000000000" pitchFamily="65" charset="-120"/>
              </a:rPr>
              <a:t>或要驗證的「假說」</a:t>
            </a:r>
            <a:r>
              <a:rPr lang="en-US" altLang="zh-TW" dirty="0">
                <a:latin typeface="Times New Roman" panose="02020603050405020304" pitchFamily="18" charset="0"/>
                <a:ea typeface="標楷體" panose="03000509000000000000" pitchFamily="65" charset="-120"/>
              </a:rPr>
              <a:t>(Hypotheses)</a:t>
            </a:r>
            <a:r>
              <a:rPr lang="zh-TW" altLang="en-US" dirty="0">
                <a:latin typeface="Times New Roman" panose="02020603050405020304" pitchFamily="18" charset="0"/>
                <a:ea typeface="標楷體" panose="03000509000000000000" pitchFamily="65" charset="-120"/>
              </a:rPr>
              <a:t>，而不是您要問的「問題」</a:t>
            </a:r>
            <a:r>
              <a:rPr lang="en-US" altLang="zh-TW" dirty="0">
                <a:latin typeface="Times New Roman" panose="02020603050405020304" pitchFamily="18" charset="0"/>
                <a:ea typeface="標楷體" panose="03000509000000000000" pitchFamily="65" charset="-120"/>
              </a:rPr>
              <a:t>(Questions)</a:t>
            </a:r>
            <a:r>
              <a:rPr lang="zh-TW" altLang="en-US" dirty="0">
                <a:latin typeface="Times New Roman" panose="02020603050405020304" pitchFamily="18" charset="0"/>
                <a:ea typeface="標楷體" panose="03000509000000000000" pitchFamily="65" charset="-120"/>
              </a:rPr>
              <a:t>。</a:t>
            </a:r>
          </a:p>
          <a:p>
            <a:pPr>
              <a:spcBef>
                <a:spcPts val="600"/>
              </a:spcBef>
              <a:buFont typeface="Arial" panose="020B0604020202020204" pitchFamily="34" charset="0"/>
              <a:buChar char="•"/>
            </a:pPr>
            <a:r>
              <a:rPr lang="zh-TW" altLang="en-US" b="1" dirty="0">
                <a:latin typeface="Times New Roman" panose="02020603050405020304" pitchFamily="18" charset="0"/>
                <a:ea typeface="標楷體" panose="03000509000000000000" pitchFamily="65" charset="-120"/>
              </a:rPr>
              <a:t>您目前的寫法 </a:t>
            </a:r>
            <a:r>
              <a:rPr lang="en-US" altLang="zh-TW" b="1" dirty="0">
                <a:latin typeface="Times New Roman" panose="02020603050405020304" pitchFamily="18" charset="0"/>
                <a:ea typeface="標楷體" panose="03000509000000000000" pitchFamily="65" charset="-120"/>
              </a:rPr>
              <a:t>(</a:t>
            </a:r>
            <a:r>
              <a:rPr lang="zh-TW" altLang="en-US" b="1" dirty="0">
                <a:latin typeface="Times New Roman" panose="02020603050405020304" pitchFamily="18" charset="0"/>
                <a:ea typeface="標楷體" panose="03000509000000000000" pitchFamily="65" charset="-120"/>
              </a:rPr>
              <a:t>問題</a:t>
            </a:r>
            <a:r>
              <a:rPr lang="en-US" altLang="zh-TW" b="1" dirty="0">
                <a:latin typeface="Times New Roman" panose="02020603050405020304" pitchFamily="18" charset="0"/>
                <a:ea typeface="標楷體" panose="03000509000000000000" pitchFamily="65" charset="-120"/>
              </a:rPr>
              <a:t>):</a:t>
            </a:r>
            <a:endParaRPr lang="zh-TW" altLang="en-US" dirty="0">
              <a:latin typeface="Times New Roman" panose="02020603050405020304" pitchFamily="18" charset="0"/>
              <a:ea typeface="標楷體" panose="03000509000000000000" pitchFamily="65" charset="-120"/>
            </a:endParaRPr>
          </a:p>
          <a:p>
            <a:pPr marL="742950" lvl="1" indent="-285750">
              <a:spcBef>
                <a:spcPts val="600"/>
              </a:spcBef>
              <a:buFont typeface="Arial" panose="020B0604020202020204" pitchFamily="34" charset="0"/>
              <a:buChar char="•"/>
            </a:pPr>
            <a:r>
              <a:rPr lang="en-US" altLang="zh-TW" dirty="0">
                <a:latin typeface="Times New Roman" panose="02020603050405020304" pitchFamily="18" charset="0"/>
                <a:ea typeface="標楷體" panose="03000509000000000000" pitchFamily="65" charset="-120"/>
              </a:rPr>
              <a:t>1.3. </a:t>
            </a:r>
            <a:r>
              <a:rPr lang="zh-TW" altLang="en-US" dirty="0">
                <a:latin typeface="Times New Roman" panose="02020603050405020304" pitchFamily="18" charset="0"/>
                <a:ea typeface="標楷體" panose="03000509000000000000" pitchFamily="65" charset="-120"/>
              </a:rPr>
              <a:t>「</a:t>
            </a:r>
            <a:r>
              <a:rPr lang="en-US" altLang="zh-TW" dirty="0">
                <a:latin typeface="Times New Roman" panose="02020603050405020304" pitchFamily="18" charset="0"/>
                <a:ea typeface="標楷體" panose="03000509000000000000" pitchFamily="65" charset="-120"/>
              </a:rPr>
              <a:t>SG lineage </a:t>
            </a:r>
            <a:r>
              <a:rPr lang="zh-TW" altLang="en-US" dirty="0">
                <a:latin typeface="Times New Roman" panose="02020603050405020304" pitchFamily="18" charset="0"/>
                <a:ea typeface="標楷體" panose="03000509000000000000" pitchFamily="65" charset="-120"/>
              </a:rPr>
              <a:t>是否是一個無法回應 </a:t>
            </a:r>
            <a:r>
              <a:rPr lang="en-US" altLang="zh-TW" dirty="0">
                <a:latin typeface="Times New Roman" panose="02020603050405020304" pitchFamily="18" charset="0"/>
                <a:ea typeface="標楷體" panose="03000509000000000000" pitchFamily="65" charset="-120"/>
              </a:rPr>
              <a:t>FGF </a:t>
            </a:r>
            <a:r>
              <a:rPr lang="zh-TW" altLang="en-US" dirty="0">
                <a:latin typeface="Times New Roman" panose="02020603050405020304" pitchFamily="18" charset="0"/>
                <a:ea typeface="標楷體" panose="03000509000000000000" pitchFamily="65" charset="-120"/>
              </a:rPr>
              <a:t>分化訊號的 </a:t>
            </a:r>
            <a:r>
              <a:rPr lang="en-US" altLang="zh-TW" dirty="0">
                <a:latin typeface="Times New Roman" panose="02020603050405020304" pitchFamily="18" charset="0"/>
                <a:ea typeface="標楷體" panose="03000509000000000000" pitchFamily="65" charset="-120"/>
              </a:rPr>
              <a:t>lineage</a:t>
            </a:r>
            <a:r>
              <a:rPr lang="zh-TW" altLang="en-US" dirty="0">
                <a:latin typeface="Times New Roman" panose="02020603050405020304" pitchFamily="18" charset="0"/>
                <a:ea typeface="標楷體" panose="03000509000000000000" pitchFamily="65" charset="-120"/>
              </a:rPr>
              <a:t>？」</a:t>
            </a:r>
          </a:p>
          <a:p>
            <a:pPr marL="742950" lvl="1" indent="-285750">
              <a:spcBef>
                <a:spcPts val="600"/>
              </a:spcBef>
              <a:buFont typeface="Arial" panose="020B0604020202020204" pitchFamily="34" charset="0"/>
              <a:buChar char="•"/>
            </a:pPr>
            <a:r>
              <a:rPr lang="en-US" altLang="zh-TW" dirty="0">
                <a:latin typeface="Times New Roman" panose="02020603050405020304" pitchFamily="18" charset="0"/>
                <a:ea typeface="標楷體" panose="03000509000000000000" pitchFamily="65" charset="-120"/>
              </a:rPr>
              <a:t>2.1. </a:t>
            </a:r>
            <a:r>
              <a:rPr lang="zh-TW" altLang="en-US" dirty="0">
                <a:latin typeface="Times New Roman" panose="02020603050405020304" pitchFamily="18" charset="0"/>
                <a:ea typeface="標楷體" panose="03000509000000000000" pitchFamily="65" charset="-120"/>
              </a:rPr>
              <a:t>「</a:t>
            </a:r>
            <a:r>
              <a:rPr lang="en-US" altLang="zh-TW" dirty="0" err="1">
                <a:latin typeface="Times New Roman" panose="02020603050405020304" pitchFamily="18" charset="0"/>
                <a:ea typeface="標楷體" panose="03000509000000000000" pitchFamily="65" charset="-120"/>
              </a:rPr>
              <a:t>Ths-Htl</a:t>
            </a:r>
            <a:r>
              <a:rPr lang="en-US" altLang="zh-TW" dirty="0">
                <a:latin typeface="Times New Roman" panose="02020603050405020304" pitchFamily="18" charset="0"/>
                <a:ea typeface="標楷體" panose="03000509000000000000" pitchFamily="65" charset="-120"/>
              </a:rPr>
              <a:t> </a:t>
            </a:r>
            <a:r>
              <a:rPr lang="zh-TW" altLang="en-US" dirty="0">
                <a:latin typeface="Times New Roman" panose="02020603050405020304" pitchFamily="18" charset="0"/>
                <a:ea typeface="標楷體" panose="03000509000000000000" pitchFamily="65" charset="-120"/>
              </a:rPr>
              <a:t>訊號是否誘導 </a:t>
            </a:r>
            <a:r>
              <a:rPr lang="en-US" altLang="zh-TW" dirty="0">
                <a:latin typeface="Times New Roman" panose="02020603050405020304" pitchFamily="18" charset="0"/>
                <a:ea typeface="標楷體" panose="03000509000000000000" pitchFamily="65" charset="-120"/>
              </a:rPr>
              <a:t>WG fingers</a:t>
            </a:r>
            <a:r>
              <a:rPr lang="zh-TW" altLang="en-US" dirty="0">
                <a:latin typeface="Times New Roman" panose="02020603050405020304" pitchFamily="18" charset="0"/>
                <a:ea typeface="標楷體" panose="03000509000000000000" pitchFamily="65" charset="-120"/>
              </a:rPr>
              <a:t>？」</a:t>
            </a:r>
          </a:p>
          <a:p>
            <a:pPr marL="742950" lvl="1" indent="-285750">
              <a:spcBef>
                <a:spcPts val="600"/>
              </a:spcBef>
              <a:buFont typeface="Arial" panose="020B0604020202020204" pitchFamily="34" charset="0"/>
              <a:buChar char="•"/>
            </a:pPr>
            <a:r>
              <a:rPr lang="en-US" altLang="zh-TW" dirty="0">
                <a:latin typeface="Times New Roman" panose="02020603050405020304" pitchFamily="18" charset="0"/>
                <a:ea typeface="標楷體" panose="03000509000000000000" pitchFamily="65" charset="-120"/>
              </a:rPr>
              <a:t>2.4. </a:t>
            </a:r>
            <a:r>
              <a:rPr lang="zh-TW" altLang="en-US" dirty="0">
                <a:latin typeface="Times New Roman" panose="02020603050405020304" pitchFamily="18" charset="0"/>
                <a:ea typeface="標楷體" panose="03000509000000000000" pitchFamily="65" charset="-120"/>
              </a:rPr>
              <a:t>「</a:t>
            </a:r>
            <a:r>
              <a:rPr lang="en-US" altLang="zh-TW" dirty="0">
                <a:latin typeface="Times New Roman" panose="02020603050405020304" pitchFamily="18" charset="0"/>
                <a:ea typeface="標楷體" panose="03000509000000000000" pitchFamily="65" charset="-120"/>
              </a:rPr>
              <a:t>WG </a:t>
            </a:r>
            <a:r>
              <a:rPr lang="zh-TW" altLang="en-US" dirty="0">
                <a:latin typeface="Times New Roman" panose="02020603050405020304" pitchFamily="18" charset="0"/>
                <a:ea typeface="標楷體" panose="03000509000000000000" pitchFamily="65" charset="-120"/>
              </a:rPr>
              <a:t>是否識別特定的 </a:t>
            </a:r>
            <a:r>
              <a:rPr lang="en-US" altLang="zh-TW" dirty="0">
                <a:latin typeface="Times New Roman" panose="02020603050405020304" pitchFamily="18" charset="0"/>
                <a:ea typeface="標楷體" panose="03000509000000000000" pitchFamily="65" charset="-120"/>
              </a:rPr>
              <a:t>PR </a:t>
            </a:r>
            <a:r>
              <a:rPr lang="zh-TW" altLang="en-US" dirty="0">
                <a:latin typeface="Times New Roman" panose="02020603050405020304" pitchFamily="18" charset="0"/>
                <a:ea typeface="標楷體" panose="03000509000000000000" pitchFamily="65" charset="-120"/>
              </a:rPr>
              <a:t>軸突？」</a:t>
            </a:r>
          </a:p>
          <a:p>
            <a:pPr>
              <a:spcBef>
                <a:spcPts val="600"/>
              </a:spcBef>
              <a:buFont typeface="Arial" panose="020B0604020202020204" pitchFamily="34" charset="0"/>
              <a:buChar char="•"/>
            </a:pPr>
            <a:r>
              <a:rPr lang="zh-TW" altLang="en-US" b="1" dirty="0">
                <a:latin typeface="Times New Roman" panose="02020603050405020304" pitchFamily="18" charset="0"/>
                <a:ea typeface="標楷體" panose="03000509000000000000" pitchFamily="65" charset="-120"/>
              </a:rPr>
              <a:t>審查者的反應：</a:t>
            </a:r>
            <a:r>
              <a:rPr lang="zh-TW" altLang="en-US" dirty="0">
                <a:latin typeface="Times New Roman" panose="02020603050405020304" pitchFamily="18" charset="0"/>
                <a:ea typeface="標楷體" panose="03000509000000000000" pitchFamily="65" charset="-120"/>
              </a:rPr>
              <a:t> 這些都是「是</a:t>
            </a:r>
            <a:r>
              <a:rPr lang="en-US" altLang="zh-TW" dirty="0">
                <a:latin typeface="Times New Roman" panose="02020603050405020304" pitchFamily="18" charset="0"/>
                <a:ea typeface="標楷體" panose="03000509000000000000" pitchFamily="65" charset="-120"/>
              </a:rPr>
              <a:t>/</a:t>
            </a:r>
            <a:r>
              <a:rPr lang="zh-TW" altLang="en-US" dirty="0">
                <a:latin typeface="Times New Roman" panose="02020603050405020304" pitchFamily="18" charset="0"/>
                <a:ea typeface="標楷體" panose="03000509000000000000" pitchFamily="65" charset="-120"/>
              </a:rPr>
              <a:t>否」的問題。好的研究是去探討「如何」</a:t>
            </a:r>
            <a:r>
              <a:rPr lang="en-US" altLang="zh-TW" dirty="0">
                <a:latin typeface="Times New Roman" panose="02020603050405020304" pitchFamily="18" charset="0"/>
                <a:ea typeface="標楷體" panose="03000509000000000000" pitchFamily="65" charset="-120"/>
              </a:rPr>
              <a:t>(How) </a:t>
            </a:r>
            <a:r>
              <a:rPr lang="zh-TW" altLang="en-US" dirty="0">
                <a:latin typeface="Times New Roman" panose="02020603050405020304" pitchFamily="18" charset="0"/>
                <a:ea typeface="標楷體" panose="03000509000000000000" pitchFamily="65" charset="-120"/>
              </a:rPr>
              <a:t>和「為何」</a:t>
            </a:r>
            <a:r>
              <a:rPr lang="en-US" altLang="zh-TW" dirty="0">
                <a:latin typeface="Times New Roman" panose="02020603050405020304" pitchFamily="18" charset="0"/>
                <a:ea typeface="標楷體" panose="03000509000000000000" pitchFamily="65" charset="-120"/>
              </a:rPr>
              <a:t>(Why)</a:t>
            </a:r>
            <a:r>
              <a:rPr lang="zh-TW" altLang="en-US" dirty="0">
                <a:latin typeface="Times New Roman" panose="02020603050405020304" pitchFamily="18" charset="0"/>
                <a:ea typeface="標楷體" panose="03000509000000000000" pitchFamily="65" charset="-120"/>
              </a:rPr>
              <a:t>，而不僅僅是「是否」</a:t>
            </a:r>
            <a:r>
              <a:rPr lang="en-US" altLang="zh-TW" dirty="0">
                <a:latin typeface="Times New Roman" panose="02020603050405020304" pitchFamily="18" charset="0"/>
                <a:ea typeface="標楷體" panose="03000509000000000000" pitchFamily="65" charset="-120"/>
              </a:rPr>
              <a:t>(Whether)</a:t>
            </a:r>
            <a:r>
              <a:rPr lang="zh-TW" altLang="en-US" dirty="0">
                <a:latin typeface="Times New Roman" panose="02020603050405020304" pitchFamily="18" charset="0"/>
                <a:ea typeface="標楷體" panose="03000509000000000000" pitchFamily="65" charset="-120"/>
              </a:rPr>
              <a:t>。</a:t>
            </a:r>
          </a:p>
          <a:p>
            <a:pPr>
              <a:spcBef>
                <a:spcPts val="600"/>
              </a:spcBef>
              <a:buFont typeface="Arial" panose="020B0604020202020204" pitchFamily="34" charset="0"/>
              <a:buChar char="•"/>
            </a:pPr>
            <a:r>
              <a:rPr lang="zh-TW" altLang="en-US" b="1" dirty="0">
                <a:solidFill>
                  <a:srgbClr val="FF0000"/>
                </a:solidFill>
                <a:latin typeface="Times New Roman" panose="02020603050405020304" pitchFamily="18" charset="0"/>
                <a:ea typeface="標楷體" panose="03000509000000000000" pitchFamily="65" charset="-120"/>
              </a:rPr>
              <a:t>修正後的範例 </a:t>
            </a:r>
            <a:r>
              <a:rPr lang="en-US" altLang="zh-TW" b="1" dirty="0">
                <a:solidFill>
                  <a:srgbClr val="FF0000"/>
                </a:solidFill>
                <a:latin typeface="Times New Roman" panose="02020603050405020304" pitchFamily="18" charset="0"/>
                <a:ea typeface="標楷體" panose="03000509000000000000" pitchFamily="65" charset="-120"/>
              </a:rPr>
              <a:t>(</a:t>
            </a:r>
            <a:r>
              <a:rPr lang="zh-TW" altLang="en-US" b="1" dirty="0">
                <a:solidFill>
                  <a:srgbClr val="FF0000"/>
                </a:solidFill>
                <a:latin typeface="Times New Roman" panose="02020603050405020304" pitchFamily="18" charset="0"/>
                <a:ea typeface="標楷體" panose="03000509000000000000" pitchFamily="65" charset="-120"/>
              </a:rPr>
              <a:t>目標</a:t>
            </a:r>
            <a:r>
              <a:rPr lang="en-US" altLang="zh-TW" b="1" dirty="0">
                <a:solidFill>
                  <a:srgbClr val="FF0000"/>
                </a:solidFill>
                <a:latin typeface="Times New Roman" panose="02020603050405020304" pitchFamily="18" charset="0"/>
                <a:ea typeface="標楷體" panose="03000509000000000000" pitchFamily="65" charset="-120"/>
              </a:rPr>
              <a:t>/</a:t>
            </a:r>
            <a:r>
              <a:rPr lang="zh-TW" altLang="en-US" b="1" dirty="0">
                <a:solidFill>
                  <a:srgbClr val="FF0000"/>
                </a:solidFill>
                <a:latin typeface="Times New Roman" panose="02020603050405020304" pitchFamily="18" charset="0"/>
                <a:ea typeface="標楷體" panose="03000509000000000000" pitchFamily="65" charset="-120"/>
              </a:rPr>
              <a:t>假說</a:t>
            </a:r>
            <a:r>
              <a:rPr lang="en-US" altLang="zh-TW" b="1" dirty="0">
                <a:solidFill>
                  <a:srgbClr val="FF0000"/>
                </a:solidFill>
                <a:latin typeface="Times New Roman" panose="02020603050405020304" pitchFamily="18" charset="0"/>
                <a:ea typeface="標楷體" panose="03000509000000000000" pitchFamily="65" charset="-120"/>
              </a:rPr>
              <a:t>):</a:t>
            </a:r>
            <a:endParaRPr lang="zh-TW" altLang="en-US" dirty="0">
              <a:solidFill>
                <a:srgbClr val="FF0000"/>
              </a:solidFill>
              <a:latin typeface="Times New Roman" panose="02020603050405020304" pitchFamily="18" charset="0"/>
              <a:ea typeface="標楷體" panose="03000509000000000000" pitchFamily="65" charset="-120"/>
            </a:endParaRPr>
          </a:p>
          <a:p>
            <a:pPr marL="742950" lvl="1" indent="-285750">
              <a:spcBef>
                <a:spcPts val="600"/>
              </a:spcBef>
              <a:buFont typeface="Arial" panose="020B0604020202020204" pitchFamily="34" charset="0"/>
              <a:buChar char="•"/>
            </a:pPr>
            <a:r>
              <a:rPr lang="en-US" altLang="zh-TW" b="1" dirty="0">
                <a:latin typeface="Times New Roman" panose="02020603050405020304" pitchFamily="18" charset="0"/>
                <a:ea typeface="標楷體" panose="03000509000000000000" pitchFamily="65" charset="-120"/>
              </a:rPr>
              <a:t>Aim 1: </a:t>
            </a:r>
            <a:r>
              <a:rPr lang="zh-TW" altLang="en-US" b="1" dirty="0">
                <a:solidFill>
                  <a:srgbClr val="FF0000"/>
                </a:solidFill>
                <a:latin typeface="Times New Roman" panose="02020603050405020304" pitchFamily="18" charset="0"/>
                <a:ea typeface="標楷體" panose="03000509000000000000" pitchFamily="65" charset="-120"/>
              </a:rPr>
              <a:t>闡明 </a:t>
            </a:r>
            <a:r>
              <a:rPr lang="en-US" altLang="zh-TW" b="1" dirty="0">
                <a:solidFill>
                  <a:srgbClr val="FF0000"/>
                </a:solidFill>
                <a:latin typeface="Times New Roman" panose="02020603050405020304" pitchFamily="18" charset="0"/>
                <a:ea typeface="標楷體" panose="03000509000000000000" pitchFamily="65" charset="-120"/>
              </a:rPr>
              <a:t>(Elucidate) </a:t>
            </a:r>
            <a:r>
              <a:rPr lang="en-US" altLang="zh-TW" b="1" dirty="0">
                <a:latin typeface="Times New Roman" panose="02020603050405020304" pitchFamily="18" charset="0"/>
                <a:ea typeface="標楷體" panose="03000509000000000000" pitchFamily="65" charset="-120"/>
              </a:rPr>
              <a:t>SG-to-WG </a:t>
            </a:r>
            <a:r>
              <a:rPr lang="zh-TW" altLang="en-US" b="1" dirty="0">
                <a:latin typeface="Times New Roman" panose="02020603050405020304" pitchFamily="18" charset="0"/>
                <a:ea typeface="標楷體" panose="03000509000000000000" pitchFamily="65" charset="-120"/>
              </a:rPr>
              <a:t>轉變的細胞與分子調控機制。</a:t>
            </a:r>
            <a:endParaRPr lang="zh-TW" altLang="en-US" dirty="0">
              <a:latin typeface="Times New Roman" panose="02020603050405020304" pitchFamily="18" charset="0"/>
              <a:ea typeface="標楷體" panose="03000509000000000000" pitchFamily="65" charset="-120"/>
            </a:endParaRPr>
          </a:p>
          <a:p>
            <a:pPr marL="1143000" lvl="2" indent="-228600">
              <a:spcBef>
                <a:spcPts val="600"/>
              </a:spcBef>
              <a:buFont typeface="Arial" panose="020B0604020202020204" pitchFamily="34" charset="0"/>
              <a:buChar char="•"/>
            </a:pPr>
            <a:r>
              <a:rPr lang="en-US" altLang="zh-TW" dirty="0">
                <a:latin typeface="Times New Roman" panose="02020603050405020304" pitchFamily="18" charset="0"/>
                <a:ea typeface="標楷體" panose="03000509000000000000" pitchFamily="65" charset="-120"/>
              </a:rPr>
              <a:t>1.1. (Sub-aim) </a:t>
            </a:r>
            <a:r>
              <a:rPr lang="zh-TW" altLang="en-US" b="1" dirty="0">
                <a:latin typeface="Times New Roman" panose="02020603050405020304" pitchFamily="18" charset="0"/>
                <a:ea typeface="標楷體" panose="03000509000000000000" pitchFamily="65" charset="-120"/>
              </a:rPr>
              <a:t>測試假說：</a:t>
            </a:r>
            <a:r>
              <a:rPr lang="zh-TW" altLang="en-US" dirty="0">
                <a:latin typeface="Times New Roman" panose="02020603050405020304" pitchFamily="18" charset="0"/>
                <a:ea typeface="標楷體" panose="03000509000000000000" pitchFamily="65" charset="-120"/>
              </a:rPr>
              <a:t> </a:t>
            </a:r>
            <a:r>
              <a:rPr lang="en-US" altLang="zh-TW" dirty="0">
                <a:latin typeface="Times New Roman" panose="02020603050405020304" pitchFamily="18" charset="0"/>
                <a:ea typeface="標楷體" panose="03000509000000000000" pitchFamily="65" charset="-120"/>
              </a:rPr>
              <a:t>SG lineage </a:t>
            </a:r>
            <a:r>
              <a:rPr lang="zh-TW" altLang="en-US" dirty="0">
                <a:latin typeface="Times New Roman" panose="02020603050405020304" pitchFamily="18" charset="0"/>
                <a:ea typeface="標楷體" panose="03000509000000000000" pitchFamily="65" charset="-120"/>
              </a:rPr>
              <a:t>之所以無法分化，是</a:t>
            </a:r>
            <a:r>
              <a:rPr lang="zh-TW" altLang="en-US" b="1" dirty="0">
                <a:latin typeface="Times New Roman" panose="02020603050405020304" pitchFamily="18" charset="0"/>
                <a:ea typeface="標楷體" panose="03000509000000000000" pitchFamily="65" charset="-120"/>
              </a:rPr>
              <a:t>因為</a:t>
            </a:r>
            <a:r>
              <a:rPr lang="zh-TW" altLang="en-US" dirty="0">
                <a:latin typeface="Times New Roman" panose="02020603050405020304" pitchFamily="18" charset="0"/>
                <a:ea typeface="標楷體" panose="03000509000000000000" pitchFamily="65" charset="-120"/>
              </a:rPr>
              <a:t>缺乏 </a:t>
            </a:r>
            <a:r>
              <a:rPr lang="en-US" altLang="zh-TW" dirty="0">
                <a:latin typeface="Times New Roman" panose="02020603050405020304" pitchFamily="18" charset="0"/>
                <a:ea typeface="標楷體" panose="03000509000000000000" pitchFamily="65" charset="-120"/>
              </a:rPr>
              <a:t>[</a:t>
            </a:r>
            <a:r>
              <a:rPr lang="zh-TW" altLang="en-US" dirty="0">
                <a:latin typeface="Times New Roman" panose="02020603050405020304" pitchFamily="18" charset="0"/>
                <a:ea typeface="標楷體" panose="03000509000000000000" pitchFamily="65" charset="-120"/>
              </a:rPr>
              <a:t>關鍵轉錄因子</a:t>
            </a:r>
            <a:r>
              <a:rPr lang="en-US" altLang="zh-TW" dirty="0">
                <a:latin typeface="Times New Roman" panose="02020603050405020304" pitchFamily="18" charset="0"/>
                <a:ea typeface="標楷體" panose="03000509000000000000" pitchFamily="65" charset="-120"/>
              </a:rPr>
              <a:t>X] (</a:t>
            </a:r>
            <a:r>
              <a:rPr lang="zh-TW" altLang="en-US" dirty="0">
                <a:latin typeface="Times New Roman" panose="02020603050405020304" pitchFamily="18" charset="0"/>
                <a:ea typeface="標楷體" panose="03000509000000000000" pitchFamily="65" charset="-120"/>
              </a:rPr>
              <a:t>您</a:t>
            </a:r>
            <a:r>
              <a:rPr lang="en-US" altLang="zh-TW" dirty="0">
                <a:latin typeface="Times New Roman" panose="02020603050405020304" pitchFamily="18" charset="0"/>
                <a:ea typeface="標楷體" panose="03000509000000000000" pitchFamily="65" charset="-120"/>
              </a:rPr>
              <a:t>10</a:t>
            </a:r>
            <a:r>
              <a:rPr lang="zh-TW" altLang="en-US" dirty="0">
                <a:latin typeface="Times New Roman" panose="02020603050405020304" pitchFamily="18" charset="0"/>
                <a:ea typeface="標楷體" panose="03000509000000000000" pitchFamily="65" charset="-120"/>
              </a:rPr>
              <a:t>年的研究應該已找到線索</a:t>
            </a:r>
            <a:r>
              <a:rPr lang="en-US" altLang="zh-TW" dirty="0">
                <a:latin typeface="Times New Roman" panose="02020603050405020304" pitchFamily="18" charset="0"/>
                <a:ea typeface="標楷體" panose="03000509000000000000" pitchFamily="65" charset="-120"/>
              </a:rPr>
              <a:t>)</a:t>
            </a:r>
            <a:r>
              <a:rPr lang="zh-TW" altLang="en-US" dirty="0">
                <a:latin typeface="Times New Roman" panose="02020603050405020304" pitchFamily="18" charset="0"/>
                <a:ea typeface="標楷體" panose="03000509000000000000" pitchFamily="65" charset="-120"/>
              </a:rPr>
              <a:t>。</a:t>
            </a:r>
          </a:p>
          <a:p>
            <a:pPr marL="742950" lvl="1" indent="-285750">
              <a:spcBef>
                <a:spcPts val="600"/>
              </a:spcBef>
              <a:buFont typeface="Arial" panose="020B0604020202020204" pitchFamily="34" charset="0"/>
              <a:buChar char="•"/>
            </a:pPr>
            <a:r>
              <a:rPr lang="en-US" altLang="zh-TW" b="1" dirty="0">
                <a:latin typeface="Times New Roman" panose="02020603050405020304" pitchFamily="18" charset="0"/>
                <a:ea typeface="標楷體" panose="03000509000000000000" pitchFamily="65" charset="-120"/>
              </a:rPr>
              <a:t>Aim 2: </a:t>
            </a:r>
            <a:r>
              <a:rPr lang="zh-TW" altLang="en-US" b="1" dirty="0">
                <a:solidFill>
                  <a:srgbClr val="FF0000"/>
                </a:solidFill>
                <a:latin typeface="Times New Roman" panose="02020603050405020304" pitchFamily="18" charset="0"/>
                <a:ea typeface="標楷體" panose="03000509000000000000" pitchFamily="65" charset="-120"/>
              </a:rPr>
              <a:t>驗證 </a:t>
            </a:r>
            <a:r>
              <a:rPr lang="en-US" altLang="zh-TW" b="1" dirty="0">
                <a:solidFill>
                  <a:srgbClr val="FF0000"/>
                </a:solidFill>
                <a:latin typeface="Times New Roman" panose="02020603050405020304" pitchFamily="18" charset="0"/>
                <a:ea typeface="標楷體" panose="03000509000000000000" pitchFamily="65" charset="-120"/>
              </a:rPr>
              <a:t>(Test the hypothesis) </a:t>
            </a:r>
            <a:r>
              <a:rPr lang="en-US" altLang="zh-TW" b="1" dirty="0" err="1">
                <a:latin typeface="Times New Roman" panose="02020603050405020304" pitchFamily="18" charset="0"/>
                <a:ea typeface="標楷體" panose="03000509000000000000" pitchFamily="65" charset="-120"/>
              </a:rPr>
              <a:t>Ths-Htl</a:t>
            </a:r>
            <a:r>
              <a:rPr lang="en-US" altLang="zh-TW" b="1" dirty="0">
                <a:latin typeface="Times New Roman" panose="02020603050405020304" pitchFamily="18" charset="0"/>
                <a:ea typeface="標楷體" panose="03000509000000000000" pitchFamily="65" charset="-120"/>
              </a:rPr>
              <a:t> </a:t>
            </a:r>
            <a:r>
              <a:rPr lang="zh-TW" altLang="en-US" b="1" dirty="0">
                <a:latin typeface="Times New Roman" panose="02020603050405020304" pitchFamily="18" charset="0"/>
                <a:ea typeface="標楷體" panose="03000509000000000000" pitchFamily="65" charset="-120"/>
              </a:rPr>
              <a:t>訊號是啟動軸突包裹的關鍵誘導訊號。</a:t>
            </a:r>
            <a:endParaRPr lang="zh-TW" altLang="en-US" dirty="0">
              <a:latin typeface="Times New Roman" panose="02020603050405020304" pitchFamily="18" charset="0"/>
              <a:ea typeface="標楷體" panose="03000509000000000000" pitchFamily="65" charset="-120"/>
            </a:endParaRPr>
          </a:p>
          <a:p>
            <a:pPr marL="1143000" lvl="2" indent="-228600">
              <a:spcBef>
                <a:spcPts val="600"/>
              </a:spcBef>
              <a:buFont typeface="Arial" panose="020B0604020202020204" pitchFamily="34" charset="0"/>
              <a:buChar char="•"/>
            </a:pPr>
            <a:r>
              <a:rPr lang="en-US" altLang="zh-TW" dirty="0">
                <a:latin typeface="Times New Roman" panose="02020603050405020304" pitchFamily="18" charset="0"/>
                <a:ea typeface="標楷體" panose="03000509000000000000" pitchFamily="65" charset="-120"/>
              </a:rPr>
              <a:t>2.1. (Sub-aim) </a:t>
            </a:r>
            <a:r>
              <a:rPr lang="zh-TW" altLang="en-US" b="1" dirty="0">
                <a:latin typeface="Times New Roman" panose="02020603050405020304" pitchFamily="18" charset="0"/>
                <a:ea typeface="標楷體" panose="03000509000000000000" pitchFamily="65" charset="-120"/>
              </a:rPr>
              <a:t>驗證</a:t>
            </a:r>
            <a:r>
              <a:rPr lang="zh-TW" altLang="en-US" dirty="0">
                <a:latin typeface="Times New Roman" panose="02020603050405020304" pitchFamily="18" charset="0"/>
                <a:ea typeface="標楷體" panose="03000509000000000000" pitchFamily="65" charset="-120"/>
              </a:rPr>
              <a:t> </a:t>
            </a:r>
            <a:r>
              <a:rPr lang="en-US" altLang="zh-TW" dirty="0" err="1">
                <a:latin typeface="Times New Roman" panose="02020603050405020304" pitchFamily="18" charset="0"/>
                <a:ea typeface="標楷體" panose="03000509000000000000" pitchFamily="65" charset="-120"/>
              </a:rPr>
              <a:t>Htl</a:t>
            </a:r>
            <a:r>
              <a:rPr lang="en-US" altLang="zh-TW" dirty="0">
                <a:latin typeface="Times New Roman" panose="02020603050405020304" pitchFamily="18" charset="0"/>
                <a:ea typeface="標楷體" panose="03000509000000000000" pitchFamily="65" charset="-120"/>
              </a:rPr>
              <a:t> </a:t>
            </a:r>
            <a:r>
              <a:rPr lang="zh-TW" altLang="en-US" dirty="0">
                <a:latin typeface="Times New Roman" panose="02020603050405020304" pitchFamily="18" charset="0"/>
                <a:ea typeface="標楷體" panose="03000509000000000000" pitchFamily="65" charset="-120"/>
              </a:rPr>
              <a:t>訊號是誘導 </a:t>
            </a:r>
            <a:r>
              <a:rPr lang="en-US" altLang="zh-TW" dirty="0">
                <a:latin typeface="Times New Roman" panose="02020603050405020304" pitchFamily="18" charset="0"/>
                <a:ea typeface="標楷體" panose="03000509000000000000" pitchFamily="65" charset="-120"/>
              </a:rPr>
              <a:t>WG "fingers" (filopodia) </a:t>
            </a:r>
            <a:r>
              <a:rPr lang="zh-TW" altLang="en-US" dirty="0">
                <a:latin typeface="Times New Roman" panose="02020603050405020304" pitchFamily="18" charset="0"/>
                <a:ea typeface="標楷體" panose="03000509000000000000" pitchFamily="65" charset="-120"/>
              </a:rPr>
              <a:t>形態生成的</a:t>
            </a:r>
            <a:r>
              <a:rPr lang="zh-TW" altLang="en-US" b="1" dirty="0">
                <a:latin typeface="Times New Roman" panose="02020603050405020304" pitchFamily="18" charset="0"/>
                <a:ea typeface="標楷體" panose="03000509000000000000" pitchFamily="65" charset="-120"/>
              </a:rPr>
              <a:t>必要且充分</a:t>
            </a:r>
            <a:r>
              <a:rPr lang="zh-TW" altLang="en-US" dirty="0">
                <a:latin typeface="Times New Roman" panose="02020603050405020304" pitchFamily="18" charset="0"/>
                <a:ea typeface="標楷體" panose="03000509000000000000" pitchFamily="65" charset="-120"/>
              </a:rPr>
              <a:t> </a:t>
            </a:r>
            <a:r>
              <a:rPr lang="en-US" altLang="zh-TW" dirty="0">
                <a:latin typeface="Times New Roman" panose="02020603050405020304" pitchFamily="18" charset="0"/>
                <a:ea typeface="標楷體" panose="03000509000000000000" pitchFamily="65" charset="-120"/>
              </a:rPr>
              <a:t>(necessary and sufficient) </a:t>
            </a:r>
            <a:r>
              <a:rPr lang="zh-TW" altLang="en-US" dirty="0">
                <a:latin typeface="Times New Roman" panose="02020603050405020304" pitchFamily="18" charset="0"/>
                <a:ea typeface="標楷體" panose="03000509000000000000" pitchFamily="65" charset="-120"/>
              </a:rPr>
              <a:t>條件。</a:t>
            </a:r>
          </a:p>
        </p:txBody>
      </p:sp>
    </p:spTree>
    <p:extLst>
      <p:ext uri="{BB962C8B-B14F-4D97-AF65-F5344CB8AC3E}">
        <p14:creationId xmlns:p14="http://schemas.microsoft.com/office/powerpoint/2010/main" val="325339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11B8963A-0F6D-480C-95CE-A53307EEBD66}"/>
              </a:ext>
            </a:extLst>
          </p:cNvPr>
          <p:cNvSpPr>
            <a:spLocks noGrp="1"/>
          </p:cNvSpPr>
          <p:nvPr>
            <p:ph type="body" sz="quarter" idx="10"/>
          </p:nvPr>
        </p:nvSpPr>
        <p:spPr/>
        <p:txBody>
          <a:bodyPr>
            <a:noAutofit/>
          </a:bodyPr>
          <a:lstStyle/>
          <a:p>
            <a:r>
              <a:rPr lang="en-US" altLang="zh-TW" sz="3200" dirty="0">
                <a:latin typeface="Times New Roman" panose="02020603050405020304" pitchFamily="18" charset="0"/>
                <a:cs typeface="Times New Roman" panose="02020603050405020304" pitchFamily="18" charset="0"/>
              </a:rPr>
              <a:t>Gemini: Specific aims</a:t>
            </a:r>
            <a:endParaRPr lang="zh-TW" altLang="en-US" sz="3200"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EAF0C7D4-1667-4A04-A2F1-A3D377C1035A}"/>
              </a:ext>
            </a:extLst>
          </p:cNvPr>
          <p:cNvSpPr txBox="1"/>
          <p:nvPr/>
        </p:nvSpPr>
        <p:spPr>
          <a:xfrm>
            <a:off x="506604" y="1228397"/>
            <a:ext cx="11532996" cy="4708981"/>
          </a:xfrm>
          <a:prstGeom prst="rect">
            <a:avLst/>
          </a:prstGeom>
          <a:noFill/>
        </p:spPr>
        <p:txBody>
          <a:bodyPr wrap="square">
            <a:spAutoFit/>
          </a:bodyPr>
          <a:lstStyle/>
          <a:p>
            <a:pPr>
              <a:spcBef>
                <a:spcPts val="1200"/>
              </a:spcBef>
            </a:pPr>
            <a:r>
              <a:rPr lang="zh-TW" altLang="en-US" sz="2000" dirty="0">
                <a:solidFill>
                  <a:srgbClr val="FF0000"/>
                </a:solidFill>
                <a:latin typeface="Times New Roman" panose="02020603050405020304" pitchFamily="18" charset="0"/>
                <a:ea typeface="標楷體" panose="03000509000000000000" pitchFamily="65" charset="-120"/>
              </a:rPr>
              <a:t>核心問題二：</a:t>
            </a:r>
            <a:r>
              <a:rPr lang="en-US" altLang="zh-TW" sz="2000" dirty="0">
                <a:solidFill>
                  <a:srgbClr val="FF0000"/>
                </a:solidFill>
                <a:latin typeface="Times New Roman" panose="02020603050405020304" pitchFamily="18" charset="0"/>
                <a:ea typeface="標楷體" panose="03000509000000000000" pitchFamily="65" charset="-120"/>
              </a:rPr>
              <a:t>12 </a:t>
            </a:r>
            <a:r>
              <a:rPr lang="zh-TW" altLang="en-US" sz="2000" dirty="0">
                <a:solidFill>
                  <a:srgbClr val="FF0000"/>
                </a:solidFill>
                <a:latin typeface="Times New Roman" panose="02020603050405020304" pitchFamily="18" charset="0"/>
                <a:ea typeface="標楷體" panose="03000509000000000000" pitchFamily="65" charset="-120"/>
              </a:rPr>
              <a:t>個子項目 </a:t>
            </a:r>
            <a:r>
              <a:rPr lang="en-US" altLang="zh-TW" sz="2000" dirty="0">
                <a:solidFill>
                  <a:srgbClr val="FF0000"/>
                </a:solidFill>
                <a:latin typeface="Times New Roman" panose="02020603050405020304" pitchFamily="18" charset="0"/>
                <a:ea typeface="標楷體" panose="03000509000000000000" pitchFamily="65" charset="-120"/>
              </a:rPr>
              <a:t>(Sub-aims) = </a:t>
            </a:r>
            <a:r>
              <a:rPr lang="zh-TW" altLang="en-US" sz="2000" dirty="0">
                <a:solidFill>
                  <a:srgbClr val="FF0000"/>
                </a:solidFill>
                <a:latin typeface="Times New Roman" panose="02020603050405020304" pitchFamily="18" charset="0"/>
                <a:ea typeface="標楷體" panose="03000509000000000000" pitchFamily="65" charset="-120"/>
              </a:rPr>
              <a:t>一份「不可能的任務」</a:t>
            </a:r>
            <a:endParaRPr lang="en-US" altLang="zh-TW" sz="2000" dirty="0">
              <a:solidFill>
                <a:srgbClr val="FF0000"/>
              </a:solidFill>
              <a:latin typeface="Times New Roman" panose="02020603050405020304" pitchFamily="18" charset="0"/>
              <a:ea typeface="標楷體" panose="03000509000000000000" pitchFamily="65" charset="-120"/>
            </a:endParaRPr>
          </a:p>
          <a:p>
            <a:pPr>
              <a:spcBef>
                <a:spcPts val="1200"/>
              </a:spcBef>
            </a:pPr>
            <a:r>
              <a:rPr lang="zh-TW" altLang="en-US" sz="2000" dirty="0">
                <a:latin typeface="Times New Roman" panose="02020603050405020304" pitchFamily="18" charset="0"/>
                <a:ea typeface="標楷體" panose="03000509000000000000" pitchFamily="65" charset="-120"/>
              </a:rPr>
              <a:t>您的 </a:t>
            </a:r>
            <a:r>
              <a:rPr lang="en-US" altLang="zh-TW" sz="2000" dirty="0">
                <a:latin typeface="Times New Roman" panose="02020603050405020304" pitchFamily="18" charset="0"/>
                <a:ea typeface="標楷體" panose="03000509000000000000" pitchFamily="65" charset="-120"/>
              </a:rPr>
              <a:t>Aim 1 </a:t>
            </a:r>
            <a:r>
              <a:rPr lang="zh-TW" altLang="en-US" sz="2000" dirty="0">
                <a:latin typeface="Times New Roman" panose="02020603050405020304" pitchFamily="18" charset="0"/>
                <a:ea typeface="標楷體" panose="03000509000000000000" pitchFamily="65" charset="-120"/>
              </a:rPr>
              <a:t>包含 </a:t>
            </a:r>
            <a:r>
              <a:rPr lang="en-US" altLang="zh-TW" sz="2000" dirty="0">
                <a:latin typeface="Times New Roman" panose="02020603050405020304" pitchFamily="18" charset="0"/>
                <a:ea typeface="標楷體" panose="03000509000000000000" pitchFamily="65" charset="-120"/>
              </a:rPr>
              <a:t>6 </a:t>
            </a:r>
            <a:r>
              <a:rPr lang="zh-TW" altLang="en-US" sz="2000" dirty="0">
                <a:latin typeface="Times New Roman" panose="02020603050405020304" pitchFamily="18" charset="0"/>
                <a:ea typeface="標楷體" panose="03000509000000000000" pitchFamily="65" charset="-120"/>
              </a:rPr>
              <a:t>個子項目，</a:t>
            </a:r>
            <a:r>
              <a:rPr lang="en-US" altLang="zh-TW" sz="2000" dirty="0">
                <a:latin typeface="Times New Roman" panose="02020603050405020304" pitchFamily="18" charset="0"/>
                <a:ea typeface="標楷體" panose="03000509000000000000" pitchFamily="65" charset="-120"/>
              </a:rPr>
              <a:t>Aim 2 </a:t>
            </a:r>
            <a:r>
              <a:rPr lang="zh-TW" altLang="en-US" sz="2000" dirty="0">
                <a:latin typeface="Times New Roman" panose="02020603050405020304" pitchFamily="18" charset="0"/>
                <a:ea typeface="標楷體" panose="03000509000000000000" pitchFamily="65" charset="-120"/>
              </a:rPr>
              <a:t>包含 </a:t>
            </a:r>
            <a:r>
              <a:rPr lang="en-US" altLang="zh-TW" sz="2000" dirty="0">
                <a:latin typeface="Times New Roman" panose="02020603050405020304" pitchFamily="18" charset="0"/>
                <a:ea typeface="標楷體" panose="03000509000000000000" pitchFamily="65" charset="-120"/>
              </a:rPr>
              <a:t>6 </a:t>
            </a:r>
            <a:r>
              <a:rPr lang="zh-TW" altLang="en-US" sz="2000" dirty="0">
                <a:latin typeface="Times New Roman" panose="02020603050405020304" pitchFamily="18" charset="0"/>
                <a:ea typeface="標楷體" panose="03000509000000000000" pitchFamily="65" charset="-120"/>
              </a:rPr>
              <a:t>個子項目。總共 </a:t>
            </a:r>
            <a:r>
              <a:rPr lang="en-US" altLang="zh-TW" sz="2000" dirty="0">
                <a:latin typeface="Times New Roman" panose="02020603050405020304" pitchFamily="18" charset="0"/>
                <a:ea typeface="標楷體" panose="03000509000000000000" pitchFamily="65" charset="-120"/>
              </a:rPr>
              <a:t>12 </a:t>
            </a:r>
            <a:r>
              <a:rPr lang="zh-TW" altLang="en-US" sz="2000" dirty="0">
                <a:latin typeface="Times New Roman" panose="02020603050405020304" pitchFamily="18" charset="0"/>
                <a:ea typeface="標楷體" panose="03000509000000000000" pitchFamily="65" charset="-120"/>
              </a:rPr>
              <a:t>個獨立的研究方向。這不是一份 </a:t>
            </a:r>
            <a:r>
              <a:rPr lang="en-US" altLang="zh-TW" sz="2000" dirty="0">
                <a:latin typeface="Times New Roman" panose="02020603050405020304" pitchFamily="18" charset="0"/>
                <a:ea typeface="標楷體" panose="03000509000000000000" pitchFamily="65" charset="-120"/>
              </a:rPr>
              <a:t>3-5 </a:t>
            </a:r>
            <a:r>
              <a:rPr lang="zh-TW" altLang="en-US" sz="2000" dirty="0">
                <a:latin typeface="Times New Roman" panose="02020603050405020304" pitchFamily="18" charset="0"/>
                <a:ea typeface="標楷體" panose="03000509000000000000" pitchFamily="65" charset="-120"/>
              </a:rPr>
              <a:t>年的計畫，這是一個 </a:t>
            </a:r>
            <a:r>
              <a:rPr lang="en-US" altLang="zh-TW" sz="2000" dirty="0">
                <a:latin typeface="Times New Roman" panose="02020603050405020304" pitchFamily="18" charset="0"/>
                <a:ea typeface="標楷體" panose="03000509000000000000" pitchFamily="65" charset="-120"/>
              </a:rPr>
              <a:t>15 </a:t>
            </a:r>
            <a:r>
              <a:rPr lang="zh-TW" altLang="en-US" sz="2000" dirty="0">
                <a:latin typeface="Times New Roman" panose="02020603050405020304" pitchFamily="18" charset="0"/>
                <a:ea typeface="標楷體" panose="03000509000000000000" pitchFamily="65" charset="-120"/>
              </a:rPr>
              <a:t>年的研究計畫 </a:t>
            </a:r>
            <a:r>
              <a:rPr lang="en-US" altLang="zh-TW" sz="2000" dirty="0">
                <a:latin typeface="Times New Roman" panose="02020603050405020304" pitchFamily="18" charset="0"/>
                <a:ea typeface="標楷體" panose="03000509000000000000" pitchFamily="65" charset="-120"/>
              </a:rPr>
              <a:t>(research program)</a:t>
            </a:r>
            <a:r>
              <a:rPr lang="zh-TW" altLang="en-US" sz="2000" dirty="0">
                <a:latin typeface="Times New Roman" panose="02020603050405020304" pitchFamily="18" charset="0"/>
                <a:ea typeface="標楷體" panose="03000509000000000000" pitchFamily="65" charset="-120"/>
              </a:rPr>
              <a:t>。審查者會嚴重懷疑計畫的可行性 </a:t>
            </a:r>
            <a:r>
              <a:rPr lang="en-US" altLang="zh-TW" sz="2000" dirty="0">
                <a:latin typeface="Times New Roman" panose="02020603050405020304" pitchFamily="18" charset="0"/>
                <a:ea typeface="標楷體" panose="03000509000000000000" pitchFamily="65" charset="-120"/>
              </a:rPr>
              <a:t>(Feasibility)</a:t>
            </a:r>
            <a:r>
              <a:rPr lang="zh-TW" altLang="en-US" sz="2000" dirty="0">
                <a:latin typeface="Times New Roman" panose="02020603050405020304" pitchFamily="18" charset="0"/>
                <a:ea typeface="標楷體" panose="03000509000000000000" pitchFamily="65" charset="-120"/>
              </a:rPr>
              <a:t>。</a:t>
            </a:r>
            <a:endParaRPr lang="en-US" altLang="zh-TW" sz="2000" dirty="0">
              <a:latin typeface="Times New Roman" panose="02020603050405020304" pitchFamily="18" charset="0"/>
              <a:ea typeface="標楷體" panose="03000509000000000000" pitchFamily="65" charset="-120"/>
            </a:endParaRPr>
          </a:p>
          <a:p>
            <a:pPr>
              <a:spcBef>
                <a:spcPts val="1200"/>
              </a:spcBef>
            </a:pPr>
            <a:r>
              <a:rPr lang="zh-TW" altLang="en-US" sz="2000" dirty="0">
                <a:latin typeface="Times New Roman" panose="02020603050405020304" pitchFamily="18" charset="0"/>
                <a:ea typeface="標楷體" panose="03000509000000000000" pitchFamily="65" charset="-120"/>
              </a:rPr>
              <a:t>您</a:t>
            </a:r>
            <a:r>
              <a:rPr lang="zh-TW" altLang="en-US" sz="2000" dirty="0">
                <a:solidFill>
                  <a:srgbClr val="FF0000"/>
                </a:solidFill>
                <a:latin typeface="Times New Roman" panose="02020603050405020304" pitchFamily="18" charset="0"/>
                <a:ea typeface="標楷體" panose="03000509000000000000" pitchFamily="65" charset="-120"/>
              </a:rPr>
              <a:t>必須**「殘酷地」篩選**</a:t>
            </a:r>
            <a:r>
              <a:rPr lang="zh-TW" altLang="en-US" sz="2000" dirty="0">
                <a:latin typeface="Times New Roman" panose="02020603050405020304" pitchFamily="18" charset="0"/>
                <a:ea typeface="標楷體" panose="03000509000000000000" pitchFamily="65" charset="-120"/>
              </a:rPr>
              <a:t>。策略： 將這 </a:t>
            </a:r>
            <a:r>
              <a:rPr lang="en-US" altLang="zh-TW" sz="2000" dirty="0">
                <a:latin typeface="Times New Roman" panose="02020603050405020304" pitchFamily="18" charset="0"/>
                <a:ea typeface="標楷體" panose="03000509000000000000" pitchFamily="65" charset="-120"/>
              </a:rPr>
              <a:t>12 </a:t>
            </a:r>
            <a:r>
              <a:rPr lang="zh-TW" altLang="en-US" sz="2000" dirty="0">
                <a:latin typeface="Times New Roman" panose="02020603050405020304" pitchFamily="18" charset="0"/>
                <a:ea typeface="標楷體" panose="03000509000000000000" pitchFamily="65" charset="-120"/>
              </a:rPr>
              <a:t>個問題分組，整合成 </a:t>
            </a:r>
            <a:r>
              <a:rPr lang="en-US" altLang="zh-TW" sz="2000" dirty="0">
                <a:latin typeface="Times New Roman" panose="02020603050405020304" pitchFamily="18" charset="0"/>
                <a:ea typeface="標楷體" panose="03000509000000000000" pitchFamily="65" charset="-120"/>
              </a:rPr>
              <a:t>2 </a:t>
            </a:r>
            <a:r>
              <a:rPr lang="zh-TW" altLang="en-US" sz="2000" dirty="0">
                <a:latin typeface="Times New Roman" panose="02020603050405020304" pitchFamily="18" charset="0"/>
                <a:ea typeface="標楷體" panose="03000509000000000000" pitchFamily="65" charset="-120"/>
              </a:rPr>
              <a:t>到 </a:t>
            </a:r>
            <a:r>
              <a:rPr lang="en-US" altLang="zh-TW" sz="2000" dirty="0">
                <a:latin typeface="Times New Roman" panose="02020603050405020304" pitchFamily="18" charset="0"/>
                <a:ea typeface="標楷體" panose="03000509000000000000" pitchFamily="65" charset="-120"/>
              </a:rPr>
              <a:t>3 </a:t>
            </a:r>
            <a:r>
              <a:rPr lang="zh-TW" altLang="en-US" sz="2000" dirty="0">
                <a:latin typeface="Times New Roman" panose="02020603050405020304" pitchFamily="18" charset="0"/>
                <a:ea typeface="標楷體" panose="03000509000000000000" pitchFamily="65" charset="-120"/>
              </a:rPr>
              <a:t>個主要且連貫的 </a:t>
            </a:r>
            <a:r>
              <a:rPr lang="en-US" altLang="zh-TW" sz="2000" dirty="0">
                <a:latin typeface="Times New Roman" panose="02020603050405020304" pitchFamily="18" charset="0"/>
                <a:ea typeface="標楷體" panose="03000509000000000000" pitchFamily="65" charset="-120"/>
              </a:rPr>
              <a:t>Specific Aims</a:t>
            </a:r>
            <a:r>
              <a:rPr lang="zh-TW" altLang="en-US" sz="2000" dirty="0">
                <a:latin typeface="Times New Roman" panose="02020603050405020304" pitchFamily="18" charset="0"/>
                <a:ea typeface="標楷體" panose="03000509000000000000" pitchFamily="65" charset="-120"/>
              </a:rPr>
              <a:t>。</a:t>
            </a:r>
            <a:endParaRPr lang="en-US" altLang="zh-TW" sz="2000" dirty="0">
              <a:latin typeface="Times New Roman" panose="02020603050405020304" pitchFamily="18" charset="0"/>
              <a:ea typeface="標楷體" panose="03000509000000000000" pitchFamily="65" charset="-120"/>
            </a:endParaRPr>
          </a:p>
          <a:p>
            <a:pPr>
              <a:spcBef>
                <a:spcPts val="1200"/>
              </a:spcBef>
            </a:pPr>
            <a:r>
              <a:rPr lang="zh-TW" altLang="en-US" sz="2000" dirty="0">
                <a:latin typeface="Times New Roman" panose="02020603050405020304" pitchFamily="18" charset="0"/>
                <a:ea typeface="標楷體" panose="03000509000000000000" pitchFamily="65" charset="-120"/>
              </a:rPr>
              <a:t>範例：</a:t>
            </a:r>
            <a:endParaRPr lang="en-US" altLang="zh-TW" sz="2000" dirty="0">
              <a:latin typeface="Times New Roman" panose="02020603050405020304" pitchFamily="18" charset="0"/>
              <a:ea typeface="標楷體" panose="03000509000000000000" pitchFamily="65" charset="-120"/>
            </a:endParaRPr>
          </a:p>
          <a:p>
            <a:pPr>
              <a:spcBef>
                <a:spcPts val="1200"/>
              </a:spcBef>
            </a:pPr>
            <a:r>
              <a:rPr lang="en-US" altLang="zh-TW" sz="2000" dirty="0">
                <a:latin typeface="Times New Roman" panose="02020603050405020304" pitchFamily="18" charset="0"/>
                <a:ea typeface="標楷體" panose="03000509000000000000" pitchFamily="65" charset="-120"/>
              </a:rPr>
              <a:t>1.1</a:t>
            </a:r>
            <a:r>
              <a:rPr lang="zh-TW" altLang="en-US" sz="2000" dirty="0">
                <a:latin typeface="Times New Roman" panose="02020603050405020304" pitchFamily="18" charset="0"/>
                <a:ea typeface="標楷體" panose="03000509000000000000" pitchFamily="65" charset="-120"/>
              </a:rPr>
              <a:t>、</a:t>
            </a:r>
            <a:r>
              <a:rPr lang="en-US" altLang="zh-TW" sz="2000" dirty="0">
                <a:latin typeface="Times New Roman" panose="02020603050405020304" pitchFamily="18" charset="0"/>
                <a:ea typeface="標楷體" panose="03000509000000000000" pitchFamily="65" charset="-120"/>
              </a:rPr>
              <a:t>1.2</a:t>
            </a:r>
            <a:r>
              <a:rPr lang="zh-TW" altLang="en-US" sz="2000" dirty="0">
                <a:latin typeface="Times New Roman" panose="02020603050405020304" pitchFamily="18" charset="0"/>
                <a:ea typeface="標楷體" panose="03000509000000000000" pitchFamily="65" charset="-120"/>
              </a:rPr>
              <a:t>、</a:t>
            </a:r>
            <a:r>
              <a:rPr lang="en-US" altLang="zh-TW" sz="2000" dirty="0">
                <a:latin typeface="Times New Roman" panose="02020603050405020304" pitchFamily="18" charset="0"/>
                <a:ea typeface="標楷體" panose="03000509000000000000" pitchFamily="65" charset="-120"/>
              </a:rPr>
              <a:t>1.4 </a:t>
            </a:r>
            <a:r>
              <a:rPr lang="zh-TW" altLang="en-US" sz="2000" dirty="0">
                <a:latin typeface="Times New Roman" panose="02020603050405020304" pitchFamily="18" charset="0"/>
                <a:ea typeface="標楷體" panose="03000509000000000000" pitchFamily="65" charset="-120"/>
              </a:rPr>
              <a:t>可以合併為一個描述性的 </a:t>
            </a:r>
            <a:r>
              <a:rPr lang="en-US" altLang="zh-TW" sz="2000" dirty="0">
                <a:latin typeface="Times New Roman" panose="02020603050405020304" pitchFamily="18" charset="0"/>
                <a:ea typeface="標楷體" panose="03000509000000000000" pitchFamily="65" charset="-120"/>
              </a:rPr>
              <a:t>Aim 1</a:t>
            </a:r>
            <a:r>
              <a:rPr lang="zh-TW" altLang="en-US" sz="2000" dirty="0">
                <a:latin typeface="Times New Roman" panose="02020603050405020304" pitchFamily="18" charset="0"/>
                <a:ea typeface="標楷體" panose="03000509000000000000" pitchFamily="65" charset="-120"/>
              </a:rPr>
              <a:t>：「定義 </a:t>
            </a:r>
            <a:r>
              <a:rPr lang="en-US" altLang="zh-TW" sz="2000" dirty="0">
                <a:latin typeface="Times New Roman" panose="02020603050405020304" pitchFamily="18" charset="0"/>
                <a:ea typeface="標楷體" panose="03000509000000000000" pitchFamily="65" charset="-120"/>
              </a:rPr>
              <a:t>(Define) </a:t>
            </a:r>
            <a:r>
              <a:rPr lang="zh-TW" altLang="en-US" sz="2000" dirty="0">
                <a:latin typeface="Times New Roman" panose="02020603050405020304" pitchFamily="18" charset="0"/>
                <a:ea typeface="標楷體" panose="03000509000000000000" pitchFamily="65" charset="-120"/>
              </a:rPr>
              <a:t>果蠅視覺系統中包裹膠細胞 </a:t>
            </a:r>
            <a:r>
              <a:rPr lang="en-US" altLang="zh-TW" sz="2000" dirty="0">
                <a:latin typeface="Times New Roman" panose="02020603050405020304" pitchFamily="18" charset="0"/>
                <a:ea typeface="標楷體" panose="03000509000000000000" pitchFamily="65" charset="-120"/>
              </a:rPr>
              <a:t>(WG) </a:t>
            </a:r>
            <a:r>
              <a:rPr lang="zh-TW" altLang="en-US" sz="2000" dirty="0">
                <a:latin typeface="Times New Roman" panose="02020603050405020304" pitchFamily="18" charset="0"/>
                <a:ea typeface="標楷體" panose="03000509000000000000" pitchFamily="65" charset="-120"/>
              </a:rPr>
              <a:t>的發育譜系與動態。」 </a:t>
            </a:r>
            <a:r>
              <a:rPr lang="en-US" altLang="zh-TW" sz="2000" dirty="0">
                <a:latin typeface="Times New Roman" panose="02020603050405020304" pitchFamily="18" charset="0"/>
                <a:ea typeface="標楷體" panose="03000509000000000000" pitchFamily="65" charset="-120"/>
              </a:rPr>
              <a:t>(</a:t>
            </a:r>
            <a:r>
              <a:rPr lang="zh-TW" altLang="en-US" sz="2000" dirty="0">
                <a:latin typeface="Times New Roman" panose="02020603050405020304" pitchFamily="18" charset="0"/>
                <a:ea typeface="標楷體" panose="03000509000000000000" pitchFamily="65" charset="-120"/>
              </a:rPr>
              <a:t>這個 </a:t>
            </a:r>
            <a:r>
              <a:rPr lang="en-US" altLang="zh-TW" sz="2000" dirty="0">
                <a:latin typeface="Times New Roman" panose="02020603050405020304" pitchFamily="18" charset="0"/>
                <a:ea typeface="標楷體" panose="03000509000000000000" pitchFamily="65" charset="-120"/>
              </a:rPr>
              <a:t>Aim </a:t>
            </a:r>
            <a:r>
              <a:rPr lang="zh-TW" altLang="en-US" sz="2000" dirty="0">
                <a:latin typeface="Times New Roman" panose="02020603050405020304" pitchFamily="18" charset="0"/>
                <a:ea typeface="標楷體" panose="03000509000000000000" pitchFamily="65" charset="-120"/>
              </a:rPr>
              <a:t>的功能是利用您強大的 </a:t>
            </a:r>
            <a:r>
              <a:rPr lang="en-US" altLang="zh-TW" sz="2000" dirty="0">
                <a:latin typeface="Times New Roman" panose="02020603050405020304" pitchFamily="18" charset="0"/>
                <a:ea typeface="標楷體" panose="03000509000000000000" pitchFamily="65" charset="-120"/>
              </a:rPr>
              <a:t>ex vivo </a:t>
            </a:r>
            <a:r>
              <a:rPr lang="zh-TW" altLang="en-US" sz="2000" dirty="0">
                <a:latin typeface="Times New Roman" panose="02020603050405020304" pitchFamily="18" charset="0"/>
                <a:ea typeface="標楷體" panose="03000509000000000000" pitchFamily="65" charset="-120"/>
              </a:rPr>
              <a:t>系統建立一個基準 </a:t>
            </a:r>
            <a:r>
              <a:rPr lang="en-US" altLang="zh-TW" sz="2000" dirty="0">
                <a:latin typeface="Times New Roman" panose="02020603050405020304" pitchFamily="18" charset="0"/>
                <a:ea typeface="標楷體" panose="03000509000000000000" pitchFamily="65" charset="-120"/>
              </a:rPr>
              <a:t>baseline)</a:t>
            </a:r>
            <a:r>
              <a:rPr lang="zh-TW" altLang="en-US" sz="2000" dirty="0">
                <a:latin typeface="Times New Roman" panose="02020603050405020304" pitchFamily="18" charset="0"/>
                <a:ea typeface="標楷體" panose="03000509000000000000" pitchFamily="65" charset="-120"/>
              </a:rPr>
              <a:t>。</a:t>
            </a:r>
            <a:endParaRPr lang="en-US" altLang="zh-TW" sz="2000" dirty="0">
              <a:latin typeface="Times New Roman" panose="02020603050405020304" pitchFamily="18" charset="0"/>
              <a:ea typeface="標楷體" panose="03000509000000000000" pitchFamily="65" charset="-120"/>
            </a:endParaRPr>
          </a:p>
          <a:p>
            <a:pPr>
              <a:spcBef>
                <a:spcPts val="1200"/>
              </a:spcBef>
            </a:pPr>
            <a:r>
              <a:rPr lang="en-US" altLang="zh-TW" sz="2000" dirty="0">
                <a:latin typeface="Times New Roman" panose="02020603050405020304" pitchFamily="18" charset="0"/>
                <a:ea typeface="標楷體" panose="03000509000000000000" pitchFamily="65" charset="-120"/>
              </a:rPr>
              <a:t>1.3</a:t>
            </a:r>
            <a:r>
              <a:rPr lang="zh-TW" altLang="en-US" sz="2000" dirty="0">
                <a:latin typeface="Times New Roman" panose="02020603050405020304" pitchFamily="18" charset="0"/>
                <a:ea typeface="標楷體" panose="03000509000000000000" pitchFamily="65" charset="-120"/>
              </a:rPr>
              <a:t>、</a:t>
            </a:r>
            <a:r>
              <a:rPr lang="en-US" altLang="zh-TW" sz="2000" dirty="0">
                <a:latin typeface="Times New Roman" panose="02020603050405020304" pitchFamily="18" charset="0"/>
                <a:ea typeface="標楷體" panose="03000509000000000000" pitchFamily="65" charset="-120"/>
              </a:rPr>
              <a:t>1.5</a:t>
            </a:r>
            <a:r>
              <a:rPr lang="zh-TW" altLang="en-US" sz="2000" dirty="0">
                <a:latin typeface="Times New Roman" panose="02020603050405020304" pitchFamily="18" charset="0"/>
                <a:ea typeface="標楷體" panose="03000509000000000000" pitchFamily="65" charset="-120"/>
              </a:rPr>
              <a:t>、</a:t>
            </a:r>
            <a:r>
              <a:rPr lang="en-US" altLang="zh-TW" sz="2000" dirty="0">
                <a:latin typeface="Times New Roman" panose="02020603050405020304" pitchFamily="18" charset="0"/>
                <a:ea typeface="標楷體" panose="03000509000000000000" pitchFamily="65" charset="-120"/>
              </a:rPr>
              <a:t>1.6</a:t>
            </a:r>
            <a:r>
              <a:rPr lang="zh-TW" altLang="en-US" sz="2000" dirty="0">
                <a:latin typeface="Times New Roman" panose="02020603050405020304" pitchFamily="18" charset="0"/>
                <a:ea typeface="標楷體" panose="03000509000000000000" pitchFamily="65" charset="-120"/>
              </a:rPr>
              <a:t>、</a:t>
            </a:r>
            <a:r>
              <a:rPr lang="en-US" altLang="zh-TW" sz="2000" dirty="0">
                <a:latin typeface="Times New Roman" panose="02020603050405020304" pitchFamily="18" charset="0"/>
                <a:ea typeface="標楷體" panose="03000509000000000000" pitchFamily="65" charset="-120"/>
              </a:rPr>
              <a:t>2.1 </a:t>
            </a:r>
            <a:r>
              <a:rPr lang="zh-TW" altLang="en-US" sz="2000" dirty="0">
                <a:latin typeface="Times New Roman" panose="02020603050405020304" pitchFamily="18" charset="0"/>
                <a:ea typeface="標楷體" panose="03000509000000000000" pitchFamily="65" charset="-120"/>
              </a:rPr>
              <a:t>這些關於「訊號」的問題，可以合併為一個機制性的 </a:t>
            </a:r>
            <a:r>
              <a:rPr lang="en-US" altLang="zh-TW" sz="2000" dirty="0">
                <a:latin typeface="Times New Roman" panose="02020603050405020304" pitchFamily="18" charset="0"/>
                <a:ea typeface="標楷體" panose="03000509000000000000" pitchFamily="65" charset="-120"/>
              </a:rPr>
              <a:t>Aim 2</a:t>
            </a:r>
            <a:r>
              <a:rPr lang="zh-TW" altLang="en-US" sz="2000" dirty="0">
                <a:latin typeface="Times New Roman" panose="02020603050405020304" pitchFamily="18" charset="0"/>
                <a:ea typeface="標楷體" panose="03000509000000000000" pitchFamily="65" charset="-120"/>
              </a:rPr>
              <a:t>：「驗證 </a:t>
            </a:r>
            <a:r>
              <a:rPr lang="en-US" altLang="zh-TW" sz="2000" dirty="0">
                <a:latin typeface="Times New Roman" panose="02020603050405020304" pitchFamily="18" charset="0"/>
                <a:ea typeface="標楷體" panose="03000509000000000000" pitchFamily="65" charset="-120"/>
              </a:rPr>
              <a:t>(Test the hypothesis) FGF </a:t>
            </a:r>
            <a:r>
              <a:rPr lang="zh-TW" altLang="en-US" sz="2000" dirty="0">
                <a:latin typeface="Times New Roman" panose="02020603050405020304" pitchFamily="18" charset="0"/>
                <a:ea typeface="標楷體" panose="03000509000000000000" pitchFamily="65" charset="-120"/>
              </a:rPr>
              <a:t>訊號通路是協調 </a:t>
            </a:r>
            <a:r>
              <a:rPr lang="en-US" altLang="zh-TW" sz="2000" dirty="0">
                <a:latin typeface="Times New Roman" panose="02020603050405020304" pitchFamily="18" charset="0"/>
                <a:ea typeface="標楷體" panose="03000509000000000000" pitchFamily="65" charset="-120"/>
              </a:rPr>
              <a:t>WG </a:t>
            </a:r>
            <a:r>
              <a:rPr lang="zh-TW" altLang="en-US" sz="2000" dirty="0">
                <a:latin typeface="Times New Roman" panose="02020603050405020304" pitchFamily="18" charset="0"/>
                <a:ea typeface="標楷體" panose="03000509000000000000" pitchFamily="65" charset="-120"/>
              </a:rPr>
              <a:t>譜系分化與啟動包裹的關鍵節點。」</a:t>
            </a:r>
            <a:endParaRPr lang="en-US" altLang="zh-TW" sz="2000" dirty="0">
              <a:latin typeface="Times New Roman" panose="02020603050405020304" pitchFamily="18" charset="0"/>
              <a:ea typeface="標楷體" panose="03000509000000000000" pitchFamily="65" charset="-120"/>
            </a:endParaRPr>
          </a:p>
          <a:p>
            <a:pPr>
              <a:spcBef>
                <a:spcPts val="1200"/>
              </a:spcBef>
            </a:pPr>
            <a:r>
              <a:rPr lang="en-US" altLang="zh-TW" sz="2000" dirty="0">
                <a:latin typeface="Times New Roman" panose="02020603050405020304" pitchFamily="18" charset="0"/>
                <a:ea typeface="標楷體" panose="03000509000000000000" pitchFamily="65" charset="-120"/>
              </a:rPr>
              <a:t>2.2</a:t>
            </a:r>
            <a:r>
              <a:rPr lang="zh-TW" altLang="en-US" sz="2000" dirty="0">
                <a:latin typeface="Times New Roman" panose="02020603050405020304" pitchFamily="18" charset="0"/>
                <a:ea typeface="標楷體" panose="03000509000000000000" pitchFamily="65" charset="-120"/>
              </a:rPr>
              <a:t>、</a:t>
            </a:r>
            <a:r>
              <a:rPr lang="en-US" altLang="zh-TW" sz="2000" dirty="0">
                <a:latin typeface="Times New Roman" panose="02020603050405020304" pitchFamily="18" charset="0"/>
                <a:ea typeface="標楷體" panose="03000509000000000000" pitchFamily="65" charset="-120"/>
              </a:rPr>
              <a:t>2.4</a:t>
            </a:r>
            <a:r>
              <a:rPr lang="zh-TW" altLang="en-US" sz="2000" dirty="0">
                <a:latin typeface="Times New Roman" panose="02020603050405020304" pitchFamily="18" charset="0"/>
                <a:ea typeface="標楷體" panose="03000509000000000000" pitchFamily="65" charset="-120"/>
              </a:rPr>
              <a:t>、</a:t>
            </a:r>
            <a:r>
              <a:rPr lang="en-US" altLang="zh-TW" sz="2000" dirty="0">
                <a:latin typeface="Times New Roman" panose="02020603050405020304" pitchFamily="18" charset="0"/>
                <a:ea typeface="標楷體" panose="03000509000000000000" pitchFamily="65" charset="-120"/>
              </a:rPr>
              <a:t>2.5</a:t>
            </a:r>
            <a:r>
              <a:rPr lang="zh-TW" altLang="en-US" sz="2000" dirty="0">
                <a:latin typeface="Times New Roman" panose="02020603050405020304" pitchFamily="18" charset="0"/>
                <a:ea typeface="標楷體" panose="03000509000000000000" pitchFamily="65" charset="-120"/>
              </a:rPr>
              <a:t>、</a:t>
            </a:r>
            <a:r>
              <a:rPr lang="en-US" altLang="zh-TW" sz="2000" dirty="0">
                <a:latin typeface="Times New Roman" panose="02020603050405020304" pitchFamily="18" charset="0"/>
                <a:ea typeface="標楷體" panose="03000509000000000000" pitchFamily="65" charset="-120"/>
              </a:rPr>
              <a:t>2.6 </a:t>
            </a:r>
            <a:r>
              <a:rPr lang="zh-TW" altLang="en-US" sz="2000" dirty="0">
                <a:latin typeface="Times New Roman" panose="02020603050405020304" pitchFamily="18" charset="0"/>
                <a:ea typeface="標楷體" panose="03000509000000000000" pitchFamily="65" charset="-120"/>
              </a:rPr>
              <a:t>這些關於「識別」的問題，可以合併為 </a:t>
            </a:r>
            <a:r>
              <a:rPr lang="en-US" altLang="zh-TW" sz="2000" dirty="0">
                <a:latin typeface="Times New Roman" panose="02020603050405020304" pitchFamily="18" charset="0"/>
                <a:ea typeface="標楷體" panose="03000509000000000000" pitchFamily="65" charset="-120"/>
              </a:rPr>
              <a:t>Aim 3</a:t>
            </a:r>
            <a:r>
              <a:rPr lang="zh-TW" altLang="en-US" sz="2000" dirty="0">
                <a:latin typeface="Times New Roman" panose="02020603050405020304" pitchFamily="18" charset="0"/>
                <a:ea typeface="標楷體" panose="03000509000000000000" pitchFamily="65" charset="-120"/>
              </a:rPr>
              <a:t>：「闡明 </a:t>
            </a:r>
            <a:r>
              <a:rPr lang="en-US" altLang="zh-TW" sz="2000" dirty="0">
                <a:latin typeface="Times New Roman" panose="02020603050405020304" pitchFamily="18" charset="0"/>
                <a:ea typeface="標楷體" panose="03000509000000000000" pitchFamily="65" charset="-120"/>
              </a:rPr>
              <a:t>(Elucidate) WG-</a:t>
            </a:r>
            <a:r>
              <a:rPr lang="zh-TW" altLang="en-US" sz="2000" dirty="0">
                <a:latin typeface="Times New Roman" panose="02020603050405020304" pitchFamily="18" charset="0"/>
                <a:ea typeface="標楷體" panose="03000509000000000000" pitchFamily="65" charset="-120"/>
              </a:rPr>
              <a:t>軸突特異性識別的細胞機制。」</a:t>
            </a:r>
          </a:p>
        </p:txBody>
      </p:sp>
    </p:spTree>
    <p:extLst>
      <p:ext uri="{BB962C8B-B14F-4D97-AF65-F5344CB8AC3E}">
        <p14:creationId xmlns:p14="http://schemas.microsoft.com/office/powerpoint/2010/main" val="24605682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D23E10EF-77C4-4C02-8711-67A622F4B87A}"/>
              </a:ext>
            </a:extLst>
          </p:cNvPr>
          <p:cNvSpPr>
            <a:spLocks noGrp="1"/>
          </p:cNvSpPr>
          <p:nvPr>
            <p:ph type="body" sz="quarter" idx="10"/>
          </p:nvPr>
        </p:nvSpPr>
        <p:spPr/>
        <p:txBody>
          <a:bodyPr>
            <a:noAutofit/>
          </a:bodyPr>
          <a:lstStyle/>
          <a:p>
            <a:r>
              <a:rPr lang="en-US" altLang="zh-TW" sz="3200" dirty="0" err="1">
                <a:latin typeface="Times New Roman" panose="02020603050405020304" pitchFamily="18" charset="0"/>
                <a:cs typeface="Times New Roman" panose="02020603050405020304" pitchFamily="18" charset="0"/>
              </a:rPr>
              <a:t>ChatGPT</a:t>
            </a:r>
            <a:r>
              <a:rPr lang="en-US" altLang="zh-TW" sz="3200" dirty="0">
                <a:latin typeface="Times New Roman" panose="02020603050405020304" pitchFamily="18" charset="0"/>
                <a:cs typeface="Times New Roman" panose="02020603050405020304" pitchFamily="18" charset="0"/>
              </a:rPr>
              <a:t> vs. Gemini</a:t>
            </a:r>
            <a:endParaRPr lang="zh-TW" altLang="en-US" sz="3200" dirty="0">
              <a:latin typeface="Times New Roman" panose="02020603050405020304" pitchFamily="18" charset="0"/>
              <a:cs typeface="Times New Roman" panose="02020603050405020304" pitchFamily="18" charset="0"/>
            </a:endParaRPr>
          </a:p>
        </p:txBody>
      </p:sp>
      <p:sp>
        <p:nvSpPr>
          <p:cNvPr id="10" name="文字方塊 9">
            <a:extLst>
              <a:ext uri="{FF2B5EF4-FFF2-40B4-BE49-F238E27FC236}">
                <a16:creationId xmlns:a16="http://schemas.microsoft.com/office/drawing/2014/main" id="{09ED85CB-EA5D-4734-8095-2ABC96648E88}"/>
              </a:ext>
            </a:extLst>
          </p:cNvPr>
          <p:cNvSpPr txBox="1"/>
          <p:nvPr/>
        </p:nvSpPr>
        <p:spPr>
          <a:xfrm>
            <a:off x="659003" y="1483223"/>
            <a:ext cx="10026925" cy="707886"/>
          </a:xfrm>
          <a:prstGeom prst="rect">
            <a:avLst/>
          </a:prstGeom>
          <a:noFill/>
        </p:spPr>
        <p:txBody>
          <a:bodyPr wrap="square">
            <a:spAutoFit/>
          </a:bodyPr>
          <a:lstStyle/>
          <a:p>
            <a:r>
              <a:rPr lang="en-US" altLang="zh-TW" sz="2000" dirty="0">
                <a:latin typeface="Times New Roman" panose="02020603050405020304" pitchFamily="18" charset="0"/>
                <a:cs typeface="Times New Roman" panose="02020603050405020304" pitchFamily="18" charset="0"/>
              </a:rPr>
              <a:t>Q: This is Gemini's response to my question on the Specific Aims. Please respond. How would you revise my Specific Aims? </a:t>
            </a:r>
            <a:endParaRPr lang="zh-TW" altLang="en-US" sz="2000" dirty="0">
              <a:latin typeface="Times New Roman" panose="02020603050405020304" pitchFamily="18" charset="0"/>
              <a:cs typeface="Times New Roman" panose="02020603050405020304" pitchFamily="18" charset="0"/>
            </a:endParaRPr>
          </a:p>
        </p:txBody>
      </p:sp>
      <p:sp>
        <p:nvSpPr>
          <p:cNvPr id="12" name="文字方塊 11">
            <a:extLst>
              <a:ext uri="{FF2B5EF4-FFF2-40B4-BE49-F238E27FC236}">
                <a16:creationId xmlns:a16="http://schemas.microsoft.com/office/drawing/2014/main" id="{94B487AF-B9D5-4799-8C65-EE85B18E1896}"/>
              </a:ext>
            </a:extLst>
          </p:cNvPr>
          <p:cNvSpPr txBox="1"/>
          <p:nvPr/>
        </p:nvSpPr>
        <p:spPr>
          <a:xfrm>
            <a:off x="659002" y="2693058"/>
            <a:ext cx="10358621" cy="2708434"/>
          </a:xfrm>
          <a:prstGeom prst="rect">
            <a:avLst/>
          </a:prstGeom>
          <a:noFill/>
        </p:spPr>
        <p:txBody>
          <a:bodyPr wrap="square">
            <a:spAutoFit/>
          </a:bodyPr>
          <a:lstStyle/>
          <a:p>
            <a:pPr>
              <a:spcBef>
                <a:spcPts val="1200"/>
              </a:spcBef>
            </a:pPr>
            <a:r>
              <a:rPr lang="en-US" altLang="zh-TW" sz="2000" dirty="0" err="1">
                <a:solidFill>
                  <a:srgbClr val="FF0000"/>
                </a:solidFill>
                <a:latin typeface="Times New Roman" panose="02020603050405020304" pitchFamily="18" charset="0"/>
                <a:cs typeface="Times New Roman" panose="02020603050405020304" pitchFamily="18" charset="0"/>
              </a:rPr>
              <a:t>ChatGPT</a:t>
            </a:r>
            <a:r>
              <a:rPr lang="en-US" altLang="zh-TW" sz="2000" dirty="0">
                <a:solidFill>
                  <a:srgbClr val="FF0000"/>
                </a:solidFill>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Thanks for sharing Gemini’s feedback. I </a:t>
            </a:r>
            <a:r>
              <a:rPr lang="en-US" altLang="zh-TW" sz="2000" dirty="0">
                <a:solidFill>
                  <a:srgbClr val="FF0000"/>
                </a:solidFill>
                <a:latin typeface="Times New Roman" panose="02020603050405020304" pitchFamily="18" charset="0"/>
                <a:cs typeface="Times New Roman" panose="02020603050405020304" pitchFamily="18" charset="0"/>
              </a:rPr>
              <a:t>agree</a:t>
            </a:r>
            <a:r>
              <a:rPr lang="en-US" altLang="zh-TW" sz="2000" dirty="0">
                <a:latin typeface="Times New Roman" panose="02020603050405020304" pitchFamily="18" charset="0"/>
                <a:cs typeface="Times New Roman" panose="02020603050405020304" pitchFamily="18" charset="0"/>
              </a:rPr>
              <a:t> with its core points: (</a:t>
            </a:r>
            <a:r>
              <a:rPr lang="en-US" altLang="zh-TW" sz="2000" dirty="0" err="1">
                <a:latin typeface="Times New Roman" panose="02020603050405020304" pitchFamily="18" charset="0"/>
                <a:cs typeface="Times New Roman" panose="02020603050405020304" pitchFamily="18" charset="0"/>
              </a:rPr>
              <a:t>i</a:t>
            </a:r>
            <a:r>
              <a:rPr lang="en-US" altLang="zh-TW" sz="2000" dirty="0">
                <a:latin typeface="Times New Roman" panose="02020603050405020304" pitchFamily="18" charset="0"/>
                <a:cs typeface="Times New Roman" panose="02020603050405020304" pitchFamily="18" charset="0"/>
              </a:rPr>
              <a:t>) your bullets read as a </a:t>
            </a:r>
            <a:r>
              <a:rPr lang="en-US" altLang="zh-TW" sz="2000" b="1" dirty="0">
                <a:latin typeface="Times New Roman" panose="02020603050405020304" pitchFamily="18" charset="0"/>
                <a:cs typeface="Times New Roman" panose="02020603050405020304" pitchFamily="18" charset="0"/>
              </a:rPr>
              <a:t>question list</a:t>
            </a:r>
            <a:r>
              <a:rPr lang="en-US" altLang="zh-TW" sz="2000" dirty="0">
                <a:latin typeface="Times New Roman" panose="02020603050405020304" pitchFamily="18" charset="0"/>
                <a:cs typeface="Times New Roman" panose="02020603050405020304" pitchFamily="18" charset="0"/>
              </a:rPr>
              <a:t> rather than </a:t>
            </a:r>
            <a:r>
              <a:rPr lang="en-US" altLang="zh-TW" sz="2000" b="1" dirty="0">
                <a:latin typeface="Times New Roman" panose="02020603050405020304" pitchFamily="18" charset="0"/>
                <a:cs typeface="Times New Roman" panose="02020603050405020304" pitchFamily="18" charset="0"/>
              </a:rPr>
              <a:t>goal-driven, hypothesis-testing aims</a:t>
            </a:r>
            <a:r>
              <a:rPr lang="en-US" altLang="zh-TW" sz="2000" dirty="0">
                <a:latin typeface="Times New Roman" panose="02020603050405020304" pitchFamily="18" charset="0"/>
                <a:cs typeface="Times New Roman" panose="02020603050405020304" pitchFamily="18" charset="0"/>
              </a:rPr>
              <a:t>; (ii) there are too many sub-aims; (iii) your “10-year preliminary work” should </a:t>
            </a:r>
            <a:r>
              <a:rPr lang="en-US" altLang="zh-TW" sz="2000" i="1" dirty="0">
                <a:latin typeface="Times New Roman" panose="02020603050405020304" pitchFamily="18" charset="0"/>
                <a:cs typeface="Times New Roman" panose="02020603050405020304" pitchFamily="18" charset="0"/>
              </a:rPr>
              <a:t>elevate</a:t>
            </a:r>
            <a:r>
              <a:rPr lang="en-US" altLang="zh-TW" sz="2000" dirty="0">
                <a:latin typeface="Times New Roman" panose="02020603050405020304" pitchFamily="18" charset="0"/>
                <a:cs typeface="Times New Roman" panose="02020603050405020304" pitchFamily="18" charset="0"/>
              </a:rPr>
              <a:t> some descriptive bullets into </a:t>
            </a:r>
            <a:r>
              <a:rPr lang="en-US" altLang="zh-TW" sz="2000" b="1" dirty="0">
                <a:latin typeface="Times New Roman" panose="02020603050405020304" pitchFamily="18" charset="0"/>
                <a:cs typeface="Times New Roman" panose="02020603050405020304" pitchFamily="18" charset="0"/>
              </a:rPr>
              <a:t>established premises</a:t>
            </a:r>
            <a:r>
              <a:rPr lang="en-US" altLang="zh-TW" sz="2000" dirty="0">
                <a:latin typeface="Times New Roman" panose="02020603050405020304" pitchFamily="18" charset="0"/>
                <a:cs typeface="Times New Roman" panose="02020603050405020304" pitchFamily="18" charset="0"/>
              </a:rPr>
              <a:t>, not active aims.</a:t>
            </a:r>
          </a:p>
          <a:p>
            <a:pPr>
              <a:spcBef>
                <a:spcPts val="1200"/>
              </a:spcBef>
            </a:pPr>
            <a:r>
              <a:rPr lang="en-US" altLang="zh-TW" sz="2000" dirty="0">
                <a:latin typeface="Times New Roman" panose="02020603050405020304" pitchFamily="18" charset="0"/>
                <a:cs typeface="Times New Roman" panose="02020603050405020304" pitchFamily="18" charset="0"/>
              </a:rPr>
              <a:t>Below is a </a:t>
            </a:r>
            <a:r>
              <a:rPr lang="en-US" altLang="zh-TW" sz="2000" b="1" dirty="0">
                <a:latin typeface="Times New Roman" panose="02020603050405020304" pitchFamily="18" charset="0"/>
                <a:cs typeface="Times New Roman" panose="02020603050405020304" pitchFamily="18" charset="0"/>
              </a:rPr>
              <a:t>tight, fundable rewrite</a:t>
            </a:r>
            <a:r>
              <a:rPr lang="en-US" altLang="zh-TW" sz="2000" dirty="0">
                <a:latin typeface="Times New Roman" panose="02020603050405020304" pitchFamily="18" charset="0"/>
                <a:cs typeface="Times New Roman" panose="02020603050405020304" pitchFamily="18" charset="0"/>
              </a:rPr>
              <a:t>: 2 hypothesis-driven aims (+1 optional exploratory), each with </a:t>
            </a:r>
            <a:r>
              <a:rPr lang="en-US" altLang="zh-TW" sz="2000" b="1" dirty="0">
                <a:latin typeface="Times New Roman" panose="02020603050405020304" pitchFamily="18" charset="0"/>
                <a:cs typeface="Times New Roman" panose="02020603050405020304" pitchFamily="18" charset="0"/>
              </a:rPr>
              <a:t>primary outcomes, success criteria, and risks/alternatives</a:t>
            </a:r>
            <a:r>
              <a:rPr lang="en-US" altLang="zh-TW" sz="2000" dirty="0">
                <a:latin typeface="Times New Roman" panose="02020603050405020304" pitchFamily="18" charset="0"/>
                <a:cs typeface="Times New Roman" panose="02020603050405020304" pitchFamily="18" charset="0"/>
              </a:rPr>
              <a:t>. I’ve woven in your strengths (long-term ex vivo eye-disc imaging; decade of pilot data) and kept a few touchstone citations you can retain or drop per agency style.</a:t>
            </a:r>
          </a:p>
        </p:txBody>
      </p:sp>
    </p:spTree>
    <p:extLst>
      <p:ext uri="{BB962C8B-B14F-4D97-AF65-F5344CB8AC3E}">
        <p14:creationId xmlns:p14="http://schemas.microsoft.com/office/powerpoint/2010/main" val="895075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7C4EEB28-11B0-4912-BBE7-01F0060C6782}"/>
              </a:ext>
            </a:extLst>
          </p:cNvPr>
          <p:cNvSpPr>
            <a:spLocks noGrp="1"/>
          </p:cNvSpPr>
          <p:nvPr>
            <p:ph type="body" sz="quarter" idx="10"/>
          </p:nvPr>
        </p:nvSpPr>
        <p:spPr/>
        <p:txBody>
          <a:bodyPr>
            <a:noAutofit/>
          </a:bodyPr>
          <a:lstStyle/>
          <a:p>
            <a:r>
              <a:rPr lang="en-US" altLang="zh-TW" sz="3200" dirty="0">
                <a:latin typeface="Times New Roman" panose="02020603050405020304" pitchFamily="18" charset="0"/>
                <a:cs typeface="Times New Roman" panose="02020603050405020304" pitchFamily="18" charset="0"/>
              </a:rPr>
              <a:t>Experimental designs</a:t>
            </a:r>
            <a:endParaRPr lang="zh-TW" altLang="en-US" sz="3200" dirty="0">
              <a:latin typeface="Times New Roman" panose="02020603050405020304" pitchFamily="18" charset="0"/>
              <a:cs typeface="Times New Roman" panose="02020603050405020304" pitchFamily="18" charset="0"/>
            </a:endParaRPr>
          </a:p>
        </p:txBody>
      </p:sp>
      <p:sp>
        <p:nvSpPr>
          <p:cNvPr id="3" name="文字方塊 2">
            <a:extLst>
              <a:ext uri="{FF2B5EF4-FFF2-40B4-BE49-F238E27FC236}">
                <a16:creationId xmlns:a16="http://schemas.microsoft.com/office/drawing/2014/main" id="{6BA31B32-F2FE-48C7-868C-ECE9779B83A6}"/>
              </a:ext>
            </a:extLst>
          </p:cNvPr>
          <p:cNvSpPr txBox="1"/>
          <p:nvPr/>
        </p:nvSpPr>
        <p:spPr>
          <a:xfrm flipH="1">
            <a:off x="659004" y="1490008"/>
            <a:ext cx="9976824" cy="1938992"/>
          </a:xfrm>
          <a:prstGeom prst="rect">
            <a:avLst/>
          </a:prstGeom>
          <a:noFill/>
        </p:spPr>
        <p:txBody>
          <a:bodyPr wrap="square" rtlCol="0">
            <a:spAutoFit/>
          </a:bodyPr>
          <a:lstStyle/>
          <a:p>
            <a:r>
              <a:rPr lang="en-US" altLang="zh-TW" sz="2000" dirty="0">
                <a:latin typeface="Times New Roman" panose="02020603050405020304" pitchFamily="18" charset="0"/>
                <a:cs typeface="Times New Roman" panose="02020603050405020304" pitchFamily="18" charset="0"/>
              </a:rPr>
              <a:t>Q: </a:t>
            </a:r>
          </a:p>
          <a:p>
            <a:pPr marL="342900" indent="-342900">
              <a:spcBef>
                <a:spcPts val="600"/>
              </a:spcBef>
              <a:buFont typeface="Arial" panose="020B0604020202020204" pitchFamily="34" charset="0"/>
              <a:buChar char="•"/>
            </a:pPr>
            <a:r>
              <a:rPr lang="en-US" altLang="zh-TW" sz="2000" dirty="0">
                <a:latin typeface="Times New Roman" panose="02020603050405020304" pitchFamily="18" charset="0"/>
                <a:cs typeface="Times New Roman" panose="02020603050405020304" pitchFamily="18" charset="0"/>
              </a:rPr>
              <a:t>For the proposed experiments in Specific Aim 1, do I need additional control experiments? </a:t>
            </a:r>
          </a:p>
          <a:p>
            <a:pPr marL="342900" indent="-342900">
              <a:spcBef>
                <a:spcPts val="600"/>
              </a:spcBef>
              <a:buFont typeface="Arial" panose="020B0604020202020204" pitchFamily="34" charset="0"/>
              <a:buChar char="•"/>
            </a:pPr>
            <a:r>
              <a:rPr lang="en-US" altLang="zh-TW" sz="2000" dirty="0">
                <a:latin typeface="Times New Roman" panose="02020603050405020304" pitchFamily="18" charset="0"/>
                <a:cs typeface="Times New Roman" panose="02020603050405020304" pitchFamily="18" charset="0"/>
              </a:rPr>
              <a:t>Do I have enough sample size? </a:t>
            </a:r>
          </a:p>
          <a:p>
            <a:pPr marL="342900" indent="-342900">
              <a:spcBef>
                <a:spcPts val="600"/>
              </a:spcBef>
              <a:buFont typeface="Arial" panose="020B0604020202020204" pitchFamily="34" charset="0"/>
              <a:buChar char="•"/>
            </a:pPr>
            <a:r>
              <a:rPr lang="en-US" altLang="zh-TW" sz="2000" dirty="0">
                <a:latin typeface="Times New Roman" panose="02020603050405020304" pitchFamily="18" charset="0"/>
                <a:cs typeface="Times New Roman" panose="02020603050405020304" pitchFamily="18" charset="0"/>
              </a:rPr>
              <a:t>What statistical methods should I use? </a:t>
            </a:r>
          </a:p>
          <a:p>
            <a:pPr marL="342900" indent="-342900">
              <a:spcBef>
                <a:spcPts val="600"/>
              </a:spcBef>
              <a:buFont typeface="Arial" panose="020B0604020202020204" pitchFamily="34" charset="0"/>
              <a:buChar char="•"/>
            </a:pPr>
            <a:r>
              <a:rPr lang="en-US" altLang="zh-TW" sz="2000" dirty="0">
                <a:latin typeface="Times New Roman" panose="02020603050405020304" pitchFamily="18" charset="0"/>
                <a:cs typeface="Times New Roman" panose="02020603050405020304" pitchFamily="18" charset="0"/>
              </a:rPr>
              <a:t>What type of figure should I use to present the results in experiment 1.3? </a:t>
            </a:r>
            <a:endParaRPr lang="zh-TW"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5150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F232F570-898E-4B8D-9BB5-B7FF3A8FD5A8}"/>
              </a:ext>
            </a:extLst>
          </p:cNvPr>
          <p:cNvSpPr>
            <a:spLocks noGrp="1"/>
          </p:cNvSpPr>
          <p:nvPr>
            <p:ph type="body" sz="quarter" idx="10"/>
          </p:nvPr>
        </p:nvSpPr>
        <p:spPr>
          <a:xfrm>
            <a:off x="659003" y="258233"/>
            <a:ext cx="8018831" cy="529569"/>
          </a:xfrm>
        </p:spPr>
        <p:txBody>
          <a:bodyPr>
            <a:noAutofit/>
          </a:bodyPr>
          <a:lstStyle/>
          <a:p>
            <a:r>
              <a:rPr lang="en-US" altLang="zh-TW" sz="3200" dirty="0">
                <a:latin typeface="Times New Roman" panose="02020603050405020304" pitchFamily="18" charset="0"/>
                <a:cs typeface="Times New Roman" panose="02020603050405020304" pitchFamily="18" charset="0"/>
              </a:rPr>
              <a:t>Back-and-forth questions and modifications</a:t>
            </a:r>
            <a:endParaRPr lang="zh-TW" altLang="en-US" sz="3200"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66A12C84-F58A-48B8-9F88-13726F2A5E14}"/>
              </a:ext>
            </a:extLst>
          </p:cNvPr>
          <p:cNvSpPr txBox="1"/>
          <p:nvPr/>
        </p:nvSpPr>
        <p:spPr>
          <a:xfrm>
            <a:off x="659004" y="1232211"/>
            <a:ext cx="9524902" cy="400110"/>
          </a:xfrm>
          <a:prstGeom prst="rect">
            <a:avLst/>
          </a:prstGeom>
          <a:noFill/>
        </p:spPr>
        <p:txBody>
          <a:bodyPr wrap="square">
            <a:spAutoFit/>
          </a:bodyPr>
          <a:lstStyle/>
          <a:p>
            <a:r>
              <a:rPr lang="en-US" altLang="zh-TW" sz="2000" dirty="0">
                <a:latin typeface="Times New Roman" panose="02020603050405020304" pitchFamily="18" charset="0"/>
                <a:cs typeface="Times New Roman" panose="02020603050405020304" pitchFamily="18" charset="0"/>
              </a:rPr>
              <a:t>Q: Knowing the proposed Specific Aims, can you </a:t>
            </a:r>
            <a:r>
              <a:rPr lang="en-US" altLang="zh-TW" sz="2000" dirty="0">
                <a:solidFill>
                  <a:srgbClr val="FF0000"/>
                </a:solidFill>
                <a:latin typeface="Times New Roman" panose="02020603050405020304" pitchFamily="18" charset="0"/>
                <a:cs typeface="Times New Roman" panose="02020603050405020304" pitchFamily="18" charset="0"/>
              </a:rPr>
              <a:t>go back and modify the Abstract</a:t>
            </a:r>
            <a:r>
              <a:rPr lang="en-US" altLang="zh-TW" sz="2000" dirty="0">
                <a:latin typeface="Times New Roman" panose="02020603050405020304" pitchFamily="18" charset="0"/>
                <a:cs typeface="Times New Roman" panose="02020603050405020304" pitchFamily="18" charset="0"/>
              </a:rPr>
              <a:t>?</a:t>
            </a:r>
            <a:endParaRPr lang="zh-TW" altLang="en-US" sz="2000" dirty="0">
              <a:latin typeface="Times New Roman" panose="02020603050405020304" pitchFamily="18" charset="0"/>
              <a:cs typeface="Times New Roman" panose="02020603050405020304" pitchFamily="18" charset="0"/>
            </a:endParaRPr>
          </a:p>
        </p:txBody>
      </p:sp>
      <p:sp>
        <p:nvSpPr>
          <p:cNvPr id="5" name="文字方塊 4">
            <a:extLst>
              <a:ext uri="{FF2B5EF4-FFF2-40B4-BE49-F238E27FC236}">
                <a16:creationId xmlns:a16="http://schemas.microsoft.com/office/drawing/2014/main" id="{4713D4A7-D772-41D1-B9FE-CE5EE6983FD2}"/>
              </a:ext>
            </a:extLst>
          </p:cNvPr>
          <p:cNvSpPr txBox="1"/>
          <p:nvPr/>
        </p:nvSpPr>
        <p:spPr>
          <a:xfrm>
            <a:off x="659004" y="2045952"/>
            <a:ext cx="9524902" cy="707886"/>
          </a:xfrm>
          <a:prstGeom prst="rect">
            <a:avLst/>
          </a:prstGeom>
          <a:noFill/>
        </p:spPr>
        <p:txBody>
          <a:bodyPr wrap="square">
            <a:spAutoFit/>
          </a:bodyPr>
          <a:lstStyle/>
          <a:p>
            <a:r>
              <a:rPr lang="en-US" altLang="zh-TW" sz="2000" dirty="0">
                <a:latin typeface="Times New Roman" panose="02020603050405020304" pitchFamily="18" charset="0"/>
                <a:cs typeface="Times New Roman" panose="02020603050405020304" pitchFamily="18" charset="0"/>
              </a:rPr>
              <a:t>Q: Knowing the proposed Specific Aims, does the </a:t>
            </a:r>
            <a:r>
              <a:rPr lang="en-US" altLang="zh-TW" sz="2000" dirty="0">
                <a:solidFill>
                  <a:srgbClr val="FF0000"/>
                </a:solidFill>
                <a:latin typeface="Times New Roman" panose="02020603050405020304" pitchFamily="18" charset="0"/>
                <a:cs typeface="Times New Roman" panose="02020603050405020304" pitchFamily="18" charset="0"/>
              </a:rPr>
              <a:t>Background</a:t>
            </a:r>
            <a:r>
              <a:rPr lang="en-US" altLang="zh-TW" sz="2000" dirty="0">
                <a:latin typeface="Times New Roman" panose="02020603050405020304" pitchFamily="18" charset="0"/>
                <a:cs typeface="Times New Roman" panose="02020603050405020304" pitchFamily="18" charset="0"/>
              </a:rPr>
              <a:t> section needs rewriting to be more relevant?</a:t>
            </a:r>
            <a:endParaRPr lang="zh-TW" altLang="en-US" sz="2000" dirty="0">
              <a:latin typeface="Times New Roman" panose="02020603050405020304" pitchFamily="18" charset="0"/>
              <a:cs typeface="Times New Roman" panose="02020603050405020304" pitchFamily="18" charset="0"/>
            </a:endParaRPr>
          </a:p>
        </p:txBody>
      </p:sp>
      <p:sp>
        <p:nvSpPr>
          <p:cNvPr id="7" name="文字方塊 6">
            <a:extLst>
              <a:ext uri="{FF2B5EF4-FFF2-40B4-BE49-F238E27FC236}">
                <a16:creationId xmlns:a16="http://schemas.microsoft.com/office/drawing/2014/main" id="{D50F09C5-3433-4019-9C8C-0CDBD02A6589}"/>
              </a:ext>
            </a:extLst>
          </p:cNvPr>
          <p:cNvSpPr txBox="1"/>
          <p:nvPr/>
        </p:nvSpPr>
        <p:spPr>
          <a:xfrm>
            <a:off x="659003" y="3167469"/>
            <a:ext cx="9722125" cy="707886"/>
          </a:xfrm>
          <a:prstGeom prst="rect">
            <a:avLst/>
          </a:prstGeom>
          <a:noFill/>
        </p:spPr>
        <p:txBody>
          <a:bodyPr wrap="square">
            <a:spAutoFit/>
          </a:bodyPr>
          <a:lstStyle/>
          <a:p>
            <a:r>
              <a:rPr lang="en-US" altLang="zh-TW" sz="2000" dirty="0">
                <a:latin typeface="Times New Roman" panose="02020603050405020304" pitchFamily="18" charset="0"/>
                <a:cs typeface="Times New Roman" panose="02020603050405020304" pitchFamily="18" charset="0"/>
              </a:rPr>
              <a:t>Q:</a:t>
            </a:r>
            <a:r>
              <a:rPr lang="zh-TW" altLang="en-US" sz="2000" dirty="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With these modifications to the grant, can you evaluate its merits </a:t>
            </a:r>
            <a:r>
              <a:rPr lang="en-US" altLang="zh-TW" sz="2000" dirty="0">
                <a:solidFill>
                  <a:srgbClr val="FF0000"/>
                </a:solidFill>
                <a:latin typeface="Times New Roman" panose="02020603050405020304" pitchFamily="18" charset="0"/>
                <a:cs typeface="Times New Roman" panose="02020603050405020304" pitchFamily="18" charset="0"/>
              </a:rPr>
              <a:t>as a critical reviewer</a:t>
            </a:r>
            <a:r>
              <a:rPr lang="en-US" altLang="zh-TW" sz="2000" dirty="0">
                <a:latin typeface="Times New Roman" panose="02020603050405020304" pitchFamily="18" charset="0"/>
                <a:cs typeface="Times New Roman" panose="02020603050405020304" pitchFamily="18" charset="0"/>
              </a:rPr>
              <a:t>? what else can be modified to enhance its fundability?</a:t>
            </a:r>
            <a:endParaRPr lang="zh-TW" altLang="en-US" sz="2000" dirty="0">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CD7CF706-ACEA-4196-8473-CE846DD3B87D}"/>
              </a:ext>
            </a:extLst>
          </p:cNvPr>
          <p:cNvSpPr txBox="1"/>
          <p:nvPr/>
        </p:nvSpPr>
        <p:spPr>
          <a:xfrm flipH="1">
            <a:off x="659002" y="4288986"/>
            <a:ext cx="9722124" cy="707886"/>
          </a:xfrm>
          <a:prstGeom prst="rect">
            <a:avLst/>
          </a:prstGeom>
          <a:noFill/>
        </p:spPr>
        <p:txBody>
          <a:bodyPr wrap="square" rtlCol="0">
            <a:spAutoFit/>
          </a:bodyPr>
          <a:lstStyle/>
          <a:p>
            <a:r>
              <a:rPr lang="en-US" altLang="zh-TW" sz="2000" dirty="0">
                <a:latin typeface="Times New Roman" panose="02020603050405020304" pitchFamily="18" charset="0"/>
                <a:cs typeface="Times New Roman" panose="02020603050405020304" pitchFamily="18" charset="0"/>
              </a:rPr>
              <a:t>Q: The proposal is too long. The page limit is 10 pages. The abstract is limited to 200 words. Please help to</a:t>
            </a:r>
            <a:r>
              <a:rPr lang="en-US" altLang="zh-TW" sz="2000" dirty="0">
                <a:solidFill>
                  <a:srgbClr val="FF0000"/>
                </a:solidFill>
                <a:latin typeface="Times New Roman" panose="02020603050405020304" pitchFamily="18" charset="0"/>
                <a:cs typeface="Times New Roman" panose="02020603050405020304" pitchFamily="18" charset="0"/>
              </a:rPr>
              <a:t> shorten </a:t>
            </a:r>
            <a:r>
              <a:rPr lang="en-US" altLang="zh-TW" sz="2000" dirty="0">
                <a:latin typeface="Times New Roman" panose="02020603050405020304" pitchFamily="18" charset="0"/>
                <a:cs typeface="Times New Roman" panose="02020603050405020304" pitchFamily="18" charset="0"/>
              </a:rPr>
              <a:t>it to within the limits. </a:t>
            </a:r>
            <a:endParaRPr lang="zh-TW"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0382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DF1F8010-FBA3-445A-BFDE-C688F40F281E}"/>
              </a:ext>
            </a:extLst>
          </p:cNvPr>
          <p:cNvSpPr>
            <a:spLocks noGrp="1"/>
          </p:cNvSpPr>
          <p:nvPr>
            <p:ph type="body" sz="quarter" idx="10"/>
          </p:nvPr>
        </p:nvSpPr>
        <p:spPr/>
        <p:txBody>
          <a:bodyPr>
            <a:noAutofit/>
          </a:bodyPr>
          <a:lstStyle/>
          <a:p>
            <a:r>
              <a:rPr lang="en-US" altLang="zh-TW" sz="3200" dirty="0" err="1">
                <a:latin typeface="Times New Roman" panose="02020603050405020304" pitchFamily="18" charset="0"/>
                <a:cs typeface="Times New Roman" panose="02020603050405020304" pitchFamily="18" charset="0"/>
              </a:rPr>
              <a:t>NotebookLM</a:t>
            </a:r>
            <a:r>
              <a:rPr lang="en-US" altLang="zh-TW" sz="3200" dirty="0">
                <a:latin typeface="Times New Roman" panose="02020603050405020304" pitchFamily="18" charset="0"/>
                <a:cs typeface="Times New Roman" panose="02020603050405020304" pitchFamily="18" charset="0"/>
              </a:rPr>
              <a:t> by Google</a:t>
            </a:r>
            <a:endParaRPr lang="zh-TW" altLang="en-US" sz="3200" dirty="0">
              <a:latin typeface="Times New Roman" panose="02020603050405020304" pitchFamily="18" charset="0"/>
              <a:cs typeface="Times New Roman" panose="02020603050405020304" pitchFamily="18" charset="0"/>
            </a:endParaRPr>
          </a:p>
        </p:txBody>
      </p:sp>
      <p:pic>
        <p:nvPicPr>
          <p:cNvPr id="4" name="圖片 3">
            <a:extLst>
              <a:ext uri="{FF2B5EF4-FFF2-40B4-BE49-F238E27FC236}">
                <a16:creationId xmlns:a16="http://schemas.microsoft.com/office/drawing/2014/main" id="{EBA3D9BF-431E-45FB-8134-28D7A4A0E3EB}"/>
              </a:ext>
            </a:extLst>
          </p:cNvPr>
          <p:cNvPicPr>
            <a:picLocks noChangeAspect="1"/>
          </p:cNvPicPr>
          <p:nvPr/>
        </p:nvPicPr>
        <p:blipFill>
          <a:blip r:embed="rId2"/>
          <a:stretch>
            <a:fillRect/>
          </a:stretch>
        </p:blipFill>
        <p:spPr>
          <a:xfrm>
            <a:off x="855082" y="1009349"/>
            <a:ext cx="10217675" cy="5848651"/>
          </a:xfrm>
          <a:prstGeom prst="rect">
            <a:avLst/>
          </a:prstGeom>
        </p:spPr>
      </p:pic>
      <p:cxnSp>
        <p:nvCxnSpPr>
          <p:cNvPr id="5" name="直線單箭頭接點 4">
            <a:extLst>
              <a:ext uri="{FF2B5EF4-FFF2-40B4-BE49-F238E27FC236}">
                <a16:creationId xmlns:a16="http://schemas.microsoft.com/office/drawing/2014/main" id="{246203C4-0946-4EBC-A6A1-1777051F5DE4}"/>
              </a:ext>
            </a:extLst>
          </p:cNvPr>
          <p:cNvCxnSpPr>
            <a:cxnSpLocks/>
          </p:cNvCxnSpPr>
          <p:nvPr/>
        </p:nvCxnSpPr>
        <p:spPr>
          <a:xfrm>
            <a:off x="529015" y="1828800"/>
            <a:ext cx="259977"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線單箭頭接點 5">
            <a:extLst>
              <a:ext uri="{FF2B5EF4-FFF2-40B4-BE49-F238E27FC236}">
                <a16:creationId xmlns:a16="http://schemas.microsoft.com/office/drawing/2014/main" id="{2C1FCF47-FEAF-42AB-9D9B-5F33CCCDAB9A}"/>
              </a:ext>
            </a:extLst>
          </p:cNvPr>
          <p:cNvCxnSpPr>
            <a:cxnSpLocks/>
          </p:cNvCxnSpPr>
          <p:nvPr/>
        </p:nvCxnSpPr>
        <p:spPr>
          <a:xfrm>
            <a:off x="3487369" y="4625788"/>
            <a:ext cx="259977"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6">
            <a:extLst>
              <a:ext uri="{FF2B5EF4-FFF2-40B4-BE49-F238E27FC236}">
                <a16:creationId xmlns:a16="http://schemas.microsoft.com/office/drawing/2014/main" id="{5B938EC1-4BE3-4EAD-8159-595CD4D9B6F5}"/>
              </a:ext>
            </a:extLst>
          </p:cNvPr>
          <p:cNvCxnSpPr>
            <a:cxnSpLocks/>
          </p:cNvCxnSpPr>
          <p:nvPr/>
        </p:nvCxnSpPr>
        <p:spPr>
          <a:xfrm>
            <a:off x="868329" y="2375647"/>
            <a:ext cx="259977"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id="{31508878-6024-488C-8111-CD56F00524CF}"/>
              </a:ext>
            </a:extLst>
          </p:cNvPr>
          <p:cNvCxnSpPr>
            <a:cxnSpLocks/>
          </p:cNvCxnSpPr>
          <p:nvPr/>
        </p:nvCxnSpPr>
        <p:spPr>
          <a:xfrm flipV="1">
            <a:off x="5047228" y="4823014"/>
            <a:ext cx="0" cy="2061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單箭頭接點 10">
            <a:extLst>
              <a:ext uri="{FF2B5EF4-FFF2-40B4-BE49-F238E27FC236}">
                <a16:creationId xmlns:a16="http://schemas.microsoft.com/office/drawing/2014/main" id="{E269F403-3A57-4D82-AEFC-A22727D3D389}"/>
              </a:ext>
            </a:extLst>
          </p:cNvPr>
          <p:cNvCxnSpPr>
            <a:cxnSpLocks/>
          </p:cNvCxnSpPr>
          <p:nvPr/>
        </p:nvCxnSpPr>
        <p:spPr>
          <a:xfrm flipV="1">
            <a:off x="9932992" y="1443319"/>
            <a:ext cx="0" cy="2151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466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DF1F8010-FBA3-445A-BFDE-C688F40F281E}"/>
              </a:ext>
            </a:extLst>
          </p:cNvPr>
          <p:cNvSpPr>
            <a:spLocks noGrp="1"/>
          </p:cNvSpPr>
          <p:nvPr>
            <p:ph type="body" sz="quarter" idx="10"/>
          </p:nvPr>
        </p:nvSpPr>
        <p:spPr/>
        <p:txBody>
          <a:bodyPr>
            <a:noAutofit/>
          </a:bodyPr>
          <a:lstStyle/>
          <a:p>
            <a:r>
              <a:rPr lang="en-US" altLang="zh-TW" sz="3200" dirty="0" err="1">
                <a:latin typeface="Times New Roman" panose="02020603050405020304" pitchFamily="18" charset="0"/>
                <a:cs typeface="Times New Roman" panose="02020603050405020304" pitchFamily="18" charset="0"/>
              </a:rPr>
              <a:t>NotebookLM</a:t>
            </a:r>
            <a:r>
              <a:rPr lang="en-US" altLang="zh-TW" sz="3200" dirty="0">
                <a:latin typeface="Times New Roman" panose="02020603050405020304" pitchFamily="18" charset="0"/>
                <a:cs typeface="Times New Roman" panose="02020603050405020304" pitchFamily="18" charset="0"/>
              </a:rPr>
              <a:t> by Google</a:t>
            </a:r>
            <a:endParaRPr lang="zh-TW" altLang="en-US" sz="3200" dirty="0">
              <a:latin typeface="Times New Roman" panose="02020603050405020304" pitchFamily="18" charset="0"/>
              <a:cs typeface="Times New Roman" panose="02020603050405020304" pitchFamily="18" charset="0"/>
            </a:endParaRPr>
          </a:p>
        </p:txBody>
      </p:sp>
      <p:pic>
        <p:nvPicPr>
          <p:cNvPr id="4" name="圖片 3">
            <a:extLst>
              <a:ext uri="{FF2B5EF4-FFF2-40B4-BE49-F238E27FC236}">
                <a16:creationId xmlns:a16="http://schemas.microsoft.com/office/drawing/2014/main" id="{F2F6BC20-8F95-4E71-86AA-FEE78FDC5259}"/>
              </a:ext>
            </a:extLst>
          </p:cNvPr>
          <p:cNvPicPr>
            <a:picLocks noChangeAspect="1"/>
          </p:cNvPicPr>
          <p:nvPr/>
        </p:nvPicPr>
        <p:blipFill>
          <a:blip r:embed="rId2"/>
          <a:stretch>
            <a:fillRect/>
          </a:stretch>
        </p:blipFill>
        <p:spPr>
          <a:xfrm>
            <a:off x="845557" y="1000538"/>
            <a:ext cx="10236726" cy="5753396"/>
          </a:xfrm>
          <a:prstGeom prst="rect">
            <a:avLst/>
          </a:prstGeom>
        </p:spPr>
      </p:pic>
      <p:cxnSp>
        <p:nvCxnSpPr>
          <p:cNvPr id="6" name="直線單箭頭接點 5">
            <a:extLst>
              <a:ext uri="{FF2B5EF4-FFF2-40B4-BE49-F238E27FC236}">
                <a16:creationId xmlns:a16="http://schemas.microsoft.com/office/drawing/2014/main" id="{471A9957-DEE2-4562-A4ED-2B7369297CC9}"/>
              </a:ext>
            </a:extLst>
          </p:cNvPr>
          <p:cNvCxnSpPr/>
          <p:nvPr/>
        </p:nvCxnSpPr>
        <p:spPr>
          <a:xfrm flipV="1">
            <a:off x="6293224" y="3048000"/>
            <a:ext cx="0" cy="2958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單箭頭接點 6">
            <a:extLst>
              <a:ext uri="{FF2B5EF4-FFF2-40B4-BE49-F238E27FC236}">
                <a16:creationId xmlns:a16="http://schemas.microsoft.com/office/drawing/2014/main" id="{01B62838-F85D-4B58-A0BB-9F042FC7D756}"/>
              </a:ext>
            </a:extLst>
          </p:cNvPr>
          <p:cNvCxnSpPr>
            <a:cxnSpLocks/>
          </p:cNvCxnSpPr>
          <p:nvPr/>
        </p:nvCxnSpPr>
        <p:spPr>
          <a:xfrm>
            <a:off x="546847" y="6194612"/>
            <a:ext cx="298710"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線單箭頭接點 7">
            <a:extLst>
              <a:ext uri="{FF2B5EF4-FFF2-40B4-BE49-F238E27FC236}">
                <a16:creationId xmlns:a16="http://schemas.microsoft.com/office/drawing/2014/main" id="{EE50DD8F-AA9A-4A26-A45D-BF154DFEF0F5}"/>
              </a:ext>
            </a:extLst>
          </p:cNvPr>
          <p:cNvCxnSpPr>
            <a:cxnSpLocks/>
          </p:cNvCxnSpPr>
          <p:nvPr/>
        </p:nvCxnSpPr>
        <p:spPr>
          <a:xfrm>
            <a:off x="484094" y="2277035"/>
            <a:ext cx="259977" cy="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2521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A9C668F4-7DE4-461A-875F-04C2A3B1603D}"/>
              </a:ext>
            </a:extLst>
          </p:cNvPr>
          <p:cNvSpPr>
            <a:spLocks noGrp="1"/>
          </p:cNvSpPr>
          <p:nvPr>
            <p:ph type="body" sz="quarter" idx="10"/>
          </p:nvPr>
        </p:nvSpPr>
        <p:spPr/>
        <p:txBody>
          <a:bodyPr>
            <a:noAutofit/>
          </a:bodyPr>
          <a:lstStyle/>
          <a:p>
            <a:r>
              <a:rPr lang="en-US" altLang="zh-TW" sz="3200" dirty="0">
                <a:latin typeface="Times New Roman" panose="02020603050405020304" pitchFamily="18" charset="0"/>
                <a:ea typeface="標楷體" panose="03000509000000000000" pitchFamily="65" charset="-120"/>
              </a:rPr>
              <a:t>Hallucination by </a:t>
            </a:r>
            <a:r>
              <a:rPr lang="en-US" altLang="zh-TW" sz="3200" dirty="0" err="1">
                <a:latin typeface="Times New Roman" panose="02020603050405020304" pitchFamily="18" charset="0"/>
                <a:ea typeface="標楷體" panose="03000509000000000000" pitchFamily="65" charset="-120"/>
              </a:rPr>
              <a:t>ChatGPT</a:t>
            </a:r>
            <a:endParaRPr lang="zh-TW" altLang="zh-TW" sz="3200" dirty="0">
              <a:latin typeface="Times New Roman" panose="02020603050405020304" pitchFamily="18" charset="0"/>
              <a:ea typeface="標楷體" panose="03000509000000000000" pitchFamily="65" charset="-120"/>
            </a:endParaRPr>
          </a:p>
        </p:txBody>
      </p:sp>
      <p:sp>
        <p:nvSpPr>
          <p:cNvPr id="3" name="矩形 2">
            <a:extLst>
              <a:ext uri="{FF2B5EF4-FFF2-40B4-BE49-F238E27FC236}">
                <a16:creationId xmlns:a16="http://schemas.microsoft.com/office/drawing/2014/main" id="{CEAE363F-ABA8-48BD-8ADD-EA404533D11D}"/>
              </a:ext>
            </a:extLst>
          </p:cNvPr>
          <p:cNvSpPr/>
          <p:nvPr/>
        </p:nvSpPr>
        <p:spPr>
          <a:xfrm>
            <a:off x="658273" y="1013145"/>
            <a:ext cx="10611293" cy="5647700"/>
          </a:xfrm>
          <a:prstGeom prst="rect">
            <a:avLst/>
          </a:prstGeom>
        </p:spPr>
        <p:txBody>
          <a:bodyPr wrap="square">
            <a:spAutoFit/>
          </a:bodyPr>
          <a:lstStyle/>
          <a:p>
            <a:pPr>
              <a:spcAft>
                <a:spcPts val="0"/>
              </a:spcAft>
            </a:pPr>
            <a:r>
              <a:rPr lang="en-US" altLang="zh-TW" b="1" dirty="0" err="1">
                <a:solidFill>
                  <a:srgbClr val="0000FF"/>
                </a:solidFill>
                <a:latin typeface="Times New Roman" panose="02020603050405020304" pitchFamily="18" charset="0"/>
                <a:ea typeface="標楷體" panose="03000509000000000000" pitchFamily="65" charset="-120"/>
              </a:rPr>
              <a:t>ChatGPT</a:t>
            </a:r>
            <a:r>
              <a:rPr lang="en-US" altLang="zh-TW" b="1" dirty="0">
                <a:solidFill>
                  <a:srgbClr val="0000FF"/>
                </a:solidFill>
                <a:latin typeface="Times New Roman" panose="02020603050405020304" pitchFamily="18" charset="0"/>
                <a:ea typeface="標楷體" panose="03000509000000000000" pitchFamily="65" charset="-120"/>
              </a:rPr>
              <a:t>: </a:t>
            </a:r>
            <a:r>
              <a:rPr lang="en-US" altLang="zh-TW" dirty="0">
                <a:solidFill>
                  <a:srgbClr val="0000FF"/>
                </a:solidFill>
                <a:latin typeface="Times New Roman" panose="02020603050405020304" pitchFamily="18" charset="0"/>
                <a:ea typeface="標楷體" panose="03000509000000000000" pitchFamily="65" charset="-120"/>
              </a:rPr>
              <a:t>references on TNBC and EGFR research</a:t>
            </a:r>
            <a:r>
              <a:rPr lang="zh-TW" altLang="zh-TW" dirty="0">
                <a:solidFill>
                  <a:srgbClr val="0000FF"/>
                </a:solidFill>
                <a:latin typeface="Times New Roman" panose="02020603050405020304" pitchFamily="18" charset="0"/>
                <a:ea typeface="標楷體" panose="03000509000000000000" pitchFamily="65" charset="-120"/>
              </a:rPr>
              <a:t>：</a:t>
            </a:r>
          </a:p>
          <a:p>
            <a:pPr>
              <a:spcBef>
                <a:spcPts val="600"/>
              </a:spcBef>
              <a:spcAft>
                <a:spcPts val="0"/>
              </a:spcAft>
            </a:pP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Lehmann BD, Bauer JA, Chen X, Sanders ME, Chakravarthy AB, </a:t>
            </a:r>
            <a:r>
              <a:rPr lang="en-US" altLang="zh-TW" sz="1800" dirty="0" err="1">
                <a:latin typeface="Times New Roman" panose="02020603050405020304" pitchFamily="18" charset="0"/>
                <a:ea typeface="標楷體" panose="03000509000000000000" pitchFamily="65" charset="-120"/>
                <a:cs typeface="Times New Roman" panose="02020603050405020304" pitchFamily="18" charset="0"/>
              </a:rPr>
              <a:t>Shyr</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 Y, </a:t>
            </a:r>
            <a:r>
              <a:rPr lang="en-US" altLang="zh-TW" sz="1800" dirty="0" err="1">
                <a:latin typeface="Times New Roman" panose="02020603050405020304" pitchFamily="18" charset="0"/>
                <a:ea typeface="標楷體" panose="03000509000000000000" pitchFamily="65" charset="-120"/>
                <a:cs typeface="Times New Roman" panose="02020603050405020304" pitchFamily="18" charset="0"/>
              </a:rPr>
              <a:t>Pietenpol</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 JA. Identification of human triple-negative breast cancer subtypes and preclinical models for selection of targeted therapies. J Clin Invest. 2011;121(7):2750-2767. doi:10.1172/JCI45014</a:t>
            </a:r>
            <a:endParaRPr lang="zh-TW" altLang="zh-TW" sz="1800" dirty="0">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spcAft>
                <a:spcPts val="0"/>
              </a:spcAft>
            </a:pP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Ueno NT, Zhang D, Targeting EGFR in Triple Negative Breast Cancer. </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J Cancer Sci </a:t>
            </a:r>
            <a:r>
              <a:rPr lang="en-US" altLang="zh-TW" sz="1800"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Ther</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2014; 6(6): 236-243. doi: 10.4172/1948-5956.1000262</a:t>
            </a:r>
            <a:endParaRPr lang="zh-TW" altLang="zh-TW" sz="1800" dirty="0">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spcAft>
                <a:spcPts val="0"/>
              </a:spcAft>
            </a:pPr>
            <a:r>
              <a:rPr lang="en-US" altLang="zh-TW" sz="1800" dirty="0" err="1">
                <a:latin typeface="Times New Roman" panose="02020603050405020304" pitchFamily="18" charset="0"/>
                <a:ea typeface="標楷體" panose="03000509000000000000" pitchFamily="65" charset="-120"/>
                <a:cs typeface="Times New Roman" panose="02020603050405020304" pitchFamily="18" charset="0"/>
              </a:rPr>
              <a:t>Baselga</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 J, </a:t>
            </a:r>
            <a:r>
              <a:rPr lang="en-US" altLang="zh-TW" sz="1800" dirty="0" err="1">
                <a:latin typeface="Times New Roman" panose="02020603050405020304" pitchFamily="18" charset="0"/>
                <a:ea typeface="標楷體" panose="03000509000000000000" pitchFamily="65" charset="-120"/>
                <a:cs typeface="Times New Roman" panose="02020603050405020304" pitchFamily="18" charset="0"/>
              </a:rPr>
              <a:t>Albanell</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 J. Mechanism of action of anti-HER2 monoclonal antibodies. Ann Oncol. 2001;12 Suppl 1:S35-S41. doi:10.1023/a:1011199018579</a:t>
            </a:r>
            <a:endParaRPr lang="zh-TW" altLang="zh-TW" sz="1800" dirty="0">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spcAft>
                <a:spcPts val="0"/>
              </a:spcAft>
            </a:pP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Yardley DA, Kaufman PA, </a:t>
            </a:r>
            <a:r>
              <a:rPr lang="en-US" altLang="zh-TW" sz="1800" dirty="0" err="1">
                <a:latin typeface="Times New Roman" panose="02020603050405020304" pitchFamily="18" charset="0"/>
                <a:ea typeface="標楷體" panose="03000509000000000000" pitchFamily="65" charset="-120"/>
                <a:cs typeface="Times New Roman" panose="02020603050405020304" pitchFamily="18" charset="0"/>
              </a:rPr>
              <a:t>Brufsky</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 A, et al. Treatment patterns and clinical outcomes for patients with de novo versus recurrent HER2-positive metastatic breast cancer. Breast Cancer Res Treat. </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2021;186(1):107-117. doi:10.1007/s10549-021-06105-5</a:t>
            </a:r>
            <a:endParaRPr lang="zh-TW" altLang="zh-TW" sz="1800" dirty="0">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spcAft>
                <a:spcPts val="0"/>
              </a:spcAft>
            </a:pP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Hynes NE, MacDonald G. </a:t>
            </a:r>
            <a:r>
              <a:rPr lang="en-US" altLang="zh-TW" sz="1800" dirty="0" err="1">
                <a:latin typeface="Times New Roman" panose="02020603050405020304" pitchFamily="18" charset="0"/>
                <a:ea typeface="標楷體" panose="03000509000000000000" pitchFamily="65" charset="-120"/>
                <a:cs typeface="Times New Roman" panose="02020603050405020304" pitchFamily="18" charset="0"/>
              </a:rPr>
              <a:t>ErbB</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 receptors and signaling pathways in cancer. Curr Opin Cell Biol. 2009;21(2):177-184. doi:10.1016/j.ceb.2008.12.010</a:t>
            </a:r>
            <a:endParaRPr lang="zh-TW" altLang="zh-TW" sz="1800" dirty="0">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spcAft>
                <a:spcPts val="0"/>
              </a:spcAft>
            </a:pPr>
            <a:r>
              <a:rPr lang="en-US" altLang="zh-TW" sz="1800" dirty="0" err="1">
                <a:latin typeface="Times New Roman" panose="02020603050405020304" pitchFamily="18" charset="0"/>
                <a:ea typeface="標楷體" panose="03000509000000000000" pitchFamily="65" charset="-120"/>
                <a:cs typeface="Times New Roman" panose="02020603050405020304" pitchFamily="18" charset="0"/>
              </a:rPr>
              <a:t>Moulder</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 SL, </a:t>
            </a:r>
            <a:r>
              <a:rPr lang="en-US" altLang="zh-TW" sz="1800" dirty="0" err="1">
                <a:latin typeface="Times New Roman" panose="02020603050405020304" pitchFamily="18" charset="0"/>
                <a:ea typeface="標楷體" panose="03000509000000000000" pitchFamily="65" charset="-120"/>
                <a:cs typeface="Times New Roman" panose="02020603050405020304" pitchFamily="18" charset="0"/>
              </a:rPr>
              <a:t>Yakes</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 FM, </a:t>
            </a:r>
            <a:r>
              <a:rPr lang="en-US" altLang="zh-TW" sz="1800" dirty="0" err="1">
                <a:latin typeface="Times New Roman" panose="02020603050405020304" pitchFamily="18" charset="0"/>
                <a:ea typeface="標楷體" panose="03000509000000000000" pitchFamily="65" charset="-120"/>
                <a:cs typeface="Times New Roman" panose="02020603050405020304" pitchFamily="18" charset="0"/>
              </a:rPr>
              <a:t>Muthuswamy</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 SK, Bianco R, Simpson JF, Arteaga CL. Epidermal growth factor receptor (HER1) tyrosine kinase inhibitor ZD1839 (</a:t>
            </a:r>
            <a:r>
              <a:rPr lang="en-US" altLang="zh-TW" sz="1800" dirty="0" err="1">
                <a:latin typeface="Times New Roman" panose="02020603050405020304" pitchFamily="18" charset="0"/>
                <a:ea typeface="標楷體" panose="03000509000000000000" pitchFamily="65" charset="-120"/>
                <a:cs typeface="Times New Roman" panose="02020603050405020304" pitchFamily="18" charset="0"/>
              </a:rPr>
              <a:t>Iressa</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 inhibits HER2/neu (erbB2)-overexpressing breast cancer cells in vitro and in vivo. Cancer Res. 2001;61(24):8887-8895.</a:t>
            </a:r>
            <a:endParaRPr lang="zh-TW" altLang="zh-TW" sz="1800" dirty="0">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spcAft>
                <a:spcPts val="0"/>
              </a:spcAft>
            </a:pP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Siddiqui S, Chopra R. EGFR: A Potential Target for the Treatment of Triple-Negative Breast Cancer. Chemotherapy. 2017;62(3):177-184. doi:10.1159/000452984</a:t>
            </a:r>
            <a:endParaRPr lang="zh-TW" altLang="zh-TW" sz="1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箭號: 向下 3">
            <a:extLst>
              <a:ext uri="{FF2B5EF4-FFF2-40B4-BE49-F238E27FC236}">
                <a16:creationId xmlns:a16="http://schemas.microsoft.com/office/drawing/2014/main" id="{C90E9AA7-67E5-46C8-A253-A204562B91A4}"/>
              </a:ext>
            </a:extLst>
          </p:cNvPr>
          <p:cNvSpPr/>
          <p:nvPr/>
        </p:nvSpPr>
        <p:spPr>
          <a:xfrm rot="1736037">
            <a:off x="10896214" y="2179160"/>
            <a:ext cx="233412" cy="251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BEBB6EF0-BD06-4191-A7B9-09A01F497541}"/>
              </a:ext>
            </a:extLst>
          </p:cNvPr>
          <p:cNvSpPr txBox="1"/>
          <p:nvPr/>
        </p:nvSpPr>
        <p:spPr>
          <a:xfrm flipH="1">
            <a:off x="11112552" y="1935610"/>
            <a:ext cx="1079448" cy="400110"/>
          </a:xfrm>
          <a:prstGeom prst="rect">
            <a:avLst/>
          </a:prstGeom>
          <a:noFill/>
        </p:spPr>
        <p:txBody>
          <a:bodyPr wrap="square" rtlCol="0">
            <a:spAutoFit/>
          </a:bodyPr>
          <a:lstStyle/>
          <a:p>
            <a:r>
              <a:rPr lang="en-US" altLang="zh-TW" sz="2000" b="1" dirty="0">
                <a:solidFill>
                  <a:srgbClr val="0000FF"/>
                </a:solidFill>
                <a:ea typeface="標楷體" panose="03000509000000000000" pitchFamily="65" charset="-120"/>
              </a:rPr>
              <a:t>wrong</a:t>
            </a:r>
            <a:endParaRPr lang="zh-TW" altLang="en-US" sz="2000" b="1" dirty="0">
              <a:solidFill>
                <a:srgbClr val="0000FF"/>
              </a:solidFill>
              <a:ea typeface="標楷體" panose="03000509000000000000" pitchFamily="65" charset="-120"/>
            </a:endParaRPr>
          </a:p>
        </p:txBody>
      </p:sp>
      <p:sp>
        <p:nvSpPr>
          <p:cNvPr id="6" name="箭號: 向下 5">
            <a:extLst>
              <a:ext uri="{FF2B5EF4-FFF2-40B4-BE49-F238E27FC236}">
                <a16:creationId xmlns:a16="http://schemas.microsoft.com/office/drawing/2014/main" id="{72C66692-FFE7-414B-B7F4-A018C8F8296B}"/>
              </a:ext>
            </a:extLst>
          </p:cNvPr>
          <p:cNvSpPr/>
          <p:nvPr/>
        </p:nvSpPr>
        <p:spPr>
          <a:xfrm rot="5400000">
            <a:off x="10338322" y="6166143"/>
            <a:ext cx="233412" cy="251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a:extLst>
              <a:ext uri="{FF2B5EF4-FFF2-40B4-BE49-F238E27FC236}">
                <a16:creationId xmlns:a16="http://schemas.microsoft.com/office/drawing/2014/main" id="{C440354E-35B1-489F-87E8-42EDFCD9C3CC}"/>
              </a:ext>
            </a:extLst>
          </p:cNvPr>
          <p:cNvSpPr txBox="1"/>
          <p:nvPr/>
        </p:nvSpPr>
        <p:spPr>
          <a:xfrm rot="59341" flipH="1">
            <a:off x="10603715" y="5941519"/>
            <a:ext cx="1331701" cy="707886"/>
          </a:xfrm>
          <a:prstGeom prst="rect">
            <a:avLst/>
          </a:prstGeom>
          <a:noFill/>
        </p:spPr>
        <p:txBody>
          <a:bodyPr wrap="square" rtlCol="0">
            <a:spAutoFit/>
          </a:bodyPr>
          <a:lstStyle/>
          <a:p>
            <a:r>
              <a:rPr lang="en-US" altLang="zh-TW" sz="2000" b="1" dirty="0">
                <a:solidFill>
                  <a:srgbClr val="0000FF"/>
                </a:solidFill>
                <a:ea typeface="標楷體" panose="03000509000000000000" pitchFamily="65" charset="-120"/>
              </a:rPr>
              <a:t>totally false</a:t>
            </a:r>
            <a:endParaRPr lang="zh-TW" altLang="en-US" sz="2000" b="1" dirty="0">
              <a:solidFill>
                <a:srgbClr val="0000FF"/>
              </a:solidFill>
              <a:ea typeface="標楷體" panose="03000509000000000000" pitchFamily="65" charset="-120"/>
            </a:endParaRPr>
          </a:p>
        </p:txBody>
      </p:sp>
    </p:spTree>
    <p:extLst>
      <p:ext uri="{BB962C8B-B14F-4D97-AF65-F5344CB8AC3E}">
        <p14:creationId xmlns:p14="http://schemas.microsoft.com/office/powerpoint/2010/main" val="162954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3ABB40A9-0FC6-4C93-A264-8EABB496A672}"/>
              </a:ext>
            </a:extLst>
          </p:cNvPr>
          <p:cNvSpPr>
            <a:spLocks noGrp="1"/>
          </p:cNvSpPr>
          <p:nvPr>
            <p:ph type="body" sz="quarter" idx="10"/>
          </p:nvPr>
        </p:nvSpPr>
        <p:spPr>
          <a:xfrm>
            <a:off x="659004" y="258233"/>
            <a:ext cx="8664290" cy="529569"/>
          </a:xfrm>
        </p:spPr>
        <p:txBody>
          <a:bodyPr>
            <a:noAutofit/>
          </a:bodyPr>
          <a:lstStyle/>
          <a:p>
            <a:r>
              <a:rPr lang="en-US" altLang="zh-TW" sz="3200" dirty="0">
                <a:latin typeface="Times New Roman" panose="02020603050405020304" pitchFamily="18" charset="0"/>
                <a:cs typeface="Times New Roman" panose="02020603050405020304" pitchFamily="18" charset="0"/>
              </a:rPr>
              <a:t>More innovations and interdisciplinary study</a:t>
            </a:r>
            <a:endParaRPr lang="zh-TW" altLang="en-US" sz="3200" dirty="0">
              <a:latin typeface="Times New Roman" panose="02020603050405020304" pitchFamily="18" charset="0"/>
              <a:cs typeface="Times New Roman" panose="02020603050405020304" pitchFamily="18" charset="0"/>
            </a:endParaRPr>
          </a:p>
        </p:txBody>
      </p:sp>
      <p:sp>
        <p:nvSpPr>
          <p:cNvPr id="3" name="文字方塊 2">
            <a:extLst>
              <a:ext uri="{FF2B5EF4-FFF2-40B4-BE49-F238E27FC236}">
                <a16:creationId xmlns:a16="http://schemas.microsoft.com/office/drawing/2014/main" id="{16ED4614-F03F-457A-8E57-4FE44F7697D6}"/>
              </a:ext>
            </a:extLst>
          </p:cNvPr>
          <p:cNvSpPr txBox="1"/>
          <p:nvPr/>
        </p:nvSpPr>
        <p:spPr>
          <a:xfrm flipH="1">
            <a:off x="659003" y="1186023"/>
            <a:ext cx="9766949" cy="1323439"/>
          </a:xfrm>
          <a:prstGeom prst="rect">
            <a:avLst/>
          </a:prstGeom>
          <a:noFill/>
        </p:spPr>
        <p:txBody>
          <a:bodyPr wrap="square" rtlCol="0">
            <a:spAutoFit/>
          </a:bodyPr>
          <a:lstStyle/>
          <a:p>
            <a:r>
              <a:rPr lang="en-US" altLang="zh-TW" sz="2000" dirty="0"/>
              <a:t>Q:  I feel my current proposal is constrained to an old problem and old experimental system. Please suggest ways of </a:t>
            </a:r>
            <a:r>
              <a:rPr lang="en-US" altLang="zh-TW" sz="2000" dirty="0">
                <a:solidFill>
                  <a:srgbClr val="FF0000"/>
                </a:solidFill>
              </a:rPr>
              <a:t>innovation or interdisciplinary directions</a:t>
            </a:r>
            <a:r>
              <a:rPr lang="en-US" altLang="zh-TW" sz="2000" dirty="0"/>
              <a:t>? What kind of new methodology or ideas can I add</a:t>
            </a:r>
            <a:r>
              <a:rPr lang="zh-TW" altLang="en-US" sz="2000" dirty="0"/>
              <a:t> </a:t>
            </a:r>
            <a:r>
              <a:rPr lang="en-US" altLang="zh-TW" sz="2000" dirty="0"/>
              <a:t>to my study?</a:t>
            </a:r>
          </a:p>
          <a:p>
            <a:r>
              <a:rPr lang="en-US" altLang="zh-TW" sz="2000" dirty="0"/>
              <a:t>  </a:t>
            </a:r>
            <a:endParaRPr lang="zh-TW" altLang="en-US" sz="2000" dirty="0"/>
          </a:p>
        </p:txBody>
      </p:sp>
      <p:sp>
        <p:nvSpPr>
          <p:cNvPr id="5" name="內容版面配置區 2">
            <a:extLst>
              <a:ext uri="{FF2B5EF4-FFF2-40B4-BE49-F238E27FC236}">
                <a16:creationId xmlns:a16="http://schemas.microsoft.com/office/drawing/2014/main" id="{F0507291-D2B0-4CDA-B013-A06D2168EAC1}"/>
              </a:ext>
            </a:extLst>
          </p:cNvPr>
          <p:cNvSpPr txBox="1">
            <a:spLocks/>
          </p:cNvSpPr>
          <p:nvPr/>
        </p:nvSpPr>
        <p:spPr>
          <a:xfrm>
            <a:off x="659003" y="2881335"/>
            <a:ext cx="9369562" cy="16033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en-US" altLang="zh-TW" sz="2400" i="1" dirty="0">
                <a:ea typeface="微軟正黑體" panose="020B0604030504040204" pitchFamily="34" charset="-120"/>
                <a:cs typeface="Arial" panose="020B0604020202020204" pitchFamily="34" charset="0"/>
              </a:rPr>
              <a:t>“Breakthroughs often comes from bringing tools and concepts </a:t>
            </a:r>
            <a:r>
              <a:rPr kumimoji="1" lang="en-US" altLang="zh-TW" sz="2400" i="1" dirty="0">
                <a:solidFill>
                  <a:srgbClr val="FF0000"/>
                </a:solidFill>
                <a:ea typeface="微軟正黑體" panose="020B0604030504040204" pitchFamily="34" charset="-120"/>
                <a:cs typeface="Arial" panose="020B0604020202020204" pitchFamily="34" charset="0"/>
              </a:rPr>
              <a:t>from other fields </a:t>
            </a:r>
            <a:r>
              <a:rPr kumimoji="1" lang="en-US" altLang="zh-TW" sz="2400" i="1" dirty="0">
                <a:ea typeface="微軟正黑體" panose="020B0604030504040204" pitchFamily="34" charset="-120"/>
                <a:cs typeface="Arial" panose="020B0604020202020204" pitchFamily="34" charset="0"/>
              </a:rPr>
              <a:t>and apply to your problem”</a:t>
            </a:r>
          </a:p>
          <a:p>
            <a:pPr marL="0" indent="0">
              <a:buFont typeface="Arial" panose="020B0604020202020204" pitchFamily="34" charset="0"/>
              <a:buNone/>
            </a:pPr>
            <a:r>
              <a:rPr kumimoji="1" lang="en-US" altLang="zh-TW" sz="2400" dirty="0">
                <a:ea typeface="微軟正黑體" panose="020B0604030504040204" pitchFamily="34" charset="-120"/>
                <a:cs typeface="Arial" panose="020B0604020202020204" pitchFamily="34" charset="0"/>
              </a:rPr>
              <a:t>- Bruce Alberts (President of National Academy of Sciences, USA)</a:t>
            </a:r>
          </a:p>
          <a:p>
            <a:pPr marL="0" indent="0">
              <a:buFont typeface="Arial" panose="020B0604020202020204" pitchFamily="34" charset="0"/>
              <a:buNone/>
            </a:pPr>
            <a:endParaRPr kumimoji="1" lang="en-US" altLang="zh-TW" sz="2400" i="1" dirty="0">
              <a:ea typeface="微軟正黑體" panose="020B0604030504040204" pitchFamily="34" charset="-120"/>
              <a:cs typeface="Arial" panose="020B0604020202020204" pitchFamily="34" charset="0"/>
            </a:endParaRPr>
          </a:p>
          <a:p>
            <a:pPr marL="0" indent="0">
              <a:buFont typeface="Arial" panose="020B0604020202020204" pitchFamily="34" charset="0"/>
              <a:buNone/>
            </a:pPr>
            <a:endParaRPr kumimoji="1" lang="zh-TW" altLang="en-US" sz="2400" dirty="0">
              <a:ea typeface="微軟正黑體" panose="020B0604030504040204" pitchFamily="34" charset="-120"/>
              <a:cs typeface="Arial" panose="020B0604020202020204" pitchFamily="34" charset="0"/>
            </a:endParaRPr>
          </a:p>
        </p:txBody>
      </p:sp>
      <p:sp>
        <p:nvSpPr>
          <p:cNvPr id="6" name="文字方塊 5">
            <a:extLst>
              <a:ext uri="{FF2B5EF4-FFF2-40B4-BE49-F238E27FC236}">
                <a16:creationId xmlns:a16="http://schemas.microsoft.com/office/drawing/2014/main" id="{5681E580-62FF-462E-99EC-3B1E24208DC6}"/>
              </a:ext>
            </a:extLst>
          </p:cNvPr>
          <p:cNvSpPr txBox="1"/>
          <p:nvPr/>
        </p:nvSpPr>
        <p:spPr>
          <a:xfrm>
            <a:off x="659003" y="4522893"/>
            <a:ext cx="8856494" cy="830997"/>
          </a:xfrm>
          <a:prstGeom prst="rect">
            <a:avLst/>
          </a:prstGeom>
          <a:noFill/>
        </p:spPr>
        <p:txBody>
          <a:bodyPr wrap="square" rtlCol="0">
            <a:spAutoFit/>
          </a:bodyPr>
          <a:lstStyle/>
          <a:p>
            <a:r>
              <a:rPr lang="en-US" altLang="zh-TW" sz="2400" b="1" dirty="0">
                <a:solidFill>
                  <a:srgbClr val="0033CC"/>
                </a:solidFill>
                <a:latin typeface="Times New Roman" panose="02020603050405020304" pitchFamily="18" charset="0"/>
                <a:ea typeface="標楷體" panose="03000509000000000000" pitchFamily="65" charset="-120"/>
                <a:cs typeface="Times New Roman" panose="02020603050405020304" pitchFamily="18" charset="0"/>
              </a:rPr>
              <a:t>Inter-disciplinary cross-talks: introduce new tools, new concepts, new combination of expertise</a:t>
            </a:r>
          </a:p>
        </p:txBody>
      </p:sp>
      <p:pic>
        <p:nvPicPr>
          <p:cNvPr id="7" name="圖片 6">
            <a:extLst>
              <a:ext uri="{FF2B5EF4-FFF2-40B4-BE49-F238E27FC236}">
                <a16:creationId xmlns:a16="http://schemas.microsoft.com/office/drawing/2014/main" id="{7E384E0A-6E4A-4E3B-A681-BFD67D0A15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76588" y="2881335"/>
            <a:ext cx="1615412" cy="2239550"/>
          </a:xfrm>
          <a:prstGeom prst="rect">
            <a:avLst/>
          </a:prstGeom>
        </p:spPr>
      </p:pic>
      <p:sp>
        <p:nvSpPr>
          <p:cNvPr id="8" name="文字方塊 7">
            <a:extLst>
              <a:ext uri="{FF2B5EF4-FFF2-40B4-BE49-F238E27FC236}">
                <a16:creationId xmlns:a16="http://schemas.microsoft.com/office/drawing/2014/main" id="{4766122E-FD96-451D-B829-42D6986635F8}"/>
              </a:ext>
            </a:extLst>
          </p:cNvPr>
          <p:cNvSpPr txBox="1"/>
          <p:nvPr/>
        </p:nvSpPr>
        <p:spPr>
          <a:xfrm>
            <a:off x="659003" y="5671977"/>
            <a:ext cx="10527295" cy="984885"/>
          </a:xfrm>
          <a:prstGeom prst="rect">
            <a:avLst/>
          </a:prstGeom>
          <a:noFill/>
        </p:spPr>
        <p:txBody>
          <a:bodyPr wrap="square" rtlCol="0">
            <a:spAutoFit/>
          </a:bodyPr>
          <a:lstStyle/>
          <a:p>
            <a:pPr>
              <a:spcBef>
                <a:spcPts val="600"/>
              </a:spcBef>
            </a:pPr>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Past: broad knowledge, wide social circle, associative power </a:t>
            </a:r>
          </a:p>
          <a:p>
            <a:pPr>
              <a:spcBef>
                <a:spcPts val="1200"/>
              </a:spcBef>
            </a:pPr>
            <a:r>
              <a:rPr lang="en-US"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Now: AI will connect you across disciplines.</a:t>
            </a:r>
            <a:endPar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1272415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D39C7748-C340-4F10-8350-12E92AB4BB56}"/>
              </a:ext>
            </a:extLst>
          </p:cNvPr>
          <p:cNvSpPr>
            <a:spLocks noGrp="1"/>
          </p:cNvSpPr>
          <p:nvPr>
            <p:ph type="body" sz="quarter" idx="10"/>
          </p:nvPr>
        </p:nvSpPr>
        <p:spPr>
          <a:xfrm>
            <a:off x="659004" y="258233"/>
            <a:ext cx="6423114" cy="529569"/>
          </a:xfrm>
        </p:spPr>
        <p:txBody>
          <a:bodyPr>
            <a:noAutofit/>
          </a:bodyPr>
          <a:lstStyle/>
          <a:p>
            <a:r>
              <a:rPr lang="en-US" altLang="zh-TW" sz="3200" dirty="0">
                <a:latin typeface="Times New Roman" panose="02020603050405020304" pitchFamily="18" charset="0"/>
                <a:cs typeface="Times New Roman" panose="02020603050405020304" pitchFamily="18" charset="0"/>
              </a:rPr>
              <a:t>Innovation comes from human</a:t>
            </a:r>
            <a:endParaRPr lang="zh-TW" altLang="en-US" sz="3200" dirty="0">
              <a:latin typeface="Times New Roman" panose="02020603050405020304" pitchFamily="18" charset="0"/>
              <a:cs typeface="Times New Roman" panose="02020603050405020304" pitchFamily="18" charset="0"/>
            </a:endParaRPr>
          </a:p>
        </p:txBody>
      </p:sp>
      <p:sp>
        <p:nvSpPr>
          <p:cNvPr id="3" name="文字方塊 2">
            <a:extLst>
              <a:ext uri="{FF2B5EF4-FFF2-40B4-BE49-F238E27FC236}">
                <a16:creationId xmlns:a16="http://schemas.microsoft.com/office/drawing/2014/main" id="{3D28F31D-EC13-464B-A79B-E70962EC5C17}"/>
              </a:ext>
            </a:extLst>
          </p:cNvPr>
          <p:cNvSpPr txBox="1"/>
          <p:nvPr/>
        </p:nvSpPr>
        <p:spPr>
          <a:xfrm flipH="1">
            <a:off x="659004" y="2159421"/>
            <a:ext cx="10502056" cy="2539157"/>
          </a:xfrm>
          <a:prstGeom prst="rect">
            <a:avLst/>
          </a:prstGeom>
          <a:noFill/>
        </p:spPr>
        <p:txBody>
          <a:bodyPr wrap="square" rtlCol="0">
            <a:spAutoFit/>
          </a:bodyPr>
          <a:lstStyle/>
          <a:p>
            <a:pPr>
              <a:spcBef>
                <a:spcPts val="600"/>
              </a:spcBef>
            </a:pPr>
            <a:r>
              <a:rPr lang="en-US" altLang="zh-TW"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Using AI</a:t>
            </a:r>
            <a:r>
              <a:rPr lang="zh-TW" altLang="en-US"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can help us to find the “routines” (common research strategy, experiments need to do, required controls, questions reviewers often ask), </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avoid mistakes and omissions</a:t>
            </a:r>
            <a:r>
              <a:rPr lang="en-US" altLang="zh-TW"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p>
          <a:p>
            <a:pPr marL="342900" indent="-342900">
              <a:spcBef>
                <a:spcPts val="600"/>
              </a:spcBef>
              <a:buFont typeface="Arial" panose="020B0604020202020204" pitchFamily="34" charset="0"/>
              <a:buChar char="•"/>
            </a:pPr>
            <a:r>
              <a:rPr lang="en-US" altLang="zh-TW"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Steady</a:t>
            </a:r>
            <a:r>
              <a:rPr lang="zh-TW" altLang="en-US"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path, but not exciting.</a:t>
            </a:r>
          </a:p>
          <a:p>
            <a:pPr marL="342900" indent="-342900">
              <a:spcBef>
                <a:spcPts val="600"/>
              </a:spcBef>
              <a:buFont typeface="Arial" panose="020B0604020202020204" pitchFamily="34" charset="0"/>
              <a:buChar char="•"/>
            </a:pPr>
            <a:r>
              <a:rPr lang="en-US" altLang="zh-TW"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Results may be novel.</a:t>
            </a:r>
          </a:p>
          <a:p>
            <a:pPr marL="342900" indent="-342900">
              <a:spcBef>
                <a:spcPts val="600"/>
              </a:spcBef>
              <a:buFont typeface="Arial" panose="020B0604020202020204" pitchFamily="34" charset="0"/>
              <a:buChar char="•"/>
            </a:pPr>
            <a:endParaRPr lang="en-US" altLang="zh-TW"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1391638B-CB19-4CA8-9562-19302ABA4ED2}"/>
              </a:ext>
            </a:extLst>
          </p:cNvPr>
          <p:cNvSpPr txBox="1"/>
          <p:nvPr/>
        </p:nvSpPr>
        <p:spPr>
          <a:xfrm>
            <a:off x="659004" y="1397604"/>
            <a:ext cx="8767483" cy="461665"/>
          </a:xfrm>
          <a:prstGeom prst="rect">
            <a:avLst/>
          </a:prstGeom>
          <a:noFill/>
        </p:spPr>
        <p:txBody>
          <a:bodyPr wrap="square">
            <a:spAutoFit/>
          </a:bodyPr>
          <a:lstStyle/>
          <a:p>
            <a:r>
              <a:rPr lang="zh-TW" altLang="en-US" sz="2400" b="1" dirty="0">
                <a:solidFill>
                  <a:srgbClr val="FF0000"/>
                </a:solidFill>
                <a:latin typeface="Times New Roman" panose="02020603050405020304" pitchFamily="18" charset="0"/>
                <a:ea typeface="標楷體" panose="03000509000000000000" pitchFamily="65" charset="-120"/>
              </a:rPr>
              <a:t>創新</a:t>
            </a:r>
            <a:r>
              <a:rPr lang="en-US" altLang="zh-TW" sz="2400" b="1" dirty="0">
                <a:solidFill>
                  <a:srgbClr val="FF0000"/>
                </a:solidFill>
                <a:latin typeface="Times New Roman" panose="02020603050405020304" pitchFamily="18" charset="0"/>
                <a:ea typeface="標楷體" panose="03000509000000000000" pitchFamily="65" charset="-120"/>
              </a:rPr>
              <a:t>:</a:t>
            </a:r>
            <a:r>
              <a:rPr lang="zh-TW" altLang="en-US" sz="2400" b="1" dirty="0">
                <a:solidFill>
                  <a:srgbClr val="FF0000"/>
                </a:solidFill>
                <a:latin typeface="Times New Roman" panose="02020603050405020304" pitchFamily="18" charset="0"/>
                <a:ea typeface="標楷體" panose="03000509000000000000" pitchFamily="65" charset="-120"/>
              </a:rPr>
              <a:t> </a:t>
            </a:r>
            <a:r>
              <a:rPr lang="en-US" altLang="zh-TW" sz="2400" b="1" dirty="0">
                <a:solidFill>
                  <a:srgbClr val="FF0000"/>
                </a:solidFill>
                <a:latin typeface="Times New Roman" panose="02020603050405020304" pitchFamily="18" charset="0"/>
                <a:ea typeface="標楷體" panose="03000509000000000000" pitchFamily="65" charset="-120"/>
              </a:rPr>
              <a:t>AI</a:t>
            </a:r>
            <a:r>
              <a:rPr lang="zh-TW" altLang="en-US" sz="2400" b="1" dirty="0">
                <a:solidFill>
                  <a:srgbClr val="FF0000"/>
                </a:solidFill>
                <a:latin typeface="Times New Roman" panose="02020603050405020304" pitchFamily="18" charset="0"/>
                <a:ea typeface="標楷體" panose="03000509000000000000" pitchFamily="65" charset="-120"/>
              </a:rPr>
              <a:t>能提供的是已知，依據過去族群經驗，無法真正創新</a:t>
            </a:r>
          </a:p>
        </p:txBody>
      </p:sp>
      <p:sp>
        <p:nvSpPr>
          <p:cNvPr id="4" name="文字方塊 3">
            <a:extLst>
              <a:ext uri="{FF2B5EF4-FFF2-40B4-BE49-F238E27FC236}">
                <a16:creationId xmlns:a16="http://schemas.microsoft.com/office/drawing/2014/main" id="{FE6D291A-C19D-42BB-8058-E2DC3DB3B5C8}"/>
              </a:ext>
            </a:extLst>
          </p:cNvPr>
          <p:cNvSpPr txBox="1"/>
          <p:nvPr/>
        </p:nvSpPr>
        <p:spPr>
          <a:xfrm flipH="1">
            <a:off x="659003" y="4814064"/>
            <a:ext cx="8960125" cy="984885"/>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Follow AI (routines) =&gt; 80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(but everyone gets 80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marL="342900" indent="-342900">
              <a:spcBef>
                <a:spcPts val="1200"/>
              </a:spcBef>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To get to 90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分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(ahead of others), need </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human innovations</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73630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A0784BDD-25EC-49FA-B4D4-63EF308F0CB3}"/>
              </a:ext>
            </a:extLst>
          </p:cNvPr>
          <p:cNvSpPr>
            <a:spLocks noGrp="1"/>
          </p:cNvSpPr>
          <p:nvPr>
            <p:ph type="body" sz="quarter" idx="10"/>
          </p:nvPr>
        </p:nvSpPr>
        <p:spPr>
          <a:xfrm>
            <a:off x="659004" y="240825"/>
            <a:ext cx="7534737" cy="529569"/>
          </a:xfrm>
        </p:spPr>
        <p:txBody>
          <a:bodyPr>
            <a:normAutofit fontScale="92500" lnSpcReduction="10000"/>
          </a:bodyPr>
          <a:lstStyle/>
          <a:p>
            <a:r>
              <a:rPr lang="en-US" altLang="zh-TW" sz="3200" dirty="0">
                <a:latin typeface="Times New Roman" panose="02020603050405020304" pitchFamily="18" charset="0"/>
                <a:ea typeface="標楷體" panose="03000509000000000000" pitchFamily="65" charset="-120"/>
              </a:rPr>
              <a:t>AI</a:t>
            </a:r>
            <a:r>
              <a:rPr lang="zh-TW" altLang="en-US" sz="3200" dirty="0">
                <a:latin typeface="Times New Roman" panose="02020603050405020304" pitchFamily="18" charset="0"/>
                <a:ea typeface="標楷體" panose="03000509000000000000" pitchFamily="65" charset="-120"/>
              </a:rPr>
              <a:t> 是受人指揮的工具，人是主導</a:t>
            </a:r>
          </a:p>
        </p:txBody>
      </p:sp>
      <p:sp>
        <p:nvSpPr>
          <p:cNvPr id="3" name="文字方塊 2">
            <a:extLst>
              <a:ext uri="{FF2B5EF4-FFF2-40B4-BE49-F238E27FC236}">
                <a16:creationId xmlns:a16="http://schemas.microsoft.com/office/drawing/2014/main" id="{A0222D7C-29FF-418B-B3B5-F294716AEE07}"/>
              </a:ext>
            </a:extLst>
          </p:cNvPr>
          <p:cNvSpPr txBox="1"/>
          <p:nvPr/>
        </p:nvSpPr>
        <p:spPr>
          <a:xfrm flipH="1">
            <a:off x="659004" y="1375424"/>
            <a:ext cx="10368660" cy="1354217"/>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構想</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題目、方法</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、文獻整理、實驗執行、數據蒐集與分析、圖表製作、報告撰寫</a:t>
            </a:r>
            <a:endParaRPr lang="en-US" altLang="zh-TW" sz="2400" dirty="0">
              <a:latin typeface="Times New Roman" panose="02020603050405020304" pitchFamily="18" charset="0"/>
              <a:ea typeface="標楷體" panose="03000509000000000000" pitchFamily="65" charset="-120"/>
            </a:endParaRPr>
          </a:p>
          <a:p>
            <a:pPr marL="342900" indent="-342900">
              <a:spcBef>
                <a:spcPts val="1200"/>
              </a:spcBef>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rPr>
              <a:t>AI</a:t>
            </a:r>
            <a:r>
              <a:rPr lang="zh-TW" altLang="en-US" sz="2400" dirty="0">
                <a:latin typeface="Times New Roman" panose="02020603050405020304" pitchFamily="18" charset="0"/>
                <a:ea typeface="標楷體" panose="03000509000000000000" pitchFamily="65" charset="-120"/>
              </a:rPr>
              <a:t>在每一階段都可提供協助</a:t>
            </a:r>
          </a:p>
        </p:txBody>
      </p:sp>
      <p:sp>
        <p:nvSpPr>
          <p:cNvPr id="8" name="文字方塊 7">
            <a:extLst>
              <a:ext uri="{FF2B5EF4-FFF2-40B4-BE49-F238E27FC236}">
                <a16:creationId xmlns:a16="http://schemas.microsoft.com/office/drawing/2014/main" id="{7ABF7057-772C-486F-8FD6-5EB2C61A281D}"/>
              </a:ext>
            </a:extLst>
          </p:cNvPr>
          <p:cNvSpPr txBox="1"/>
          <p:nvPr/>
        </p:nvSpPr>
        <p:spPr>
          <a:xfrm flipH="1">
            <a:off x="659004" y="2937817"/>
            <a:ext cx="10789284" cy="1877437"/>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rPr>
              <a:t>AI </a:t>
            </a:r>
            <a:r>
              <a:rPr lang="zh-TW" altLang="en-US" sz="2400" dirty="0">
                <a:latin typeface="Times New Roman" panose="02020603050405020304" pitchFamily="18" charset="0"/>
                <a:ea typeface="標楷體" panose="03000509000000000000" pitchFamily="65" charset="-120"/>
              </a:rPr>
              <a:t>可以</a:t>
            </a:r>
            <a:r>
              <a:rPr lang="zh-TW" altLang="en-US" sz="2400" dirty="0">
                <a:solidFill>
                  <a:srgbClr val="FF0000"/>
                </a:solidFill>
                <a:latin typeface="Times New Roman" panose="02020603050405020304" pitchFamily="18" charset="0"/>
                <a:ea typeface="標楷體" panose="03000509000000000000" pitchFamily="65" charset="-120"/>
              </a:rPr>
              <a:t>協助</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工具、助理</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，但人要對研究方向、內容正確性、架構、邏輯、取捨做判斷</a:t>
            </a:r>
            <a:endParaRPr lang="en-US" altLang="zh-TW" sz="2400" dirty="0">
              <a:latin typeface="Times New Roman" panose="02020603050405020304" pitchFamily="18" charset="0"/>
              <a:ea typeface="標楷體" panose="03000509000000000000" pitchFamily="65" charset="-120"/>
            </a:endParaRPr>
          </a:p>
          <a:p>
            <a:pPr marL="342900" indent="-342900">
              <a:spcBef>
                <a:spcPts val="1200"/>
              </a:spcBef>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rPr>
              <a:t>AI </a:t>
            </a:r>
            <a:r>
              <a:rPr lang="zh-TW" altLang="en-US" sz="2400" dirty="0">
                <a:latin typeface="Times New Roman" panose="02020603050405020304" pitchFamily="18" charset="0"/>
                <a:ea typeface="標楷體" panose="03000509000000000000" pitchFamily="65" charset="-120"/>
              </a:rPr>
              <a:t>受人的指揮</a:t>
            </a:r>
            <a:endParaRPr lang="en-US" altLang="zh-TW" sz="2400" dirty="0">
              <a:latin typeface="Times New Roman" panose="02020603050405020304" pitchFamily="18" charset="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人要主宰</a:t>
            </a:r>
            <a:r>
              <a:rPr lang="en-US" altLang="zh-TW" sz="2400" dirty="0">
                <a:latin typeface="Times New Roman" panose="02020603050405020304" pitchFamily="18" charset="0"/>
                <a:ea typeface="標楷體" panose="03000509000000000000" pitchFamily="65" charset="-120"/>
              </a:rPr>
              <a:t>AI</a:t>
            </a:r>
            <a:r>
              <a:rPr lang="zh-TW" altLang="en-US" sz="2400" dirty="0">
                <a:latin typeface="Times New Roman" panose="02020603050405020304" pitchFamily="18" charset="0"/>
                <a:ea typeface="標楷體" panose="03000509000000000000" pitchFamily="65" charset="-120"/>
              </a:rPr>
              <a:t>，不要被</a:t>
            </a:r>
            <a:r>
              <a:rPr lang="en-US" altLang="zh-TW" sz="2400" dirty="0">
                <a:latin typeface="Times New Roman" panose="02020603050405020304" pitchFamily="18" charset="0"/>
                <a:ea typeface="標楷體" panose="03000509000000000000" pitchFamily="65" charset="-120"/>
              </a:rPr>
              <a:t>AI</a:t>
            </a:r>
            <a:r>
              <a:rPr lang="zh-TW" altLang="en-US" sz="2400" dirty="0">
                <a:latin typeface="Times New Roman" panose="02020603050405020304" pitchFamily="18" charset="0"/>
                <a:ea typeface="標楷體" panose="03000509000000000000" pitchFamily="65" charset="-120"/>
              </a:rPr>
              <a:t>綁架</a:t>
            </a:r>
            <a:endParaRPr lang="en-US" altLang="zh-TW" sz="2400" dirty="0">
              <a:latin typeface="Times New Roman" panose="02020603050405020304" pitchFamily="18" charset="0"/>
              <a:ea typeface="標楷體" panose="03000509000000000000" pitchFamily="65" charset="-120"/>
            </a:endParaRPr>
          </a:p>
        </p:txBody>
      </p:sp>
      <p:sp>
        <p:nvSpPr>
          <p:cNvPr id="4" name="文字方塊 3">
            <a:extLst>
              <a:ext uri="{FF2B5EF4-FFF2-40B4-BE49-F238E27FC236}">
                <a16:creationId xmlns:a16="http://schemas.microsoft.com/office/drawing/2014/main" id="{7A4713A8-CB54-4DBF-B8A5-FD457E6FF2A5}"/>
              </a:ext>
            </a:extLst>
          </p:cNvPr>
          <p:cNvSpPr txBox="1"/>
          <p:nvPr/>
        </p:nvSpPr>
        <p:spPr>
          <a:xfrm flipH="1">
            <a:off x="659004" y="5023430"/>
            <a:ext cx="8760205" cy="1508105"/>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zh-TW" altLang="en-US" sz="2400" dirty="0">
                <a:solidFill>
                  <a:srgbClr val="FF0000"/>
                </a:solidFill>
                <a:latin typeface="Times New Roman" panose="02020603050405020304" pitchFamily="18" charset="0"/>
                <a:ea typeface="標楷體" panose="03000509000000000000" pitchFamily="65" charset="-120"/>
              </a:rPr>
              <a:t>提問 </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問對問題、要求</a:t>
            </a:r>
            <a:r>
              <a:rPr lang="en-US" altLang="zh-TW" sz="2400" dirty="0">
                <a:latin typeface="Times New Roman" panose="02020603050405020304" pitchFamily="18" charset="0"/>
                <a:ea typeface="標楷體" panose="03000509000000000000" pitchFamily="65" charset="-120"/>
              </a:rPr>
              <a:t>AI</a:t>
            </a:r>
            <a:r>
              <a:rPr lang="zh-TW" altLang="en-US" sz="2400" dirty="0">
                <a:latin typeface="Times New Roman" panose="02020603050405020304" pitchFamily="18" charset="0"/>
                <a:ea typeface="標楷體" panose="03000509000000000000" pitchFamily="65" charset="-120"/>
              </a:rPr>
              <a:t>以什麼態度回答</a:t>
            </a:r>
            <a:r>
              <a:rPr lang="en-US" altLang="zh-TW" sz="2400" dirty="0">
                <a:latin typeface="Times New Roman" panose="02020603050405020304" pitchFamily="18" charset="0"/>
                <a:ea typeface="標楷體" panose="03000509000000000000" pitchFamily="65" charset="-120"/>
              </a:rPr>
              <a:t>)</a:t>
            </a:r>
          </a:p>
          <a:p>
            <a:pPr marL="342900" indent="-342900">
              <a:spcBef>
                <a:spcPts val="12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對</a:t>
            </a:r>
            <a:r>
              <a:rPr lang="en-US" altLang="zh-TW" sz="2400" dirty="0">
                <a:latin typeface="Times New Roman" panose="02020603050405020304" pitchFamily="18" charset="0"/>
                <a:ea typeface="標楷體" panose="03000509000000000000" pitchFamily="65" charset="-120"/>
              </a:rPr>
              <a:t>AI</a:t>
            </a:r>
            <a:r>
              <a:rPr lang="zh-TW" altLang="en-US" sz="2400" dirty="0">
                <a:latin typeface="Times New Roman" panose="02020603050405020304" pitchFamily="18" charset="0"/>
                <a:ea typeface="標楷體" panose="03000509000000000000" pitchFamily="65" charset="-120"/>
              </a:rPr>
              <a:t>提供的回答要做判斷，調整問題，</a:t>
            </a:r>
            <a:r>
              <a:rPr lang="zh-TW" altLang="en-US" sz="2400" dirty="0">
                <a:solidFill>
                  <a:srgbClr val="FF0000"/>
                </a:solidFill>
                <a:latin typeface="Times New Roman" panose="02020603050405020304" pitchFamily="18" charset="0"/>
                <a:ea typeface="標楷體" panose="03000509000000000000" pitchFamily="65" charset="-120"/>
              </a:rPr>
              <a:t>追問</a:t>
            </a:r>
            <a:endParaRPr lang="en-US" altLang="zh-TW" sz="2400" dirty="0">
              <a:solidFill>
                <a:srgbClr val="FF0000"/>
              </a:solidFill>
              <a:latin typeface="Times New Roman" panose="02020603050405020304" pitchFamily="18" charset="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solidFill>
                  <a:srgbClr val="FF0000"/>
                </a:solidFill>
                <a:latin typeface="Times New Roman" panose="02020603050405020304" pitchFamily="18" charset="0"/>
                <a:ea typeface="標楷體" panose="03000509000000000000" pitchFamily="65" charset="-120"/>
              </a:rPr>
              <a:t>判斷、取捨</a:t>
            </a:r>
          </a:p>
        </p:txBody>
      </p:sp>
    </p:spTree>
    <p:extLst>
      <p:ext uri="{BB962C8B-B14F-4D97-AF65-F5344CB8AC3E}">
        <p14:creationId xmlns:p14="http://schemas.microsoft.com/office/powerpoint/2010/main" val="31544075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DF0F00FC-78D8-4135-ACF4-32C5F33F81F9}"/>
              </a:ext>
            </a:extLst>
          </p:cNvPr>
          <p:cNvSpPr>
            <a:spLocks noGrp="1"/>
          </p:cNvSpPr>
          <p:nvPr>
            <p:ph type="body" sz="quarter" idx="10"/>
          </p:nvPr>
        </p:nvSpPr>
        <p:spPr/>
        <p:txBody>
          <a:bodyPr>
            <a:normAutofit fontScale="92500" lnSpcReduction="10000"/>
          </a:bodyPr>
          <a:lstStyle/>
          <a:p>
            <a:r>
              <a:rPr lang="zh-TW" altLang="en-US" sz="3200" dirty="0">
                <a:latin typeface="標楷體" panose="03000509000000000000" pitchFamily="65" charset="-120"/>
                <a:ea typeface="標楷體" panose="03000509000000000000" pitchFamily="65" charset="-120"/>
              </a:rPr>
              <a:t>學術倫理規範的核心精神</a:t>
            </a:r>
          </a:p>
        </p:txBody>
      </p:sp>
      <p:sp>
        <p:nvSpPr>
          <p:cNvPr id="3" name="文字方塊 2">
            <a:extLst>
              <a:ext uri="{FF2B5EF4-FFF2-40B4-BE49-F238E27FC236}">
                <a16:creationId xmlns:a16="http://schemas.microsoft.com/office/drawing/2014/main" id="{8A59D0F1-48AB-4F52-810B-6B0BC380FB63}"/>
              </a:ext>
            </a:extLst>
          </p:cNvPr>
          <p:cNvSpPr txBox="1"/>
          <p:nvPr/>
        </p:nvSpPr>
        <p:spPr>
          <a:xfrm flipH="1">
            <a:off x="659004" y="1007530"/>
            <a:ext cx="10358620" cy="5740033"/>
          </a:xfrm>
          <a:prstGeom prst="rect">
            <a:avLst/>
          </a:prstGeom>
          <a:noFill/>
        </p:spPr>
        <p:txBody>
          <a:bodyPr wrap="square" rtlCol="0">
            <a:spAutoFit/>
          </a:bodyPr>
          <a:lstStyle/>
          <a:p>
            <a:pPr>
              <a:spcBef>
                <a:spcPts val="600"/>
              </a:spcBef>
            </a:pPr>
            <a:r>
              <a:rPr lang="zh-TW" altLang="en-US" sz="2400" b="1" dirty="0">
                <a:solidFill>
                  <a:srgbClr val="FF0000"/>
                </a:solidFill>
                <a:latin typeface="標楷體" panose="03000509000000000000" pitchFamily="65" charset="-120"/>
                <a:ea typeface="標楷體" panose="03000509000000000000" pitchFamily="65" charset="-120"/>
              </a:rPr>
              <a:t>不可欺騙</a:t>
            </a:r>
            <a:endParaRPr lang="en-US" altLang="zh-TW" sz="2400" b="1" dirty="0">
              <a:solidFill>
                <a:srgbClr val="FF0000"/>
              </a:solidFill>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研究方法、實驗條件、數據應忠實呈現 </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讓他人可以複製</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可重複性</a:t>
            </a:r>
            <a:r>
              <a:rPr lang="en-US" altLang="zh-TW" sz="2400" dirty="0">
                <a:latin typeface="標楷體" panose="03000509000000000000" pitchFamily="65" charset="-120"/>
                <a:ea typeface="標楷體" panose="03000509000000000000" pitchFamily="65" charset="-120"/>
              </a:rPr>
              <a:t>)</a:t>
            </a: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可以爛，不可以騙 </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爛，可以判斷，騙，很難判斷</a:t>
            </a:r>
            <a:r>
              <a:rPr lang="en-US" altLang="zh-TW" sz="2400" dirty="0">
                <a:latin typeface="標楷體" panose="03000509000000000000" pitchFamily="65" charset="-120"/>
                <a:ea typeface="標楷體" panose="03000509000000000000" pitchFamily="65" charset="-120"/>
              </a:rPr>
              <a:t>)</a:t>
            </a: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研究進展，奠基於互信</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數據的篩選、處理程序與標準都應忠實呈現</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適當的對照組 </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避免欺騙自己</a:t>
            </a:r>
            <a:r>
              <a:rPr lang="en-US" altLang="zh-TW" sz="2400" dirty="0">
                <a:latin typeface="標楷體" panose="03000509000000000000" pitchFamily="65" charset="-120"/>
                <a:ea typeface="標楷體" panose="03000509000000000000" pitchFamily="65" charset="-120"/>
              </a:rPr>
              <a:t>)</a:t>
            </a: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實驗記錄與原始數據要保存</a:t>
            </a:r>
            <a:endParaRPr lang="en-US" altLang="zh-TW" sz="2400" dirty="0">
              <a:latin typeface="標楷體" panose="03000509000000000000" pitchFamily="65" charset="-120"/>
              <a:ea typeface="標楷體" panose="03000509000000000000" pitchFamily="65" charset="-120"/>
            </a:endParaRPr>
          </a:p>
          <a:p>
            <a:pPr>
              <a:spcBef>
                <a:spcPts val="600"/>
              </a:spcBef>
            </a:pPr>
            <a:endParaRPr lang="en-US" altLang="zh-TW" sz="2400" dirty="0">
              <a:latin typeface="標楷體" panose="03000509000000000000" pitchFamily="65" charset="-120"/>
              <a:ea typeface="標楷體" panose="03000509000000000000" pitchFamily="65" charset="-120"/>
            </a:endParaRPr>
          </a:p>
          <a:p>
            <a:pPr>
              <a:spcBef>
                <a:spcPts val="600"/>
              </a:spcBef>
            </a:pPr>
            <a:r>
              <a:rPr lang="zh-TW" altLang="en-US" sz="2400" b="1" dirty="0">
                <a:solidFill>
                  <a:srgbClr val="FF0000"/>
                </a:solidFill>
                <a:latin typeface="標楷體" panose="03000509000000000000" pitchFamily="65" charset="-120"/>
                <a:ea typeface="標楷體" panose="03000509000000000000" pitchFamily="65" charset="-120"/>
              </a:rPr>
              <a:t>不可偷</a:t>
            </a:r>
            <a:r>
              <a:rPr lang="en-US" altLang="zh-TW" sz="2400" b="1" dirty="0">
                <a:solidFill>
                  <a:srgbClr val="FF0000"/>
                </a:solidFill>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別人的貢獻</a:t>
            </a:r>
            <a:r>
              <a:rPr lang="en-US" altLang="zh-TW" sz="2400" b="1" dirty="0">
                <a:solidFill>
                  <a:srgbClr val="FF0000"/>
                </a:solidFill>
                <a:latin typeface="標楷體" panose="03000509000000000000" pitchFamily="65" charset="-120"/>
                <a:ea typeface="標楷體" panose="03000509000000000000" pitchFamily="65" charset="-120"/>
              </a:rPr>
              <a:t>)</a:t>
            </a: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別人的貢獻應該要註明</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合作者、助理、引用文獻、核心設施、研究設備材料場所、資金、指導</a:t>
            </a:r>
            <a:r>
              <a:rPr lang="en-US" altLang="zh-TW" sz="2400" dirty="0">
                <a:latin typeface="標楷體" panose="03000509000000000000" pitchFamily="65" charset="-120"/>
                <a:ea typeface="標楷體" panose="03000509000000000000" pitchFamily="65" charset="-120"/>
              </a:rPr>
              <a:t>)</a:t>
            </a: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不可將別人的創作當成是自己的創作</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抄襲</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不限於文字</a:t>
            </a:r>
            <a:r>
              <a:rPr lang="en-US" altLang="zh-TW" sz="2400" dirty="0">
                <a:latin typeface="標楷體" panose="03000509000000000000" pitchFamily="65" charset="-120"/>
                <a:ea typeface="標楷體" panose="03000509000000000000" pitchFamily="65" charset="-120"/>
              </a:rPr>
              <a:t>)</a:t>
            </a: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不同的貢獻程度</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共同作者、致謝</a:t>
            </a:r>
          </a:p>
        </p:txBody>
      </p:sp>
    </p:spTree>
    <p:extLst>
      <p:ext uri="{BB962C8B-B14F-4D97-AF65-F5344CB8AC3E}">
        <p14:creationId xmlns:p14="http://schemas.microsoft.com/office/powerpoint/2010/main" val="2682899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843AC7F3-62B7-4215-98E9-863186B7DFCF}"/>
              </a:ext>
            </a:extLst>
          </p:cNvPr>
          <p:cNvSpPr>
            <a:spLocks noGrp="1"/>
          </p:cNvSpPr>
          <p:nvPr>
            <p:ph type="body" sz="quarter" idx="10"/>
          </p:nvPr>
        </p:nvSpPr>
        <p:spPr>
          <a:xfrm>
            <a:off x="659004" y="258233"/>
            <a:ext cx="7526208" cy="529569"/>
          </a:xfrm>
        </p:spPr>
        <p:txBody>
          <a:bodyPr>
            <a:normAutofit fontScale="92500" lnSpcReduction="10000"/>
          </a:bodyPr>
          <a:lstStyle/>
          <a:p>
            <a:r>
              <a:rPr lang="en-US" altLang="zh-TW" sz="3200" dirty="0">
                <a:latin typeface="Times New Roman" panose="02020603050405020304" pitchFamily="18" charset="0"/>
                <a:cs typeface="Times New Roman" panose="02020603050405020304" pitchFamily="18" charset="0"/>
              </a:rPr>
              <a:t>AI </a:t>
            </a:r>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可能涉及的學倫問題</a:t>
            </a:r>
          </a:p>
        </p:txBody>
      </p:sp>
      <p:sp>
        <p:nvSpPr>
          <p:cNvPr id="3" name="文字方塊 2">
            <a:extLst>
              <a:ext uri="{FF2B5EF4-FFF2-40B4-BE49-F238E27FC236}">
                <a16:creationId xmlns:a16="http://schemas.microsoft.com/office/drawing/2014/main" id="{2028E34D-8D8C-4616-BFCE-83274C43F4FE}"/>
              </a:ext>
            </a:extLst>
          </p:cNvPr>
          <p:cNvSpPr txBox="1"/>
          <p:nvPr/>
        </p:nvSpPr>
        <p:spPr>
          <a:xfrm flipH="1">
            <a:off x="659003" y="1349406"/>
            <a:ext cx="6055561" cy="984885"/>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抄襲 </a:t>
            </a:r>
            <a:r>
              <a:rPr lang="en-US" altLang="zh-TW" sz="24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是否偷</a:t>
            </a:r>
            <a:r>
              <a:rPr lang="en-US" altLang="zh-TW" sz="24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p>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cs typeface="Times New Roman" panose="02020603050405020304" pitchFamily="18" charset="0"/>
              </a:rPr>
              <a:t>研究結果是否真實 </a:t>
            </a:r>
            <a:r>
              <a:rPr lang="en-US" altLang="zh-TW" sz="24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4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是否騙</a:t>
            </a:r>
            <a:r>
              <a:rPr lang="en-US" altLang="zh-TW" sz="24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p>
        </p:txBody>
      </p:sp>
      <p:sp>
        <p:nvSpPr>
          <p:cNvPr id="4" name="右大括弧 3">
            <a:extLst>
              <a:ext uri="{FF2B5EF4-FFF2-40B4-BE49-F238E27FC236}">
                <a16:creationId xmlns:a16="http://schemas.microsoft.com/office/drawing/2014/main" id="{DB1384EC-4F2B-43E5-82CF-A923DCF82689}"/>
              </a:ext>
            </a:extLst>
          </p:cNvPr>
          <p:cNvSpPr/>
          <p:nvPr/>
        </p:nvSpPr>
        <p:spPr>
          <a:xfrm>
            <a:off x="5567082" y="1497106"/>
            <a:ext cx="179294" cy="753035"/>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3D494812-602E-40B7-94BB-4046C7E5950C}"/>
              </a:ext>
            </a:extLst>
          </p:cNvPr>
          <p:cNvSpPr txBox="1"/>
          <p:nvPr/>
        </p:nvSpPr>
        <p:spPr>
          <a:xfrm flipH="1">
            <a:off x="6096000" y="1611015"/>
            <a:ext cx="1711363" cy="461665"/>
          </a:xfrm>
          <a:prstGeom prst="rect">
            <a:avLst/>
          </a:prstGeom>
          <a:noFill/>
        </p:spPr>
        <p:txBody>
          <a:bodyPr wrap="square" rtlCol="0">
            <a:spAutoFit/>
          </a:bodyPr>
          <a:lstStyle/>
          <a:p>
            <a:r>
              <a:rPr lang="zh-TW" altLang="en-US" sz="2400" dirty="0">
                <a:solidFill>
                  <a:srgbClr val="FF0000"/>
                </a:solidFill>
                <a:latin typeface="標楷體" panose="03000509000000000000" pitchFamily="65" charset="-120"/>
                <a:ea typeface="標楷體" panose="03000509000000000000" pitchFamily="65" charset="-120"/>
              </a:rPr>
              <a:t>人要負責</a:t>
            </a:r>
          </a:p>
        </p:txBody>
      </p:sp>
    </p:spTree>
    <p:extLst>
      <p:ext uri="{BB962C8B-B14F-4D97-AF65-F5344CB8AC3E}">
        <p14:creationId xmlns:p14="http://schemas.microsoft.com/office/powerpoint/2010/main" val="37071456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2FA3B682-1ED7-4F94-AD3F-FBC081869CEA}"/>
              </a:ext>
            </a:extLst>
          </p:cNvPr>
          <p:cNvSpPr>
            <a:spLocks noGrp="1"/>
          </p:cNvSpPr>
          <p:nvPr>
            <p:ph type="body" sz="quarter" idx="10"/>
          </p:nvPr>
        </p:nvSpPr>
        <p:spPr>
          <a:xfrm>
            <a:off x="659004" y="258233"/>
            <a:ext cx="6156466" cy="529569"/>
          </a:xfrm>
        </p:spPr>
        <p:txBody>
          <a:bodyPr>
            <a:noAutofit/>
          </a:bodyPr>
          <a:lstStyle/>
          <a:p>
            <a:r>
              <a:rPr lang="zh-TW" altLang="en-US" sz="3200" dirty="0">
                <a:latin typeface="標楷體" panose="03000509000000000000" pitchFamily="65" charset="-120"/>
                <a:ea typeface="標楷體" panose="03000509000000000000" pitchFamily="65" charset="-120"/>
              </a:rPr>
              <a:t>有辦法分辨</a:t>
            </a:r>
            <a:r>
              <a:rPr lang="en-US" altLang="zh-TW" sz="3200" dirty="0">
                <a:latin typeface="標楷體" panose="03000509000000000000" pitchFamily="65" charset="-120"/>
                <a:ea typeface="標楷體" panose="03000509000000000000" pitchFamily="65" charset="-120"/>
              </a:rPr>
              <a:t>AI</a:t>
            </a:r>
            <a:r>
              <a:rPr lang="zh-TW" altLang="en-US" sz="3200" dirty="0">
                <a:latin typeface="標楷體" panose="03000509000000000000" pitchFamily="65" charset="-120"/>
                <a:ea typeface="標楷體" panose="03000509000000000000" pitchFamily="65" charset="-120"/>
              </a:rPr>
              <a:t>與人類的作品嗎</a:t>
            </a:r>
            <a:r>
              <a:rPr lang="en-US" altLang="zh-TW" sz="3200" dirty="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3" name="文字方塊 2">
            <a:extLst>
              <a:ext uri="{FF2B5EF4-FFF2-40B4-BE49-F238E27FC236}">
                <a16:creationId xmlns:a16="http://schemas.microsoft.com/office/drawing/2014/main" id="{FAD461D0-E0E6-432A-B281-A95539DF6AC5}"/>
              </a:ext>
            </a:extLst>
          </p:cNvPr>
          <p:cNvSpPr txBox="1"/>
          <p:nvPr/>
        </p:nvSpPr>
        <p:spPr>
          <a:xfrm flipH="1">
            <a:off x="659004" y="2860286"/>
            <a:ext cx="6288096" cy="984885"/>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分辨工具發展中，只能推測，無法證明</a:t>
            </a:r>
            <a:endParaRPr lang="en-US" altLang="zh-TW" sz="2400" dirty="0">
              <a:latin typeface="標楷體" panose="03000509000000000000" pitchFamily="65" charset="-12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我不預期能發展有效可靠的辨別工具</a:t>
            </a:r>
          </a:p>
        </p:txBody>
      </p:sp>
      <p:sp>
        <p:nvSpPr>
          <p:cNvPr id="4" name="文字方塊 3">
            <a:extLst>
              <a:ext uri="{FF2B5EF4-FFF2-40B4-BE49-F238E27FC236}">
                <a16:creationId xmlns:a16="http://schemas.microsoft.com/office/drawing/2014/main" id="{E4A8E398-82DD-4C3A-87BB-6E63769A26E5}"/>
              </a:ext>
            </a:extLst>
          </p:cNvPr>
          <p:cNvSpPr txBox="1"/>
          <p:nvPr/>
        </p:nvSpPr>
        <p:spPr>
          <a:xfrm flipH="1">
            <a:off x="725988" y="1711843"/>
            <a:ext cx="1591910" cy="584775"/>
          </a:xfrm>
          <a:prstGeom prst="rect">
            <a:avLst/>
          </a:prstGeom>
          <a:noFill/>
        </p:spPr>
        <p:txBody>
          <a:bodyPr wrap="square" rtlCol="0">
            <a:spAutoFit/>
          </a:bodyPr>
          <a:lstStyle/>
          <a:p>
            <a:r>
              <a:rPr lang="zh-TW" altLang="en-US" sz="3200" dirty="0">
                <a:solidFill>
                  <a:srgbClr val="FF0000"/>
                </a:solidFill>
                <a:latin typeface="標楷體" panose="03000509000000000000" pitchFamily="65" charset="-120"/>
                <a:ea typeface="標楷體" panose="03000509000000000000" pitchFamily="65" charset="-120"/>
              </a:rPr>
              <a:t>無 </a:t>
            </a:r>
            <a:r>
              <a:rPr lang="en-US" altLang="zh-TW" sz="3200" dirty="0">
                <a:solidFill>
                  <a:srgbClr val="FF0000"/>
                </a:solidFill>
                <a:latin typeface="標楷體" panose="03000509000000000000" pitchFamily="65" charset="-120"/>
                <a:ea typeface="標楷體" panose="03000509000000000000" pitchFamily="65" charset="-120"/>
              </a:rPr>
              <a:t>!</a:t>
            </a:r>
            <a:endParaRPr lang="zh-TW" altLang="en-US" sz="32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5259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2FA3B682-1ED7-4F94-AD3F-FBC081869CEA}"/>
              </a:ext>
            </a:extLst>
          </p:cNvPr>
          <p:cNvSpPr>
            <a:spLocks noGrp="1"/>
          </p:cNvSpPr>
          <p:nvPr>
            <p:ph type="body" sz="quarter" idx="10"/>
          </p:nvPr>
        </p:nvSpPr>
        <p:spPr>
          <a:xfrm>
            <a:off x="659004" y="258233"/>
            <a:ext cx="6156466" cy="529569"/>
          </a:xfrm>
        </p:spPr>
        <p:txBody>
          <a:bodyPr>
            <a:noAutofit/>
          </a:bodyPr>
          <a:lstStyle/>
          <a:p>
            <a:r>
              <a:rPr lang="zh-TW" altLang="en-US" sz="3200" dirty="0">
                <a:latin typeface="標楷體" panose="03000509000000000000" pitchFamily="65" charset="-120"/>
                <a:ea typeface="標楷體" panose="03000509000000000000" pitchFamily="65" charset="-120"/>
              </a:rPr>
              <a:t>有辦法分辨</a:t>
            </a:r>
            <a:r>
              <a:rPr lang="en-US" altLang="zh-TW" sz="3200" dirty="0">
                <a:latin typeface="標楷體" panose="03000509000000000000" pitchFamily="65" charset="-120"/>
                <a:ea typeface="標楷體" panose="03000509000000000000" pitchFamily="65" charset="-120"/>
              </a:rPr>
              <a:t>AI</a:t>
            </a:r>
            <a:r>
              <a:rPr lang="zh-TW" altLang="en-US" sz="3200" dirty="0">
                <a:latin typeface="標楷體" panose="03000509000000000000" pitchFamily="65" charset="-120"/>
                <a:ea typeface="標楷體" panose="03000509000000000000" pitchFamily="65" charset="-120"/>
              </a:rPr>
              <a:t>與人類的作品嗎</a:t>
            </a:r>
            <a:r>
              <a:rPr lang="en-US" altLang="zh-TW" sz="3200" dirty="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3" name="文字方塊 2">
            <a:extLst>
              <a:ext uri="{FF2B5EF4-FFF2-40B4-BE49-F238E27FC236}">
                <a16:creationId xmlns:a16="http://schemas.microsoft.com/office/drawing/2014/main" id="{FAD461D0-E0E6-432A-B281-A95539DF6AC5}"/>
              </a:ext>
            </a:extLst>
          </p:cNvPr>
          <p:cNvSpPr txBox="1"/>
          <p:nvPr/>
        </p:nvSpPr>
        <p:spPr>
          <a:xfrm flipH="1">
            <a:off x="659004" y="2860286"/>
            <a:ext cx="6288096" cy="984885"/>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分辨工具發展中，只能推測，無法證明</a:t>
            </a:r>
            <a:endParaRPr lang="en-US" altLang="zh-TW" sz="2400" dirty="0">
              <a:latin typeface="標楷體" panose="03000509000000000000" pitchFamily="65" charset="-12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我不預期能發展有效可靠的辨別工具</a:t>
            </a:r>
          </a:p>
        </p:txBody>
      </p:sp>
      <p:sp>
        <p:nvSpPr>
          <p:cNvPr id="4" name="文字方塊 3">
            <a:extLst>
              <a:ext uri="{FF2B5EF4-FFF2-40B4-BE49-F238E27FC236}">
                <a16:creationId xmlns:a16="http://schemas.microsoft.com/office/drawing/2014/main" id="{E4A8E398-82DD-4C3A-87BB-6E63769A26E5}"/>
              </a:ext>
            </a:extLst>
          </p:cNvPr>
          <p:cNvSpPr txBox="1"/>
          <p:nvPr/>
        </p:nvSpPr>
        <p:spPr>
          <a:xfrm flipH="1">
            <a:off x="725988" y="1711843"/>
            <a:ext cx="1591910" cy="584775"/>
          </a:xfrm>
          <a:prstGeom prst="rect">
            <a:avLst/>
          </a:prstGeom>
          <a:noFill/>
        </p:spPr>
        <p:txBody>
          <a:bodyPr wrap="square" rtlCol="0">
            <a:spAutoFit/>
          </a:bodyPr>
          <a:lstStyle/>
          <a:p>
            <a:r>
              <a:rPr lang="zh-TW" altLang="en-US" sz="3200" dirty="0">
                <a:solidFill>
                  <a:srgbClr val="FF0000"/>
                </a:solidFill>
                <a:latin typeface="標楷體" panose="03000509000000000000" pitchFamily="65" charset="-120"/>
                <a:ea typeface="標楷體" panose="03000509000000000000" pitchFamily="65" charset="-120"/>
              </a:rPr>
              <a:t>無 </a:t>
            </a:r>
            <a:r>
              <a:rPr lang="en-US" altLang="zh-TW" sz="3200" dirty="0">
                <a:solidFill>
                  <a:srgbClr val="FF0000"/>
                </a:solidFill>
                <a:latin typeface="標楷體" panose="03000509000000000000" pitchFamily="65" charset="-120"/>
                <a:ea typeface="標楷體" panose="03000509000000000000" pitchFamily="65" charset="-120"/>
              </a:rPr>
              <a:t>!</a:t>
            </a:r>
            <a:endParaRPr lang="zh-TW" altLang="en-US" sz="32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0007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1B431951-38A9-4B37-AC02-DF529499A8F2}"/>
              </a:ext>
            </a:extLst>
          </p:cNvPr>
          <p:cNvSpPr>
            <a:spLocks noGrp="1"/>
          </p:cNvSpPr>
          <p:nvPr>
            <p:ph type="body" sz="quarter" idx="10"/>
          </p:nvPr>
        </p:nvSpPr>
        <p:spPr>
          <a:xfrm>
            <a:off x="659004" y="258233"/>
            <a:ext cx="6571136" cy="529569"/>
          </a:xfrm>
        </p:spPr>
        <p:txBody>
          <a:bodyPr>
            <a:noAutofit/>
          </a:bodyPr>
          <a:lstStyle/>
          <a:p>
            <a:pPr>
              <a:spcBef>
                <a:spcPts val="1200"/>
              </a:spcBef>
            </a:pPr>
            <a:r>
              <a:rPr lang="en-US" altLang="zh-TW" sz="3200" b="1" dirty="0">
                <a:latin typeface="Times New Roman" panose="02020603050405020304" pitchFamily="18" charset="0"/>
                <a:ea typeface="標楷體" panose="03000509000000000000" pitchFamily="65" charset="-120"/>
              </a:rPr>
              <a:t>AI</a:t>
            </a:r>
            <a:r>
              <a:rPr lang="zh-TW" altLang="en-US" sz="3200" b="1" dirty="0">
                <a:latin typeface="Times New Roman" panose="02020603050405020304" pitchFamily="18" charset="0"/>
                <a:ea typeface="標楷體" panose="03000509000000000000" pitchFamily="65" charset="-120"/>
              </a:rPr>
              <a:t> 產生的內容是否抄襲他人</a:t>
            </a:r>
            <a:r>
              <a:rPr lang="en-US" altLang="zh-TW" sz="3200" b="1" dirty="0">
                <a:latin typeface="Times New Roman" panose="02020603050405020304" pitchFamily="18" charset="0"/>
                <a:ea typeface="標楷體" panose="03000509000000000000" pitchFamily="65" charset="-120"/>
              </a:rPr>
              <a:t>?</a:t>
            </a:r>
          </a:p>
        </p:txBody>
      </p:sp>
      <p:sp>
        <p:nvSpPr>
          <p:cNvPr id="4" name="文字方塊 3">
            <a:extLst>
              <a:ext uri="{FF2B5EF4-FFF2-40B4-BE49-F238E27FC236}">
                <a16:creationId xmlns:a16="http://schemas.microsoft.com/office/drawing/2014/main" id="{1F81FC24-6861-4F4A-ABC9-A7649806156E}"/>
              </a:ext>
            </a:extLst>
          </p:cNvPr>
          <p:cNvSpPr txBox="1"/>
          <p:nvPr/>
        </p:nvSpPr>
        <p:spPr>
          <a:xfrm>
            <a:off x="659004" y="1529408"/>
            <a:ext cx="10643405" cy="2923877"/>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en-US" altLang="zh-TW" sz="2400" dirty="0" err="1">
                <a:latin typeface="Times New Roman" panose="02020603050405020304" pitchFamily="18" charset="0"/>
                <a:ea typeface="標楷體" panose="03000509000000000000" pitchFamily="65" charset="-120"/>
              </a:rPr>
              <a:t>ChatGPT</a:t>
            </a:r>
            <a:r>
              <a:rPr lang="zh-TW" altLang="en-US" sz="2400" dirty="0">
                <a:latin typeface="Times New Roman" panose="02020603050405020304" pitchFamily="18" charset="0"/>
                <a:ea typeface="標楷體" panose="03000509000000000000" pitchFamily="65" charset="-120"/>
              </a:rPr>
              <a:t>是依據學習資料庫中常用語法做表達，並非直接文字抄襲。</a:t>
            </a:r>
            <a:endParaRPr lang="en-US" altLang="zh-TW" sz="2400" dirty="0">
              <a:latin typeface="Times New Roman" panose="02020603050405020304" pitchFamily="18" charset="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以</a:t>
            </a:r>
            <a:r>
              <a:rPr lang="en-US" altLang="zh-TW" sz="2400" dirty="0" err="1">
                <a:latin typeface="Times New Roman" panose="02020603050405020304" pitchFamily="18" charset="0"/>
                <a:ea typeface="標楷體" panose="03000509000000000000" pitchFamily="65" charset="-120"/>
              </a:rPr>
              <a:t>ChatGPT</a:t>
            </a:r>
            <a:r>
              <a:rPr lang="zh-TW" altLang="en-US" sz="2400" dirty="0">
                <a:latin typeface="Times New Roman" panose="02020603050405020304" pitchFamily="18" charset="0"/>
                <a:ea typeface="標楷體" panose="03000509000000000000" pitchFamily="65" charset="-120"/>
              </a:rPr>
              <a:t>寫出的內容上網搜尋，會找到很多類似的句型，但可能找不到完全一樣的。 </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作者必須自行負責判斷有無抄襲</a:t>
            </a:r>
            <a:r>
              <a:rPr lang="en-US" altLang="zh-TW" sz="2400" dirty="0">
                <a:latin typeface="Times New Roman" panose="02020603050405020304" pitchFamily="18" charset="0"/>
                <a:ea typeface="標楷體" panose="03000509000000000000" pitchFamily="65" charset="-120"/>
              </a:rPr>
              <a:t>)</a:t>
            </a:r>
          </a:p>
          <a:p>
            <a:pPr marL="342900" indent="-342900">
              <a:spcBef>
                <a:spcPts val="12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類似把別人的概念重新用自己的語法表達。</a:t>
            </a:r>
            <a:endParaRPr lang="en-US" altLang="zh-TW" sz="2400" dirty="0">
              <a:latin typeface="Times New Roman" panose="02020603050405020304" pitchFamily="18" charset="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依現行判斷</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純以文字相似度</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，難謂抄襲</a:t>
            </a:r>
            <a:endParaRPr lang="en-US" altLang="zh-TW" sz="2400" dirty="0">
              <a:latin typeface="Times New Roman" panose="02020603050405020304" pitchFamily="18" charset="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solidFill>
                  <a:srgbClr val="FF0000"/>
                </a:solidFill>
                <a:latin typeface="Times New Roman" panose="02020603050405020304" pitchFamily="18" charset="0"/>
                <a:ea typeface="標楷體" panose="03000509000000000000" pitchFamily="65" charset="-120"/>
              </a:rPr>
              <a:t>蓄意改寫，難抓</a:t>
            </a:r>
            <a:endParaRPr lang="zh-TW" altLang="en-US" sz="24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107128663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E4EDE858-FB2E-4873-A705-914978A0AEBE}"/>
              </a:ext>
            </a:extLst>
          </p:cNvPr>
          <p:cNvSpPr>
            <a:spLocks noGrp="1"/>
          </p:cNvSpPr>
          <p:nvPr>
            <p:ph type="body" sz="quarter" idx="10"/>
          </p:nvPr>
        </p:nvSpPr>
        <p:spPr>
          <a:xfrm>
            <a:off x="659003" y="258233"/>
            <a:ext cx="8506262" cy="529569"/>
          </a:xfrm>
        </p:spPr>
        <p:txBody>
          <a:bodyPr>
            <a:noAutofit/>
          </a:bodyPr>
          <a:lstStyle/>
          <a:p>
            <a:r>
              <a:rPr lang="zh-TW" altLang="en-US" sz="3200" b="1" dirty="0">
                <a:latin typeface="Times New Roman" panose="02020603050405020304" pitchFamily="18" charset="0"/>
                <a:ea typeface="標楷體" panose="03000509000000000000" pitchFamily="65" charset="-120"/>
              </a:rPr>
              <a:t>使用</a:t>
            </a:r>
            <a:r>
              <a:rPr lang="en-US" altLang="zh-TW" sz="3200" b="1" dirty="0">
                <a:latin typeface="Times New Roman" panose="02020603050405020304" pitchFamily="18" charset="0"/>
                <a:ea typeface="標楷體" panose="03000509000000000000" pitchFamily="65" charset="-120"/>
              </a:rPr>
              <a:t>AI</a:t>
            </a:r>
            <a:r>
              <a:rPr lang="zh-TW" altLang="en-US" sz="3200" b="1" dirty="0">
                <a:latin typeface="Times New Roman" panose="02020603050405020304" pitchFamily="18" charset="0"/>
                <a:ea typeface="標楷體" panose="03000509000000000000" pitchFamily="65" charset="-120"/>
              </a:rPr>
              <a:t>輔助產生的內容，是否抄襲</a:t>
            </a:r>
            <a:r>
              <a:rPr lang="en-US" altLang="zh-TW" sz="3200" b="1" dirty="0">
                <a:latin typeface="Times New Roman" panose="02020603050405020304" pitchFamily="18" charset="0"/>
                <a:ea typeface="標楷體" panose="03000509000000000000" pitchFamily="65" charset="-120"/>
              </a:rPr>
              <a:t>AI?</a:t>
            </a:r>
          </a:p>
        </p:txBody>
      </p:sp>
      <p:sp>
        <p:nvSpPr>
          <p:cNvPr id="3" name="文字方塊 2">
            <a:extLst>
              <a:ext uri="{FF2B5EF4-FFF2-40B4-BE49-F238E27FC236}">
                <a16:creationId xmlns:a16="http://schemas.microsoft.com/office/drawing/2014/main" id="{9AD17370-FD2E-4D25-8303-33F93CA2F4E8}"/>
              </a:ext>
            </a:extLst>
          </p:cNvPr>
          <p:cNvSpPr txBox="1"/>
          <p:nvPr/>
        </p:nvSpPr>
        <p:spPr>
          <a:xfrm flipH="1">
            <a:off x="659003" y="1228397"/>
            <a:ext cx="10515816" cy="2616101"/>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AI</a:t>
            </a:r>
            <a:r>
              <a:rPr lang="zh-TW" altLang="en-US" sz="2400" dirty="0">
                <a:latin typeface="標楷體" panose="03000509000000000000" pitchFamily="65" charset="-120"/>
                <a:ea typeface="標楷體" panose="03000509000000000000" pitchFamily="65" charset="-120"/>
              </a:rPr>
              <a:t>輔助產生的作品，仍然是作者的原創</a:t>
            </a: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工具是在人的指導下運作，人是主導</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即使部分或全部內容由</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AI</a:t>
            </a:r>
            <a:r>
              <a:rPr lang="zh-TW" altLang="en-US" sz="2400" dirty="0">
                <a:latin typeface="標楷體" panose="03000509000000000000" pitchFamily="65" charset="-120"/>
                <a:ea typeface="標楷體" panose="03000509000000000000" pitchFamily="65" charset="-120"/>
              </a:rPr>
              <a:t>生成，</a:t>
            </a:r>
            <a:r>
              <a:rPr lang="zh-TW" altLang="en-US" sz="2400" dirty="0">
                <a:solidFill>
                  <a:srgbClr val="FF0000"/>
                </a:solidFill>
                <a:latin typeface="標楷體" panose="03000509000000000000" pitchFamily="65" charset="-120"/>
                <a:ea typeface="標楷體" panose="03000509000000000000" pitchFamily="65" charset="-120"/>
              </a:rPr>
              <a:t>原始問題仍是由作者提出，並需要對內容正確性、架構、邏輯、取捨做判斷</a:t>
            </a:r>
            <a:endParaRPr lang="en-US" altLang="zh-TW" sz="2400" dirty="0">
              <a:solidFill>
                <a:srgbClr val="FF0000"/>
              </a:solidFill>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solidFill>
                  <a:srgbClr val="FF0000"/>
                </a:solidFill>
                <a:latin typeface="標楷體" panose="03000509000000000000" pitchFamily="65" charset="-120"/>
                <a:ea typeface="標楷體" panose="03000509000000000000" pitchFamily="65" charset="-120"/>
              </a:rPr>
              <a:t>類比</a:t>
            </a:r>
            <a:r>
              <a:rPr lang="en-US" altLang="zh-TW" sz="2400" dirty="0">
                <a:solidFill>
                  <a:srgbClr val="FF0000"/>
                </a:solidFill>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助理幫忙查資料、做實驗、整理數據，但未必列名為作者</a:t>
            </a:r>
            <a:endParaRPr lang="en-US" altLang="zh-TW" sz="2400" dirty="0">
              <a:latin typeface="標楷體" panose="03000509000000000000" pitchFamily="65" charset="-12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標楷體" panose="03000509000000000000" pitchFamily="65" charset="-120"/>
                <a:ea typeface="標楷體" panose="03000509000000000000" pitchFamily="65" charset="-120"/>
              </a:rPr>
              <a:t>負責的是作者，非</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AI</a:t>
            </a:r>
          </a:p>
        </p:txBody>
      </p:sp>
    </p:spTree>
    <p:extLst>
      <p:ext uri="{BB962C8B-B14F-4D97-AF65-F5344CB8AC3E}">
        <p14:creationId xmlns:p14="http://schemas.microsoft.com/office/powerpoint/2010/main" val="15628492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218AB250-59E0-438E-8B5A-BD51F1C896F9}"/>
              </a:ext>
            </a:extLst>
          </p:cNvPr>
          <p:cNvSpPr>
            <a:spLocks noGrp="1"/>
          </p:cNvSpPr>
          <p:nvPr>
            <p:ph type="body" sz="quarter" idx="10"/>
          </p:nvPr>
        </p:nvSpPr>
        <p:spPr/>
        <p:txBody>
          <a:bodyPr>
            <a:noAutofit/>
          </a:bodyPr>
          <a:lstStyle/>
          <a:p>
            <a:r>
              <a:rPr lang="zh-TW" altLang="en-US" sz="3200" dirty="0">
                <a:latin typeface="Times New Roman" panose="02020603050405020304" pitchFamily="18" charset="0"/>
                <a:ea typeface="標楷體" panose="03000509000000000000" pitchFamily="65" charset="-120"/>
              </a:rPr>
              <a:t>使用 </a:t>
            </a:r>
            <a:r>
              <a:rPr lang="en-US" altLang="zh-TW" sz="3200" dirty="0">
                <a:latin typeface="Times New Roman" panose="02020603050405020304" pitchFamily="18" charset="0"/>
                <a:ea typeface="標楷體" panose="03000509000000000000" pitchFamily="65" charset="-120"/>
              </a:rPr>
              <a:t>AI </a:t>
            </a:r>
            <a:r>
              <a:rPr lang="zh-TW" altLang="en-US" sz="3200" dirty="0">
                <a:latin typeface="Times New Roman" panose="02020603050405020304" pitchFamily="18" charset="0"/>
                <a:ea typeface="標楷體" panose="03000509000000000000" pitchFamily="65" charset="-120"/>
              </a:rPr>
              <a:t>必須註明</a:t>
            </a:r>
            <a:endParaRPr lang="zh-TW" altLang="en-US" sz="3200" dirty="0">
              <a:latin typeface="標楷體" panose="03000509000000000000" pitchFamily="65" charset="-120"/>
              <a:ea typeface="標楷體" panose="03000509000000000000" pitchFamily="65" charset="-120"/>
            </a:endParaRPr>
          </a:p>
        </p:txBody>
      </p:sp>
      <p:sp>
        <p:nvSpPr>
          <p:cNvPr id="3" name="文字方塊 2">
            <a:extLst>
              <a:ext uri="{FF2B5EF4-FFF2-40B4-BE49-F238E27FC236}">
                <a16:creationId xmlns:a16="http://schemas.microsoft.com/office/drawing/2014/main" id="{4CF8508D-D07D-422B-84C6-8A60D7B729A7}"/>
              </a:ext>
            </a:extLst>
          </p:cNvPr>
          <p:cNvSpPr txBox="1"/>
          <p:nvPr/>
        </p:nvSpPr>
        <p:spPr>
          <a:xfrm flipH="1">
            <a:off x="659004" y="1259461"/>
            <a:ext cx="7748983" cy="1800493"/>
          </a:xfrm>
          <a:prstGeom prst="rect">
            <a:avLst/>
          </a:prstGeom>
          <a:noFill/>
        </p:spPr>
        <p:txBody>
          <a:bodyPr wrap="square" rtlCol="0">
            <a:spAutoFit/>
          </a:bodyPr>
          <a:lstStyle/>
          <a:p>
            <a:pPr>
              <a:spcBef>
                <a:spcPts val="600"/>
              </a:spcBef>
            </a:pPr>
            <a:r>
              <a:rPr lang="zh-TW" altLang="en-US" sz="2400" dirty="0">
                <a:solidFill>
                  <a:srgbClr val="FF0000"/>
                </a:solidFill>
                <a:latin typeface="Times New Roman" panose="02020603050405020304" pitchFamily="18" charset="0"/>
                <a:ea typeface="標楷體" panose="03000509000000000000" pitchFamily="65" charset="-120"/>
              </a:rPr>
              <a:t>使用 </a:t>
            </a:r>
            <a:r>
              <a:rPr lang="en-US" altLang="zh-TW" sz="2400" dirty="0" err="1">
                <a:solidFill>
                  <a:srgbClr val="FF0000"/>
                </a:solidFill>
                <a:latin typeface="Times New Roman" panose="02020603050405020304" pitchFamily="18" charset="0"/>
                <a:ea typeface="標楷體" panose="03000509000000000000" pitchFamily="65" charset="-120"/>
              </a:rPr>
              <a:t>ChatGPT</a:t>
            </a:r>
            <a:r>
              <a:rPr lang="en-US" altLang="zh-TW" sz="2400" dirty="0">
                <a:solidFill>
                  <a:srgbClr val="FF0000"/>
                </a:solidFill>
                <a:latin typeface="Times New Roman" panose="02020603050405020304" pitchFamily="18" charset="0"/>
                <a:ea typeface="標楷體" panose="03000509000000000000" pitchFamily="65" charset="-120"/>
              </a:rPr>
              <a:t> </a:t>
            </a:r>
            <a:r>
              <a:rPr lang="zh-TW" altLang="en-US" sz="2400" dirty="0">
                <a:solidFill>
                  <a:srgbClr val="FF0000"/>
                </a:solidFill>
                <a:latin typeface="Times New Roman" panose="02020603050405020304" pitchFamily="18" charset="0"/>
                <a:ea typeface="標楷體" panose="03000509000000000000" pitchFamily="65" charset="-120"/>
              </a:rPr>
              <a:t>必須註明</a:t>
            </a:r>
            <a:endParaRPr lang="en-US" altLang="zh-TW" sz="2400" dirty="0">
              <a:solidFill>
                <a:srgbClr val="FF0000"/>
              </a:solidFill>
              <a:latin typeface="Times New Roman" panose="02020603050405020304" pitchFamily="18" charset="0"/>
              <a:ea typeface="標楷體" panose="03000509000000000000" pitchFamily="65" charset="-120"/>
            </a:endParaRPr>
          </a:p>
          <a:p>
            <a:pPr marL="285750" indent="-285750">
              <a:spcBef>
                <a:spcPts val="6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註明於研究方法</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工具</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或致謝</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助理</a:t>
            </a:r>
            <a:r>
              <a:rPr lang="en-US" altLang="zh-TW" sz="2400" dirty="0">
                <a:latin typeface="Times New Roman" panose="02020603050405020304" pitchFamily="18" charset="0"/>
                <a:ea typeface="標楷體" panose="03000509000000000000" pitchFamily="65" charset="-120"/>
              </a:rPr>
              <a:t>)</a:t>
            </a:r>
          </a:p>
          <a:p>
            <a:pPr marL="285750" indent="-285750">
              <a:spcBef>
                <a:spcPts val="6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當作是工具 </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例如</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 本抗體委託</a:t>
            </a:r>
            <a:r>
              <a:rPr lang="en-US" altLang="zh-TW" sz="2400" dirty="0">
                <a:latin typeface="Times New Roman" panose="02020603050405020304" pitchFamily="18" charset="0"/>
                <a:ea typeface="標楷體" panose="03000509000000000000" pitchFamily="65" charset="-120"/>
              </a:rPr>
              <a:t>XX</a:t>
            </a:r>
            <a:r>
              <a:rPr lang="zh-TW" altLang="en-US" sz="2400" dirty="0">
                <a:latin typeface="Times New Roman" panose="02020603050405020304" pitchFamily="18" charset="0"/>
                <a:ea typeface="標楷體" panose="03000509000000000000" pitchFamily="65" charset="-120"/>
              </a:rPr>
              <a:t>公司製備</a:t>
            </a:r>
            <a:r>
              <a:rPr lang="en-US" altLang="zh-TW" sz="2400" dirty="0">
                <a:latin typeface="Times New Roman" panose="02020603050405020304" pitchFamily="18" charset="0"/>
                <a:ea typeface="標楷體" panose="03000509000000000000" pitchFamily="65" charset="-120"/>
              </a:rPr>
              <a:t>)</a:t>
            </a:r>
          </a:p>
          <a:p>
            <a:pPr>
              <a:spcBef>
                <a:spcPts val="600"/>
              </a:spcBef>
            </a:pPr>
            <a:endParaRPr lang="en-US" altLang="zh-TW" sz="24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519434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8502B4C3-7E28-4FB6-A412-C4BB31EC7DDC}"/>
              </a:ext>
            </a:extLst>
          </p:cNvPr>
          <p:cNvSpPr>
            <a:spLocks noGrp="1"/>
          </p:cNvSpPr>
          <p:nvPr>
            <p:ph type="body" sz="quarter" idx="10"/>
          </p:nvPr>
        </p:nvSpPr>
        <p:spPr/>
        <p:txBody>
          <a:bodyPr>
            <a:noAutofit/>
          </a:bodyPr>
          <a:lstStyle/>
          <a:p>
            <a:r>
              <a:rPr lang="en-US" altLang="zh-TW" sz="3200">
                <a:latin typeface="Times New Roman" panose="02020603050405020304" pitchFamily="18" charset="0"/>
                <a:cs typeface="Times New Roman" panose="02020603050405020304" pitchFamily="18" charset="0"/>
              </a:rPr>
              <a:t>Self-censorship </a:t>
            </a:r>
            <a:r>
              <a:rPr lang="en-US" altLang="zh-TW" sz="3200" dirty="0">
                <a:latin typeface="Times New Roman" panose="02020603050405020304" pitchFamily="18" charset="0"/>
                <a:cs typeface="Times New Roman" panose="02020603050405020304" pitchFamily="18" charset="0"/>
              </a:rPr>
              <a:t>by AI</a:t>
            </a:r>
            <a:endParaRPr lang="zh-TW" altLang="en-US" sz="3200" dirty="0">
              <a:latin typeface="Times New Roman" panose="02020603050405020304" pitchFamily="18" charset="0"/>
              <a:cs typeface="Times New Roman" panose="02020603050405020304" pitchFamily="18" charset="0"/>
            </a:endParaRPr>
          </a:p>
        </p:txBody>
      </p:sp>
      <p:sp>
        <p:nvSpPr>
          <p:cNvPr id="4" name="文字方塊 3">
            <a:extLst>
              <a:ext uri="{FF2B5EF4-FFF2-40B4-BE49-F238E27FC236}">
                <a16:creationId xmlns:a16="http://schemas.microsoft.com/office/drawing/2014/main" id="{0E67005F-DE68-402E-BB84-2EE67315728D}"/>
              </a:ext>
            </a:extLst>
          </p:cNvPr>
          <p:cNvSpPr txBox="1"/>
          <p:nvPr/>
        </p:nvSpPr>
        <p:spPr>
          <a:xfrm>
            <a:off x="659003" y="1501152"/>
            <a:ext cx="9417325" cy="400110"/>
          </a:xfrm>
          <a:prstGeom prst="rect">
            <a:avLst/>
          </a:prstGeom>
          <a:noFill/>
        </p:spPr>
        <p:txBody>
          <a:bodyPr wrap="square">
            <a:spAutoFit/>
          </a:bodyPr>
          <a:lstStyle/>
          <a:p>
            <a:r>
              <a:rPr lang="en-US" altLang="zh-TW" sz="2000" b="0" i="0" dirty="0">
                <a:effectLst/>
                <a:latin typeface="Times New Roman" panose="02020603050405020304" pitchFamily="18" charset="0"/>
                <a:ea typeface="標楷體" panose="03000509000000000000" pitchFamily="65" charset="-120"/>
              </a:rPr>
              <a:t>Q: </a:t>
            </a:r>
            <a:r>
              <a:rPr lang="zh-TW" altLang="en-US" sz="2000" b="0" i="0" dirty="0">
                <a:effectLst/>
                <a:latin typeface="Times New Roman" panose="02020603050405020304" pitchFamily="18" charset="0"/>
                <a:ea typeface="標楷體" panose="03000509000000000000" pitchFamily="65" charset="-120"/>
              </a:rPr>
              <a:t>有沒有任何實驗證據顯示豬瘟病毒可以透過廚餘傳播</a:t>
            </a:r>
            <a:r>
              <a:rPr lang="en-US" altLang="zh-TW" sz="2000" b="0" i="0" dirty="0">
                <a:effectLst/>
                <a:latin typeface="Times New Roman" panose="02020603050405020304" pitchFamily="18" charset="0"/>
                <a:ea typeface="標楷體" panose="03000509000000000000" pitchFamily="65" charset="-120"/>
              </a:rPr>
              <a:t>? </a:t>
            </a:r>
            <a:r>
              <a:rPr lang="zh-TW" altLang="en-US" sz="2000" b="0" i="0" dirty="0">
                <a:effectLst/>
                <a:latin typeface="Times New Roman" panose="02020603050405020304" pitchFamily="18" charset="0"/>
                <a:ea typeface="標楷體" panose="03000509000000000000" pitchFamily="65" charset="-120"/>
              </a:rPr>
              <a:t>豬瘟病毒能夠耐高溫嗎</a:t>
            </a:r>
            <a:r>
              <a:rPr lang="en-US" altLang="zh-TW" sz="2000" b="0" i="0" dirty="0">
                <a:effectLst/>
                <a:latin typeface="Times New Roman" panose="02020603050405020304" pitchFamily="18" charset="0"/>
                <a:ea typeface="標楷體" panose="03000509000000000000" pitchFamily="65" charset="-120"/>
              </a:rPr>
              <a:t>?</a:t>
            </a:r>
            <a:endParaRPr lang="zh-TW" altLang="en-US" sz="2000" dirty="0">
              <a:latin typeface="Times New Roman" panose="02020603050405020304" pitchFamily="18" charset="0"/>
              <a:ea typeface="標楷體" panose="03000509000000000000" pitchFamily="65" charset="-120"/>
            </a:endParaRPr>
          </a:p>
        </p:txBody>
      </p:sp>
      <p:sp>
        <p:nvSpPr>
          <p:cNvPr id="6" name="文字方塊 5">
            <a:extLst>
              <a:ext uri="{FF2B5EF4-FFF2-40B4-BE49-F238E27FC236}">
                <a16:creationId xmlns:a16="http://schemas.microsoft.com/office/drawing/2014/main" id="{0B9B806F-2F72-433B-B8BA-AE0803EFB6F6}"/>
              </a:ext>
            </a:extLst>
          </p:cNvPr>
          <p:cNvSpPr txBox="1"/>
          <p:nvPr/>
        </p:nvSpPr>
        <p:spPr>
          <a:xfrm>
            <a:off x="659003" y="2277053"/>
            <a:ext cx="8762645" cy="1015663"/>
          </a:xfrm>
          <a:prstGeom prst="rect">
            <a:avLst/>
          </a:prstGeom>
          <a:noFill/>
        </p:spPr>
        <p:txBody>
          <a:bodyPr wrap="square">
            <a:spAutoFit/>
          </a:bodyPr>
          <a:lstStyle/>
          <a:p>
            <a:r>
              <a:rPr lang="en-US" altLang="zh-TW" sz="2000" dirty="0">
                <a:solidFill>
                  <a:srgbClr val="FF0000"/>
                </a:solidFill>
                <a:latin typeface="Times New Roman" panose="02020603050405020304" pitchFamily="18" charset="0"/>
                <a:ea typeface="標楷體" panose="03000509000000000000" pitchFamily="65" charset="-120"/>
              </a:rPr>
              <a:t>Gemini: </a:t>
            </a:r>
          </a:p>
          <a:p>
            <a:r>
              <a:rPr lang="zh-TW" altLang="en-US" sz="2000" dirty="0">
                <a:latin typeface="Times New Roman" panose="02020603050405020304" pitchFamily="18" charset="0"/>
                <a:ea typeface="標楷體" panose="03000509000000000000" pitchFamily="65" charset="-120"/>
              </a:rPr>
              <a:t>您提到的「豬瘟」目前主要關注的是</a:t>
            </a:r>
            <a:r>
              <a:rPr lang="zh-TW" altLang="en-US" sz="2000" b="1" dirty="0">
                <a:latin typeface="Times New Roman" panose="02020603050405020304" pitchFamily="18" charset="0"/>
                <a:ea typeface="標楷體" panose="03000509000000000000" pitchFamily="65" charset="-120"/>
              </a:rPr>
              <a:t>非洲豬瘟</a:t>
            </a:r>
            <a:r>
              <a:rPr lang="zh-TW" altLang="en-US" sz="2000" dirty="0">
                <a:latin typeface="Times New Roman" panose="02020603050405020304" pitchFamily="18" charset="0"/>
                <a:ea typeface="標楷體" panose="03000509000000000000" pitchFamily="65" charset="-120"/>
              </a:rPr>
              <a:t>（</a:t>
            </a:r>
            <a:r>
              <a:rPr lang="en-US" altLang="zh-TW" sz="2000" dirty="0">
                <a:latin typeface="Times New Roman" panose="02020603050405020304" pitchFamily="18" charset="0"/>
                <a:ea typeface="標楷體" panose="03000509000000000000" pitchFamily="65" charset="-120"/>
              </a:rPr>
              <a:t>African Swine Fever, ASF</a:t>
            </a:r>
            <a:r>
              <a:rPr lang="zh-TW" altLang="en-US" sz="2000" dirty="0">
                <a:latin typeface="Times New Roman" panose="02020603050405020304" pitchFamily="18" charset="0"/>
                <a:ea typeface="標楷體" panose="03000509000000000000" pitchFamily="65" charset="-120"/>
              </a:rPr>
              <a:t>）。</a:t>
            </a:r>
          </a:p>
          <a:p>
            <a:r>
              <a:rPr lang="zh-TW" altLang="en-US" sz="2000" dirty="0">
                <a:latin typeface="Times New Roman" panose="02020603050405020304" pitchFamily="18" charset="0"/>
                <a:ea typeface="標楷體" panose="03000509000000000000" pitchFamily="65" charset="-120"/>
              </a:rPr>
              <a:t>關於您的兩個問題，資訊如下：</a:t>
            </a:r>
          </a:p>
        </p:txBody>
      </p:sp>
      <p:pic>
        <p:nvPicPr>
          <p:cNvPr id="8" name="圖片 7">
            <a:extLst>
              <a:ext uri="{FF2B5EF4-FFF2-40B4-BE49-F238E27FC236}">
                <a16:creationId xmlns:a16="http://schemas.microsoft.com/office/drawing/2014/main" id="{F57EA1F9-4F51-4365-8983-72BF301DEE2F}"/>
              </a:ext>
            </a:extLst>
          </p:cNvPr>
          <p:cNvPicPr>
            <a:picLocks noChangeAspect="1"/>
          </p:cNvPicPr>
          <p:nvPr/>
        </p:nvPicPr>
        <p:blipFill>
          <a:blip r:embed="rId2"/>
          <a:stretch>
            <a:fillRect/>
          </a:stretch>
        </p:blipFill>
        <p:spPr>
          <a:xfrm>
            <a:off x="595711" y="4045460"/>
            <a:ext cx="10355120" cy="2048161"/>
          </a:xfrm>
          <a:prstGeom prst="rect">
            <a:avLst/>
          </a:prstGeom>
        </p:spPr>
      </p:pic>
      <p:sp>
        <p:nvSpPr>
          <p:cNvPr id="9" name="文字方塊 8">
            <a:extLst>
              <a:ext uri="{FF2B5EF4-FFF2-40B4-BE49-F238E27FC236}">
                <a16:creationId xmlns:a16="http://schemas.microsoft.com/office/drawing/2014/main" id="{2497C926-1FE9-4E5C-9323-5CDBB11727D1}"/>
              </a:ext>
            </a:extLst>
          </p:cNvPr>
          <p:cNvSpPr txBox="1"/>
          <p:nvPr/>
        </p:nvSpPr>
        <p:spPr>
          <a:xfrm flipH="1">
            <a:off x="659003" y="3766658"/>
            <a:ext cx="2355842" cy="400110"/>
          </a:xfrm>
          <a:prstGeom prst="rect">
            <a:avLst/>
          </a:prstGeom>
          <a:noFill/>
        </p:spPr>
        <p:txBody>
          <a:bodyPr wrap="square" rtlCol="0">
            <a:spAutoFit/>
          </a:bodyPr>
          <a:lstStyle/>
          <a:p>
            <a:r>
              <a:rPr lang="en-US" altLang="zh-TW" sz="2000" dirty="0" err="1">
                <a:solidFill>
                  <a:srgbClr val="FF0000"/>
                </a:solidFill>
                <a:latin typeface="Times New Roman" panose="02020603050405020304" pitchFamily="18" charset="0"/>
                <a:ea typeface="標楷體" panose="03000509000000000000" pitchFamily="65" charset="-120"/>
              </a:rPr>
              <a:t>ChatGPT</a:t>
            </a:r>
            <a:r>
              <a:rPr lang="en-US" altLang="zh-TW" sz="2000" dirty="0">
                <a:solidFill>
                  <a:srgbClr val="FF0000"/>
                </a:solidFill>
                <a:latin typeface="Times New Roman" panose="02020603050405020304" pitchFamily="18" charset="0"/>
                <a:ea typeface="標楷體" panose="03000509000000000000" pitchFamily="65" charset="-120"/>
              </a:rPr>
              <a:t>:</a:t>
            </a:r>
            <a:endParaRPr lang="zh-TW" altLang="en-US" sz="2000" dirty="0">
              <a:solidFill>
                <a:srgbClr val="FF0000"/>
              </a:solidFill>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3082037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ADCFD98E-41F7-4454-9FDA-276E588253B2}"/>
              </a:ext>
            </a:extLst>
          </p:cNvPr>
          <p:cNvSpPr>
            <a:spLocks noGrp="1"/>
          </p:cNvSpPr>
          <p:nvPr>
            <p:ph type="body" sz="quarter" idx="10"/>
          </p:nvPr>
        </p:nvSpPr>
        <p:spPr/>
        <p:txBody>
          <a:bodyPr>
            <a:noAutofit/>
          </a:bodyPr>
          <a:lstStyle/>
          <a:p>
            <a:r>
              <a:rPr lang="zh-TW" altLang="en-US" sz="3200" dirty="0">
                <a:latin typeface="標楷體" panose="03000509000000000000" pitchFamily="65" charset="-120"/>
                <a:ea typeface="標楷體" panose="03000509000000000000" pitchFamily="65" charset="-120"/>
              </a:rPr>
              <a:t>如何註記使用</a:t>
            </a:r>
            <a:r>
              <a:rPr lang="en-US" altLang="zh-TW" sz="3200" dirty="0" err="1">
                <a:latin typeface="Times New Roman" panose="02020603050405020304" pitchFamily="18" charset="0"/>
                <a:ea typeface="標楷體" panose="03000509000000000000" pitchFamily="65" charset="-120"/>
                <a:cs typeface="Times New Roman" panose="02020603050405020304" pitchFamily="18" charset="0"/>
              </a:rPr>
              <a:t>ChatGPT</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矩形 2">
            <a:extLst>
              <a:ext uri="{FF2B5EF4-FFF2-40B4-BE49-F238E27FC236}">
                <a16:creationId xmlns:a16="http://schemas.microsoft.com/office/drawing/2014/main" id="{DDB4AB85-E678-4F10-8DA8-6E70A4646034}"/>
              </a:ext>
            </a:extLst>
          </p:cNvPr>
          <p:cNvSpPr/>
          <p:nvPr/>
        </p:nvSpPr>
        <p:spPr>
          <a:xfrm>
            <a:off x="659004" y="1298576"/>
            <a:ext cx="10813526" cy="2416046"/>
          </a:xfrm>
          <a:prstGeom prst="rect">
            <a:avLst/>
          </a:prstGeom>
        </p:spPr>
        <p:txBody>
          <a:bodyPr wrap="square">
            <a:spAutoFit/>
          </a:bodyPr>
          <a:lstStyle/>
          <a:p>
            <a:pPr>
              <a:spcBef>
                <a:spcPts val="600"/>
              </a:spcBef>
            </a:pPr>
            <a:r>
              <a:rPr lang="zh-TW" altLang="en-US" sz="2400" dirty="0">
                <a:solidFill>
                  <a:srgbClr val="0D405F"/>
                </a:solidFill>
                <a:latin typeface="Times New Roman" panose="02020603050405020304" pitchFamily="18" charset="0"/>
                <a:ea typeface="標楷體" panose="03000509000000000000" pitchFamily="65" charset="-120"/>
                <a:cs typeface="Times New Roman" panose="02020603050405020304" pitchFamily="18" charset="0"/>
              </a:rPr>
              <a:t>引用</a:t>
            </a:r>
            <a:r>
              <a:rPr lang="en-US" altLang="zh-TW" sz="2400" dirty="0" err="1">
                <a:solidFill>
                  <a:srgbClr val="0D405F"/>
                </a:solidFill>
                <a:latin typeface="Times New Roman" panose="02020603050405020304" pitchFamily="18" charset="0"/>
                <a:ea typeface="標楷體" panose="03000509000000000000" pitchFamily="65" charset="-120"/>
                <a:cs typeface="Times New Roman" panose="02020603050405020304" pitchFamily="18" charset="0"/>
              </a:rPr>
              <a:t>ChatGPT</a:t>
            </a:r>
            <a:r>
              <a:rPr lang="zh-TW" altLang="en-US" sz="2400" dirty="0">
                <a:solidFill>
                  <a:srgbClr val="0D405F"/>
                </a:solidFill>
                <a:latin typeface="Times New Roman" panose="02020603050405020304" pitchFamily="18" charset="0"/>
                <a:ea typeface="標楷體" panose="03000509000000000000" pitchFamily="65" charset="-120"/>
                <a:cs typeface="Times New Roman" panose="02020603050405020304" pitchFamily="18" charset="0"/>
              </a:rPr>
              <a:t>生成的文字</a:t>
            </a:r>
            <a:endParaRPr lang="en-US" altLang="zh-TW" sz="2400" dirty="0">
              <a:solidFill>
                <a:srgbClr val="0D405F"/>
              </a:solidFill>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pPr>
            <a:r>
              <a:rPr lang="en-US" altLang="zh-TW" sz="2400" dirty="0">
                <a:solidFill>
                  <a:srgbClr val="0D405F"/>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As an artificial intelligence language model, </a:t>
            </a:r>
            <a:r>
              <a:rPr lang="en-US" altLang="zh-TW" sz="2400" dirty="0" err="1">
                <a:latin typeface="Times New Roman" panose="02020603050405020304" pitchFamily="18" charset="0"/>
                <a:ea typeface="標楷體" panose="03000509000000000000" pitchFamily="65" charset="-120"/>
                <a:cs typeface="Times New Roman" panose="02020603050405020304" pitchFamily="18" charset="0"/>
              </a:rPr>
              <a:t>ChatGPT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does not have legal ownership or copyright over the generated text or figures it produces.“</a:t>
            </a:r>
            <a:r>
              <a:rPr lang="en-US" altLang="zh-TW" sz="2400" dirty="0">
                <a:solidFill>
                  <a:srgbClr val="0D405F"/>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ChatGPT</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personal communication, April 21, 2023)</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或</a:t>
            </a:r>
            <a:endParaRPr lang="en-US" altLang="zh-TW" sz="2400" dirty="0">
              <a:solidFill>
                <a:srgbClr val="0D405F"/>
              </a:solidFill>
              <a:latin typeface="Times New Roman" panose="02020603050405020304" pitchFamily="18" charset="0"/>
              <a:ea typeface="標楷體" panose="03000509000000000000" pitchFamily="65" charset="-120"/>
              <a:cs typeface="Times New Roman" panose="02020603050405020304" pitchFamily="18" charset="0"/>
            </a:endParaRPr>
          </a:p>
          <a:p>
            <a:pPr>
              <a:spcBef>
                <a:spcPts val="600"/>
              </a:spcBef>
            </a:pPr>
            <a:r>
              <a:rPr lang="en-US" altLang="zh-TW" sz="2000" baseline="30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Text generated by </a:t>
            </a:r>
            <a:r>
              <a:rPr lang="en-US" altLang="zh-TW" sz="2000"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ChatGPT</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April 21, 2023, </a:t>
            </a:r>
            <a:r>
              <a:rPr lang="en-US" altLang="zh-TW" sz="2000"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OpenAI</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https://chat.openai.com/chat.</a:t>
            </a:r>
          </a:p>
          <a:p>
            <a:pPr>
              <a:spcBef>
                <a:spcPts val="600"/>
              </a:spcBef>
            </a:pPr>
            <a:r>
              <a:rPr lang="en-US" altLang="zh-TW" sz="2000" baseline="30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dirty="0" err="1">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ChatGPT</a:t>
            </a:r>
            <a:r>
              <a:rPr lang="en-US" altLang="zh-TW" sz="20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文字方塊 3">
            <a:extLst>
              <a:ext uri="{FF2B5EF4-FFF2-40B4-BE49-F238E27FC236}">
                <a16:creationId xmlns:a16="http://schemas.microsoft.com/office/drawing/2014/main" id="{098FF0C3-C2B6-45D4-94F8-473DB980F98B}"/>
              </a:ext>
            </a:extLst>
          </p:cNvPr>
          <p:cNvSpPr txBox="1"/>
          <p:nvPr/>
        </p:nvSpPr>
        <p:spPr>
          <a:xfrm flipH="1">
            <a:off x="659004" y="4225396"/>
            <a:ext cx="11079340" cy="2169825"/>
          </a:xfrm>
          <a:prstGeom prst="rect">
            <a:avLst/>
          </a:prstGeom>
          <a:noFill/>
        </p:spPr>
        <p:txBody>
          <a:bodyPr wrap="square" rtlCol="0">
            <a:spAutoFit/>
          </a:bodyPr>
          <a:lstStyle/>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如何註明使用</a:t>
            </a:r>
            <a:r>
              <a:rPr lang="en-US" altLang="zh-TW" sz="2400" dirty="0" err="1">
                <a:latin typeface="Times New Roman" panose="02020603050405020304" pitchFamily="18" charset="0"/>
                <a:ea typeface="標楷體" panose="03000509000000000000" pitchFamily="65" charset="-120"/>
                <a:cs typeface="Times New Roman" panose="02020603050405020304" pitchFamily="18" charset="0"/>
              </a:rPr>
              <a:t>ChatGPT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幫忙，仍無標準範例</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600"/>
              </a:spcBef>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The writing of this paper was helped by </a:t>
            </a:r>
            <a:r>
              <a:rPr lang="en-US" altLang="zh-TW" sz="2400" dirty="0" err="1">
                <a:latin typeface="Times New Roman" panose="02020603050405020304" pitchFamily="18" charset="0"/>
                <a:ea typeface="標楷體" panose="03000509000000000000" pitchFamily="65" charset="-120"/>
                <a:cs typeface="Times New Roman" panose="02020603050405020304" pitchFamily="18" charset="0"/>
              </a:rPr>
              <a:t>ChatGPT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err="1">
                <a:latin typeface="Times New Roman" panose="02020603050405020304" pitchFamily="18" charset="0"/>
                <a:ea typeface="標楷體" panose="03000509000000000000" pitchFamily="65" charset="-120"/>
                <a:cs typeface="Times New Roman" panose="02020603050405020304" pitchFamily="18" charset="0"/>
              </a:rPr>
              <a:t>OpenAI</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很難註明使用程度</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p>
          <a:p>
            <a:pPr marL="342900" indent="-342900">
              <a:spcBef>
                <a:spcPts val="600"/>
              </a:spcBef>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The Introduction section was </a:t>
            </a:r>
            <a:r>
              <a:rPr lang="en-US" altLang="zh-TW" sz="2400" dirty="0">
                <a:solidFill>
                  <a:srgbClr val="00B0F0"/>
                </a:solidFill>
                <a:latin typeface="Times New Roman" panose="02020603050405020304" pitchFamily="18" charset="0"/>
                <a:ea typeface="標楷體" panose="03000509000000000000" pitchFamily="65" charset="-120"/>
                <a:cs typeface="Times New Roman" panose="02020603050405020304" pitchFamily="18" charset="0"/>
              </a:rPr>
              <a:t>written</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revised</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by </a:t>
            </a:r>
            <a:r>
              <a:rPr lang="en-US" altLang="zh-TW" sz="2400" dirty="0" err="1">
                <a:latin typeface="Times New Roman" panose="02020603050405020304" pitchFamily="18" charset="0"/>
                <a:ea typeface="標楷體" panose="03000509000000000000" pitchFamily="65" charset="-120"/>
                <a:cs typeface="Times New Roman" panose="02020603050405020304" pitchFamily="18" charset="0"/>
              </a:rPr>
              <a:t>ChatGPT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err="1">
                <a:latin typeface="Times New Roman" panose="02020603050405020304" pitchFamily="18" charset="0"/>
                <a:ea typeface="標楷體" panose="03000509000000000000" pitchFamily="65" charset="-120"/>
                <a:cs typeface="Times New Roman" panose="02020603050405020304" pitchFamily="18" charset="0"/>
              </a:rPr>
              <a:t>OpenAI</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marL="342900" indent="-342900">
              <a:spcBef>
                <a:spcPts val="600"/>
              </a:spcBef>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The original idea was conceived by XX. The literature search/review was done by XX with help from </a:t>
            </a:r>
            <a:r>
              <a:rPr lang="en-US" altLang="zh-TW" sz="2400" dirty="0" err="1">
                <a:latin typeface="Times New Roman" panose="02020603050405020304" pitchFamily="18" charset="0"/>
                <a:ea typeface="標楷體" panose="03000509000000000000" pitchFamily="65" charset="-120"/>
                <a:cs typeface="Times New Roman" panose="02020603050405020304" pitchFamily="18" charset="0"/>
              </a:rPr>
              <a:t>ChatGPT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1919609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12391AF7-C1BE-420F-90EC-F8E4D5DAE431}"/>
              </a:ext>
            </a:extLst>
          </p:cNvPr>
          <p:cNvSpPr>
            <a:spLocks noGrp="1"/>
          </p:cNvSpPr>
          <p:nvPr>
            <p:ph type="body" sz="quarter" idx="10"/>
          </p:nvPr>
        </p:nvSpPr>
        <p:spPr>
          <a:xfrm>
            <a:off x="659004" y="258233"/>
            <a:ext cx="8126408" cy="529569"/>
          </a:xfrm>
        </p:spPr>
        <p:txBody>
          <a:bodyPr>
            <a:normAutofit fontScale="92500" lnSpcReduction="10000"/>
          </a:bodyPr>
          <a:lstStyle/>
          <a:p>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使用</a:t>
            </a:r>
            <a:r>
              <a:rPr lang="en-US" altLang="zh-TW" sz="3200" dirty="0">
                <a:latin typeface="標楷體" panose="03000509000000000000" pitchFamily="65" charset="-120"/>
                <a:ea typeface="標楷體" panose="03000509000000000000" pitchFamily="65" charset="-120"/>
                <a:cs typeface="Times New Roman" panose="02020603050405020304" pitchFamily="18" charset="0"/>
              </a:rPr>
              <a:t>AI</a:t>
            </a:r>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所得研究結果是否真實</a:t>
            </a:r>
            <a:r>
              <a:rPr lang="en-US" altLang="zh-TW" sz="32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 </a:t>
            </a:r>
            <a:r>
              <a:rPr lang="en-US" altLang="zh-TW" sz="32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3200" dirty="0">
                <a:latin typeface="標楷體" panose="03000509000000000000" pitchFamily="65" charset="-120"/>
                <a:ea typeface="標楷體" panose="03000509000000000000" pitchFamily="65" charset="-120"/>
                <a:cs typeface="Times New Roman" panose="02020603050405020304" pitchFamily="18" charset="0"/>
              </a:rPr>
              <a:t>欺騙</a:t>
            </a:r>
            <a:r>
              <a:rPr lang="en-US" altLang="zh-TW" sz="3200" dirty="0">
                <a:latin typeface="標楷體" panose="03000509000000000000" pitchFamily="65" charset="-120"/>
                <a:ea typeface="標楷體" panose="03000509000000000000" pitchFamily="65" charset="-120"/>
                <a:cs typeface="Times New Roman" panose="02020603050405020304" pitchFamily="18" charset="0"/>
              </a:rPr>
              <a:t>)</a:t>
            </a:r>
            <a:endParaRPr lang="zh-TW" altLang="en-US" sz="3200" dirty="0"/>
          </a:p>
        </p:txBody>
      </p:sp>
      <p:sp>
        <p:nvSpPr>
          <p:cNvPr id="4" name="文字方塊 3">
            <a:extLst>
              <a:ext uri="{FF2B5EF4-FFF2-40B4-BE49-F238E27FC236}">
                <a16:creationId xmlns:a16="http://schemas.microsoft.com/office/drawing/2014/main" id="{68D80FF7-2C47-4DF0-BA3D-5FC651036713}"/>
              </a:ext>
            </a:extLst>
          </p:cNvPr>
          <p:cNvSpPr txBox="1"/>
          <p:nvPr/>
        </p:nvSpPr>
        <p:spPr>
          <a:xfrm>
            <a:off x="659003" y="1449833"/>
            <a:ext cx="10430337" cy="2246769"/>
          </a:xfrm>
          <a:prstGeom prst="rect">
            <a:avLst/>
          </a:prstGeom>
          <a:noFill/>
        </p:spPr>
        <p:txBody>
          <a:bodyPr wrap="square">
            <a:spAutoFit/>
          </a:bodyPr>
          <a:lstStyle/>
          <a:p>
            <a:pPr marL="342900" indent="-342900">
              <a:spcBef>
                <a:spcPts val="6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使用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AI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產生的內容</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文字、數據、圖表</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可能出錯</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600"/>
              </a:spcBef>
              <a:buFont typeface="Arial" panose="020B0604020202020204" pitchFamily="34" charset="0"/>
              <a:buChar char="•"/>
            </a:pP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不能盡信數據，要了解</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數據怎麼來的，數據是否可靠</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儀器可能未校準</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endParaRPr lang="en-US" altLang="zh-TW" sz="2400" dirty="0">
              <a:latin typeface="標楷體" panose="03000509000000000000" pitchFamily="65" charset="-120"/>
              <a:ea typeface="標楷體" panose="03000509000000000000" pitchFamily="65" charset="-120"/>
              <a:cs typeface="Times New Roman" panose="02020603050405020304" pitchFamily="18" charset="0"/>
            </a:endParaRPr>
          </a:p>
          <a:p>
            <a:pPr marL="342900" indent="-342900">
              <a:spcBef>
                <a:spcPts val="600"/>
              </a:spcBef>
              <a:buFont typeface="Arial" panose="020B0604020202020204" pitchFamily="34" charset="0"/>
              <a:buChar char="•"/>
            </a:pPr>
            <a:r>
              <a:rPr lang="en-US" altLang="zh-TW" sz="2400" dirty="0">
                <a:solidFill>
                  <a:srgbClr val="FF0000"/>
                </a:solidFill>
                <a:latin typeface="Times New Roman" panose="02020603050405020304" pitchFamily="18" charset="0"/>
                <a:ea typeface="標楷體" panose="03000509000000000000" pitchFamily="65" charset="-120"/>
              </a:rPr>
              <a:t>AI </a:t>
            </a:r>
            <a:r>
              <a:rPr lang="zh-TW" altLang="en-US" sz="2400" dirty="0">
                <a:solidFill>
                  <a:srgbClr val="FF0000"/>
                </a:solidFill>
                <a:latin typeface="Times New Roman" panose="02020603050405020304" pitchFamily="18" charset="0"/>
                <a:ea typeface="標楷體" panose="03000509000000000000" pitchFamily="65" charset="-120"/>
              </a:rPr>
              <a:t>不能列為作者 </a:t>
            </a:r>
            <a:r>
              <a:rPr lang="en-US" altLang="zh-TW" sz="2400" dirty="0">
                <a:latin typeface="Times New Roman" panose="02020603050405020304" pitchFamily="18" charset="0"/>
                <a:ea typeface="標楷體" panose="03000509000000000000" pitchFamily="65" charset="-120"/>
              </a:rPr>
              <a:t>: </a:t>
            </a:r>
            <a:r>
              <a:rPr lang="zh-TW" altLang="en-US" sz="2400" dirty="0">
                <a:latin typeface="Times New Roman" panose="02020603050405020304" pitchFamily="18" charset="0"/>
                <a:ea typeface="標楷體" panose="03000509000000000000" pitchFamily="65" charset="-120"/>
              </a:rPr>
              <a:t>無法負責 </a:t>
            </a:r>
            <a:r>
              <a:rPr lang="en-US" altLang="zh-TW" sz="2400" dirty="0">
                <a:latin typeface="Times New Roman" panose="02020603050405020304" pitchFamily="18" charset="0"/>
                <a:ea typeface="標楷體" panose="03000509000000000000" pitchFamily="65" charset="-120"/>
              </a:rPr>
              <a:t>(accountable)</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6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作者需要檢驗</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6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儀器、助理、</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AI</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出錯，人要負責</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1448295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C709EF91-A984-472B-995E-C7DC543380EE}"/>
              </a:ext>
            </a:extLst>
          </p:cNvPr>
          <p:cNvSpPr>
            <a:spLocks noGrp="1"/>
          </p:cNvSpPr>
          <p:nvPr>
            <p:ph type="body" sz="quarter" idx="10"/>
          </p:nvPr>
        </p:nvSpPr>
        <p:spPr/>
        <p:txBody>
          <a:bodyPr>
            <a:normAutofit fontScale="92500" lnSpcReduction="10000"/>
          </a:bodyPr>
          <a:lstStyle/>
          <a:p>
            <a:r>
              <a:rPr lang="en-US" altLang="zh-TW" sz="3200" dirty="0">
                <a:latin typeface="Times New Roman" panose="02020603050405020304" pitchFamily="18" charset="0"/>
                <a:cs typeface="Times New Roman" panose="02020603050405020304" pitchFamily="18" charset="0"/>
              </a:rPr>
              <a:t>Take home messages</a:t>
            </a:r>
            <a:endParaRPr lang="zh-TW" altLang="en-US" sz="3200" dirty="0">
              <a:latin typeface="Times New Roman" panose="02020603050405020304" pitchFamily="18" charset="0"/>
              <a:cs typeface="Times New Roman" panose="02020603050405020304" pitchFamily="18" charset="0"/>
            </a:endParaRPr>
          </a:p>
        </p:txBody>
      </p:sp>
      <p:sp>
        <p:nvSpPr>
          <p:cNvPr id="3" name="文字方塊 2">
            <a:extLst>
              <a:ext uri="{FF2B5EF4-FFF2-40B4-BE49-F238E27FC236}">
                <a16:creationId xmlns:a16="http://schemas.microsoft.com/office/drawing/2014/main" id="{246F23B0-BDED-4D05-98BF-EDE93998691E}"/>
              </a:ext>
            </a:extLst>
          </p:cNvPr>
          <p:cNvSpPr txBox="1"/>
          <p:nvPr/>
        </p:nvSpPr>
        <p:spPr>
          <a:xfrm flipH="1">
            <a:off x="659004" y="1294336"/>
            <a:ext cx="9692360" cy="2031325"/>
          </a:xfrm>
          <a:prstGeom prst="rect">
            <a:avLst/>
          </a:prstGeom>
          <a:noFill/>
        </p:spPr>
        <p:txBody>
          <a:bodyPr wrap="square" rtlCol="0">
            <a:spAutoFit/>
          </a:bodyPr>
          <a:lstStyle/>
          <a:p>
            <a:r>
              <a:rPr lang="en-US" altLang="zh-TW" sz="2400" dirty="0">
                <a:latin typeface="Times New Roman" panose="02020603050405020304" pitchFamily="18" charset="0"/>
                <a:ea typeface="標楷體" panose="03000509000000000000" pitchFamily="65" charset="-120"/>
              </a:rPr>
              <a:t>AI </a:t>
            </a:r>
            <a:r>
              <a:rPr lang="zh-TW" altLang="en-US" sz="2400" dirty="0">
                <a:latin typeface="Times New Roman" panose="02020603050405020304" pitchFamily="18" charset="0"/>
                <a:ea typeface="標楷體" panose="03000509000000000000" pitchFamily="65" charset="-120"/>
              </a:rPr>
              <a:t>是強大的工具</a:t>
            </a:r>
            <a:endParaRPr lang="en-US" altLang="zh-TW" sz="2400" dirty="0">
              <a:latin typeface="Times New Roman" panose="02020603050405020304" pitchFamily="18" charset="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必須學會善用，否則會被淘汰</a:t>
            </a:r>
            <a:endParaRPr lang="en-US" altLang="zh-TW" sz="2400" dirty="0">
              <a:latin typeface="Times New Roman" panose="02020603050405020304" pitchFamily="18" charset="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工具是中性的，善用或濫用都是人的責任</a:t>
            </a:r>
            <a:endParaRPr lang="en-US" altLang="zh-TW" sz="2400" dirty="0">
              <a:latin typeface="Times New Roman" panose="02020603050405020304" pitchFamily="18" charset="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用工具輔助，不要被工具牽著走</a:t>
            </a:r>
          </a:p>
        </p:txBody>
      </p:sp>
      <p:sp>
        <p:nvSpPr>
          <p:cNvPr id="6" name="文字方塊 5">
            <a:extLst>
              <a:ext uri="{FF2B5EF4-FFF2-40B4-BE49-F238E27FC236}">
                <a16:creationId xmlns:a16="http://schemas.microsoft.com/office/drawing/2014/main" id="{69163521-728F-438A-93CC-CE322AEFF223}"/>
              </a:ext>
            </a:extLst>
          </p:cNvPr>
          <p:cNvSpPr txBox="1"/>
          <p:nvPr/>
        </p:nvSpPr>
        <p:spPr>
          <a:xfrm>
            <a:off x="659004" y="3977045"/>
            <a:ext cx="6094520" cy="2031325"/>
          </a:xfrm>
          <a:prstGeom prst="rect">
            <a:avLst/>
          </a:prstGeom>
          <a:noFill/>
        </p:spPr>
        <p:txBody>
          <a:bodyPr wrap="square">
            <a:spAutoFit/>
          </a:bodyPr>
          <a:lstStyle/>
          <a:p>
            <a:pPr>
              <a:spcBef>
                <a:spcPts val="1200"/>
              </a:spcBef>
            </a:pPr>
            <a:r>
              <a:rPr lang="en-US" altLang="zh-TW" sz="2400" dirty="0" err="1">
                <a:solidFill>
                  <a:srgbClr val="0000FF"/>
                </a:solidFill>
                <a:latin typeface="Times New Roman" panose="02020603050405020304" pitchFamily="18" charset="0"/>
                <a:ea typeface="標楷體" panose="03000509000000000000" pitchFamily="65" charset="-120"/>
              </a:rPr>
              <a:t>ChatGPT</a:t>
            </a:r>
            <a:r>
              <a:rPr lang="en-US" altLang="zh-TW" sz="2400" dirty="0">
                <a:solidFill>
                  <a:srgbClr val="0000FF"/>
                </a:solidFill>
                <a:latin typeface="Times New Roman" panose="02020603050405020304" pitchFamily="18" charset="0"/>
                <a:ea typeface="標楷體" panose="03000509000000000000" pitchFamily="65" charset="-120"/>
              </a:rPr>
              <a:t>:</a:t>
            </a:r>
          </a:p>
          <a:p>
            <a:pPr marL="342900" indent="-342900">
              <a:spcBef>
                <a:spcPts val="1200"/>
              </a:spcBef>
              <a:buFont typeface="Arial" panose="020B0604020202020204" pitchFamily="34" charset="0"/>
              <a:buChar char="•"/>
            </a:pPr>
            <a:r>
              <a:rPr lang="en-US" altLang="zh-TW" sz="2400" dirty="0">
                <a:solidFill>
                  <a:srgbClr val="0000FF"/>
                </a:solidFill>
                <a:latin typeface="Times New Roman" panose="02020603050405020304" pitchFamily="18" charset="0"/>
                <a:ea typeface="標楷體" panose="03000509000000000000" pitchFamily="65" charset="-120"/>
              </a:rPr>
              <a:t>AI </a:t>
            </a:r>
            <a:r>
              <a:rPr lang="zh-TW" altLang="en-US" sz="2400" dirty="0">
                <a:solidFill>
                  <a:srgbClr val="0000FF"/>
                </a:solidFill>
                <a:latin typeface="Times New Roman" panose="02020603050405020304" pitchFamily="18" charset="0"/>
                <a:ea typeface="標楷體" panose="03000509000000000000" pitchFamily="65" charset="-120"/>
              </a:rPr>
              <a:t>是工具，不是作者；人要負責。</a:t>
            </a:r>
            <a:endParaRPr lang="en-US" altLang="zh-TW" sz="2400" dirty="0">
              <a:solidFill>
                <a:srgbClr val="0000FF"/>
              </a:solidFill>
              <a:latin typeface="Times New Roman" panose="02020603050405020304" pitchFamily="18" charset="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solidFill>
                  <a:srgbClr val="0000FF"/>
                </a:solidFill>
                <a:latin typeface="Times New Roman" panose="02020603050405020304" pitchFamily="18" charset="0"/>
                <a:ea typeface="標楷體" panose="03000509000000000000" pitchFamily="65" charset="-120"/>
              </a:rPr>
              <a:t>用得好是本事，用得爛是風險。</a:t>
            </a:r>
            <a:endParaRPr lang="en-US" altLang="zh-TW" sz="2400" dirty="0">
              <a:solidFill>
                <a:srgbClr val="0000FF"/>
              </a:solidFill>
              <a:latin typeface="Times New Roman" panose="02020603050405020304" pitchFamily="18" charset="0"/>
              <a:ea typeface="標楷體" panose="03000509000000000000" pitchFamily="65" charset="-120"/>
            </a:endParaRPr>
          </a:p>
          <a:p>
            <a:pPr marL="342900" indent="-342900">
              <a:spcBef>
                <a:spcPts val="1200"/>
              </a:spcBef>
              <a:buFont typeface="Arial" panose="020B0604020202020204" pitchFamily="34" charset="0"/>
              <a:buChar char="•"/>
            </a:pPr>
            <a:r>
              <a:rPr lang="zh-TW" altLang="en-US" sz="2400" dirty="0">
                <a:solidFill>
                  <a:srgbClr val="0000FF"/>
                </a:solidFill>
                <a:latin typeface="Times New Roman" panose="02020603050405020304" pitchFamily="18" charset="0"/>
                <a:ea typeface="標楷體" panose="03000509000000000000" pitchFamily="65" charset="-120"/>
              </a:rPr>
              <a:t>不怕被 </a:t>
            </a:r>
            <a:r>
              <a:rPr lang="en-US" altLang="zh-TW" sz="2400" dirty="0">
                <a:solidFill>
                  <a:srgbClr val="0000FF"/>
                </a:solidFill>
                <a:latin typeface="Times New Roman" panose="02020603050405020304" pitchFamily="18" charset="0"/>
                <a:ea typeface="標楷體" panose="03000509000000000000" pitchFamily="65" charset="-120"/>
              </a:rPr>
              <a:t>AI </a:t>
            </a:r>
            <a:r>
              <a:rPr lang="zh-TW" altLang="en-US" sz="2400" dirty="0">
                <a:solidFill>
                  <a:srgbClr val="0000FF"/>
                </a:solidFill>
                <a:latin typeface="Times New Roman" panose="02020603050405020304" pitchFamily="18" charset="0"/>
                <a:ea typeface="標楷體" panose="03000509000000000000" pitchFamily="65" charset="-120"/>
              </a:rPr>
              <a:t>取代，怕被會用 </a:t>
            </a:r>
            <a:r>
              <a:rPr lang="en-US" altLang="zh-TW" sz="2400" dirty="0">
                <a:solidFill>
                  <a:srgbClr val="0000FF"/>
                </a:solidFill>
                <a:latin typeface="Times New Roman" panose="02020603050405020304" pitchFamily="18" charset="0"/>
                <a:ea typeface="標楷體" panose="03000509000000000000" pitchFamily="65" charset="-120"/>
              </a:rPr>
              <a:t>AI </a:t>
            </a:r>
            <a:r>
              <a:rPr lang="zh-TW" altLang="en-US" sz="2400" dirty="0">
                <a:solidFill>
                  <a:srgbClr val="0000FF"/>
                </a:solidFill>
                <a:latin typeface="Times New Roman" panose="02020603050405020304" pitchFamily="18" charset="0"/>
                <a:ea typeface="標楷體" panose="03000509000000000000" pitchFamily="65" charset="-120"/>
              </a:rPr>
              <a:t>的人取代。</a:t>
            </a:r>
          </a:p>
        </p:txBody>
      </p:sp>
    </p:spTree>
    <p:extLst>
      <p:ext uri="{BB962C8B-B14F-4D97-AF65-F5344CB8AC3E}">
        <p14:creationId xmlns:p14="http://schemas.microsoft.com/office/powerpoint/2010/main" val="2038753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8CDE9399-5802-425D-B322-D0D468923136}"/>
              </a:ext>
            </a:extLst>
          </p:cNvPr>
          <p:cNvSpPr>
            <a:spLocks noGrp="1"/>
          </p:cNvSpPr>
          <p:nvPr>
            <p:ph type="body" sz="quarter" idx="10"/>
          </p:nvPr>
        </p:nvSpPr>
        <p:spPr>
          <a:xfrm>
            <a:off x="1660760" y="251460"/>
            <a:ext cx="8242949" cy="529569"/>
          </a:xfrm>
        </p:spPr>
        <p:txBody>
          <a:bodyPr>
            <a:noAutofit/>
          </a:bodyPr>
          <a:lstStyle/>
          <a:p>
            <a:pPr algn="ctr"/>
            <a:r>
              <a:rPr lang="zh-TW" altLang="en-US" sz="4000" b="1" dirty="0">
                <a:latin typeface="Times New Roman" panose="02020603050405020304" pitchFamily="18" charset="0"/>
                <a:ea typeface="標楷體" panose="03000509000000000000" pitchFamily="65" charset="-120"/>
                <a:cs typeface="Times New Roman" panose="02020603050405020304" pitchFamily="18" charset="0"/>
              </a:rPr>
              <a:t>感謝聆聽，歡迎指教討論</a:t>
            </a:r>
            <a:endParaRPr lang="zh-TW" altLang="en-US" sz="4000" b="1" dirty="0">
              <a:latin typeface="Times New Roman" panose="02020603050405020304" pitchFamily="18" charset="0"/>
              <a:cs typeface="Times New Roman" panose="02020603050405020304" pitchFamily="18" charset="0"/>
            </a:endParaRPr>
          </a:p>
        </p:txBody>
      </p:sp>
      <p:sp>
        <p:nvSpPr>
          <p:cNvPr id="3" name="標題 3">
            <a:extLst>
              <a:ext uri="{FF2B5EF4-FFF2-40B4-BE49-F238E27FC236}">
                <a16:creationId xmlns:a16="http://schemas.microsoft.com/office/drawing/2014/main" id="{A441EB74-34D2-43BA-8579-9E9628BA2566}"/>
              </a:ext>
            </a:extLst>
          </p:cNvPr>
          <p:cNvSpPr txBox="1">
            <a:spLocks/>
          </p:cNvSpPr>
          <p:nvPr/>
        </p:nvSpPr>
        <p:spPr>
          <a:xfrm>
            <a:off x="1568062" y="1441383"/>
            <a:ext cx="8428346" cy="62068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TW" altLang="en-US" sz="3600" b="1" dirty="0">
              <a:solidFill>
                <a:srgbClr val="0000FF"/>
              </a:solidFill>
              <a:latin typeface="Times New Roman" panose="02020603050405020304" pitchFamily="18" charset="0"/>
              <a:cs typeface="Times New Roman" panose="02020603050405020304" pitchFamily="18" charset="0"/>
            </a:endParaRPr>
          </a:p>
        </p:txBody>
      </p:sp>
      <p:pic>
        <p:nvPicPr>
          <p:cNvPr id="4" name="圖片 3">
            <a:extLst>
              <a:ext uri="{FF2B5EF4-FFF2-40B4-BE49-F238E27FC236}">
                <a16:creationId xmlns:a16="http://schemas.microsoft.com/office/drawing/2014/main" id="{8EDABB47-5BC9-49A6-AFFE-ACA4CEA7E82F}"/>
              </a:ext>
            </a:extLst>
          </p:cNvPr>
          <p:cNvPicPr>
            <a:picLocks noChangeAspect="1"/>
          </p:cNvPicPr>
          <p:nvPr/>
        </p:nvPicPr>
        <p:blipFill>
          <a:blip r:embed="rId2"/>
          <a:stretch>
            <a:fillRect/>
          </a:stretch>
        </p:blipFill>
        <p:spPr>
          <a:xfrm>
            <a:off x="2887704" y="1441383"/>
            <a:ext cx="6416591" cy="5165157"/>
          </a:xfrm>
          <a:prstGeom prst="rect">
            <a:avLst/>
          </a:prstGeom>
        </p:spPr>
      </p:pic>
    </p:spTree>
    <p:extLst>
      <p:ext uri="{BB962C8B-B14F-4D97-AF65-F5344CB8AC3E}">
        <p14:creationId xmlns:p14="http://schemas.microsoft.com/office/powerpoint/2010/main" val="2357571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a:extLst>
              <a:ext uri="{FF2B5EF4-FFF2-40B4-BE49-F238E27FC236}">
                <a16:creationId xmlns:a16="http://schemas.microsoft.com/office/drawing/2014/main" id="{3210ABBC-F390-4C3A-82C1-4CF3BB85C037}"/>
              </a:ext>
            </a:extLst>
          </p:cNvPr>
          <p:cNvSpPr>
            <a:spLocks noGrp="1"/>
          </p:cNvSpPr>
          <p:nvPr>
            <p:ph type="body" sz="quarter" idx="10"/>
          </p:nvPr>
        </p:nvSpPr>
        <p:spPr/>
        <p:txBody>
          <a:bodyPr>
            <a:noAutofit/>
          </a:body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每事問 </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AI</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文字方塊 5">
            <a:extLst>
              <a:ext uri="{FF2B5EF4-FFF2-40B4-BE49-F238E27FC236}">
                <a16:creationId xmlns:a16="http://schemas.microsoft.com/office/drawing/2014/main" id="{9CE8D163-44BD-4AAE-976A-FC45C24297FC}"/>
              </a:ext>
            </a:extLst>
          </p:cNvPr>
          <p:cNvSpPr txBox="1"/>
          <p:nvPr/>
        </p:nvSpPr>
        <p:spPr>
          <a:xfrm flipH="1">
            <a:off x="659004" y="3160058"/>
            <a:ext cx="9139421" cy="2693045"/>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en-US" altLang="zh-TW" sz="2400" dirty="0" err="1">
                <a:latin typeface="Times New Roman" panose="02020603050405020304" pitchFamily="18" charset="0"/>
                <a:ea typeface="標楷體" panose="03000509000000000000" pitchFamily="65" charset="-120"/>
                <a:cs typeface="Times New Roman" panose="02020603050405020304" pitchFamily="18" charset="0"/>
              </a:rPr>
              <a:t>ChatGPT</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(GPT-5 Thinking)</a:t>
            </a:r>
          </a:p>
          <a:p>
            <a:pPr marL="342900" indent="-342900">
              <a:spcBef>
                <a:spcPts val="600"/>
              </a:spcBef>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Gemini</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(2.5 Pro)</a:t>
            </a:r>
          </a:p>
          <a:p>
            <a:pPr marL="342900" indent="-342900">
              <a:spcBef>
                <a:spcPts val="600"/>
              </a:spcBef>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Grok (3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專家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marL="342900" indent="-342900">
              <a:spcBef>
                <a:spcPts val="600"/>
              </a:spcBef>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Claude (Sonnet 4.5)</a:t>
            </a:r>
          </a:p>
          <a:p>
            <a:pPr marL="342900" indent="-342900">
              <a:spcBef>
                <a:spcPts val="600"/>
              </a:spcBef>
              <a:buFont typeface="Arial" panose="020B0604020202020204" pitchFamily="34" charset="0"/>
              <a:buChar char="•"/>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Perplexity (</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研究</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p>
          <a:p>
            <a:pPr marL="342900" indent="-342900">
              <a:spcBef>
                <a:spcPts val="600"/>
              </a:spcBef>
              <a:buFont typeface="Arial" panose="020B0604020202020204" pitchFamily="34" charset="0"/>
              <a:buChar char="•"/>
            </a:pPr>
            <a:r>
              <a:rPr lang="en-US" altLang="zh-TW" sz="2400" dirty="0" err="1">
                <a:latin typeface="Times New Roman" panose="02020603050405020304" pitchFamily="18" charset="0"/>
                <a:ea typeface="標楷體" panose="03000509000000000000" pitchFamily="65" charset="-120"/>
                <a:cs typeface="Times New Roman" panose="02020603050405020304" pitchFamily="18" charset="0"/>
              </a:rPr>
              <a:t>DeepSeek</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 v3.2</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文字方塊 7">
            <a:extLst>
              <a:ext uri="{FF2B5EF4-FFF2-40B4-BE49-F238E27FC236}">
                <a16:creationId xmlns:a16="http://schemas.microsoft.com/office/drawing/2014/main" id="{14C2664D-9D91-4ACD-9427-B757BFE1ECE6}"/>
              </a:ext>
            </a:extLst>
          </p:cNvPr>
          <p:cNvSpPr txBox="1"/>
          <p:nvPr/>
        </p:nvSpPr>
        <p:spPr>
          <a:xfrm>
            <a:off x="4787155" y="3437548"/>
            <a:ext cx="6096000" cy="369332"/>
          </a:xfrm>
          <a:prstGeom prst="rect">
            <a:avLst/>
          </a:prstGeom>
          <a:noFill/>
        </p:spPr>
        <p:txBody>
          <a:bodyPr wrap="square">
            <a:spAutoFit/>
          </a:bodyPr>
          <a:lstStyle/>
          <a:p>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付費</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($20 = NT650/</a:t>
            </a:r>
            <a:r>
              <a:rPr lang="zh-TW" altLang="en-US" sz="18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dirty="0"/>
          </a:p>
        </p:txBody>
      </p:sp>
      <p:sp>
        <p:nvSpPr>
          <p:cNvPr id="9" name="右大括弧 8">
            <a:extLst>
              <a:ext uri="{FF2B5EF4-FFF2-40B4-BE49-F238E27FC236}">
                <a16:creationId xmlns:a16="http://schemas.microsoft.com/office/drawing/2014/main" id="{D659E42B-DF79-46DA-8C30-11079A68BF75}"/>
              </a:ext>
            </a:extLst>
          </p:cNvPr>
          <p:cNvSpPr/>
          <p:nvPr/>
        </p:nvSpPr>
        <p:spPr>
          <a:xfrm>
            <a:off x="4545108" y="3286657"/>
            <a:ext cx="116541" cy="62643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右大括弧 9">
            <a:extLst>
              <a:ext uri="{FF2B5EF4-FFF2-40B4-BE49-F238E27FC236}">
                <a16:creationId xmlns:a16="http://schemas.microsoft.com/office/drawing/2014/main" id="{CD27A7EE-9863-4950-B35F-1CA9455880AA}"/>
              </a:ext>
            </a:extLst>
          </p:cNvPr>
          <p:cNvSpPr/>
          <p:nvPr/>
        </p:nvSpPr>
        <p:spPr>
          <a:xfrm>
            <a:off x="4545107" y="4043627"/>
            <a:ext cx="116541" cy="167246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0DC356AE-0C6B-4D3B-A9A6-EA5E641CA989}"/>
              </a:ext>
            </a:extLst>
          </p:cNvPr>
          <p:cNvSpPr txBox="1"/>
          <p:nvPr/>
        </p:nvSpPr>
        <p:spPr>
          <a:xfrm>
            <a:off x="4794028" y="4645325"/>
            <a:ext cx="2339788" cy="369332"/>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免費版</a:t>
            </a:r>
          </a:p>
        </p:txBody>
      </p:sp>
      <p:sp>
        <p:nvSpPr>
          <p:cNvPr id="12" name="文字方塊 11">
            <a:extLst>
              <a:ext uri="{FF2B5EF4-FFF2-40B4-BE49-F238E27FC236}">
                <a16:creationId xmlns:a16="http://schemas.microsoft.com/office/drawing/2014/main" id="{AEA8BFAF-F2C2-4FA6-9AF4-2E6B2C8AF2B4}"/>
              </a:ext>
            </a:extLst>
          </p:cNvPr>
          <p:cNvSpPr txBox="1"/>
          <p:nvPr/>
        </p:nvSpPr>
        <p:spPr>
          <a:xfrm>
            <a:off x="659004" y="1443317"/>
            <a:ext cx="5992808" cy="1354217"/>
          </a:xfrm>
          <a:prstGeom prst="rect">
            <a:avLst/>
          </a:prstGeom>
          <a:noFill/>
        </p:spPr>
        <p:txBody>
          <a:bodyPr wrap="square" rtlCol="0">
            <a:spAutoFit/>
          </a:bodyPr>
          <a:lstStyle/>
          <a:p>
            <a:pPr marL="342900" indent="-342900">
              <a:spcBef>
                <a:spcPts val="6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問、追問、交叉詰問</a:t>
            </a:r>
            <a:endParaRPr lang="en-US" altLang="zh-TW" sz="2400" dirty="0">
              <a:latin typeface="Times New Roman" panose="02020603050405020304" pitchFamily="18" charset="0"/>
              <a:ea typeface="標楷體" panose="03000509000000000000" pitchFamily="65" charset="-120"/>
            </a:endParaRPr>
          </a:p>
          <a:p>
            <a:pPr marL="342900" indent="-342900">
              <a:spcBef>
                <a:spcPts val="6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問多個</a:t>
            </a:r>
            <a:r>
              <a:rPr lang="en-US" altLang="zh-TW" sz="2400" dirty="0">
                <a:latin typeface="Times New Roman" panose="02020603050405020304" pitchFamily="18" charset="0"/>
                <a:ea typeface="標楷體" panose="03000509000000000000" pitchFamily="65" charset="-120"/>
              </a:rPr>
              <a:t>AI</a:t>
            </a:r>
          </a:p>
          <a:p>
            <a:pPr marL="342900" indent="-342900">
              <a:spcBef>
                <a:spcPts val="6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讓</a:t>
            </a:r>
            <a:r>
              <a:rPr lang="en-US" altLang="zh-TW" sz="2400" dirty="0">
                <a:latin typeface="Times New Roman" panose="02020603050405020304" pitchFamily="18" charset="0"/>
                <a:ea typeface="標楷體" panose="03000509000000000000" pitchFamily="65" charset="-120"/>
              </a:rPr>
              <a:t>AI</a:t>
            </a:r>
            <a:r>
              <a:rPr lang="zh-TW" altLang="en-US" sz="2400" dirty="0">
                <a:latin typeface="Times New Roman" panose="02020603050405020304" pitchFamily="18" charset="0"/>
                <a:ea typeface="標楷體" panose="03000509000000000000" pitchFamily="65" charset="-120"/>
              </a:rPr>
              <a:t>彼此辯論</a:t>
            </a:r>
          </a:p>
        </p:txBody>
      </p:sp>
      <p:sp>
        <p:nvSpPr>
          <p:cNvPr id="2" name="文字方塊 1">
            <a:extLst>
              <a:ext uri="{FF2B5EF4-FFF2-40B4-BE49-F238E27FC236}">
                <a16:creationId xmlns:a16="http://schemas.microsoft.com/office/drawing/2014/main" id="{EBC01618-ADE0-4273-8FC1-3BA8071F5755}"/>
              </a:ext>
            </a:extLst>
          </p:cNvPr>
          <p:cNvSpPr txBox="1"/>
          <p:nvPr/>
        </p:nvSpPr>
        <p:spPr>
          <a:xfrm flipH="1">
            <a:off x="7133816" y="3160058"/>
            <a:ext cx="4705575" cy="1200329"/>
          </a:xfrm>
          <a:prstGeom prst="rect">
            <a:avLst/>
          </a:prstGeom>
          <a:noFill/>
        </p:spPr>
        <p:txBody>
          <a:bodyPr wrap="square" rtlCol="0">
            <a:spAutoFit/>
          </a:bodyPr>
          <a:lstStyle/>
          <a:p>
            <a:r>
              <a:rPr lang="zh-TW" altLang="en-US" sz="2400" dirty="0">
                <a:solidFill>
                  <a:srgbClr val="FF0000"/>
                </a:solidFill>
                <a:latin typeface="標楷體" panose="03000509000000000000" pitchFamily="65" charset="-120"/>
                <a:ea typeface="標楷體" panose="03000509000000000000" pitchFamily="65" charset="-120"/>
              </a:rPr>
              <a:t>物超所值</a:t>
            </a:r>
            <a:r>
              <a:rPr lang="en-US" altLang="zh-TW" sz="2400" dirty="0">
                <a:solidFill>
                  <a:srgbClr val="FF0000"/>
                </a:solidFill>
                <a:latin typeface="標楷體" panose="03000509000000000000" pitchFamily="65" charset="-120"/>
                <a:ea typeface="標楷體" panose="03000509000000000000" pitchFamily="65" charset="-120"/>
              </a:rPr>
              <a:t>! </a:t>
            </a:r>
          </a:p>
          <a:p>
            <a:r>
              <a:rPr lang="en-US" altLang="zh-TW" sz="24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Strongly recommend to use at least one paid AI</a:t>
            </a:r>
            <a:r>
              <a:rPr lang="en-US" altLang="zh-TW" sz="2400" dirty="0">
                <a:solidFill>
                  <a:srgbClr val="FF0000"/>
                </a:solidFill>
                <a:latin typeface="標楷體" panose="03000509000000000000" pitchFamily="65" charset="-120"/>
                <a:ea typeface="標楷體" panose="03000509000000000000" pitchFamily="65" charset="-120"/>
              </a:rPr>
              <a:t>.</a:t>
            </a:r>
            <a:endParaRPr lang="zh-TW" altLang="en-US" sz="24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12398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5B13B5C3-35FE-4ECD-BB0B-EFB78A0E602C}"/>
              </a:ext>
            </a:extLst>
          </p:cNvPr>
          <p:cNvSpPr>
            <a:spLocks noGrp="1"/>
          </p:cNvSpPr>
          <p:nvPr>
            <p:ph type="body" sz="quarter" idx="10"/>
          </p:nvPr>
        </p:nvSpPr>
        <p:spPr/>
        <p:txBody>
          <a:bodyPr>
            <a:normAutofit fontScale="92500" lnSpcReduction="10000"/>
          </a:bodyPr>
          <a:lstStyle/>
          <a:p>
            <a:r>
              <a:rPr lang="zh-TW" altLang="en-US" sz="3200" dirty="0">
                <a:latin typeface="標楷體" panose="03000509000000000000" pitchFamily="65" charset="-120"/>
                <a:ea typeface="標楷體" panose="03000509000000000000" pitchFamily="65" charset="-120"/>
              </a:rPr>
              <a:t>使用</a:t>
            </a:r>
            <a:r>
              <a:rPr lang="en-US" altLang="zh-TW" sz="3200" dirty="0">
                <a:latin typeface="+mn-lt"/>
                <a:ea typeface="標楷體" panose="03000509000000000000" pitchFamily="65" charset="-120"/>
              </a:rPr>
              <a:t>AI</a:t>
            </a:r>
            <a:r>
              <a:rPr lang="zh-TW" altLang="en-US" sz="3200" dirty="0">
                <a:latin typeface="標楷體" panose="03000509000000000000" pitchFamily="65" charset="-120"/>
                <a:ea typeface="標楷體" panose="03000509000000000000" pitchFamily="65" charset="-120"/>
              </a:rPr>
              <a:t>的技巧</a:t>
            </a:r>
          </a:p>
        </p:txBody>
      </p:sp>
      <p:sp>
        <p:nvSpPr>
          <p:cNvPr id="3" name="文字方塊 2">
            <a:extLst>
              <a:ext uri="{FF2B5EF4-FFF2-40B4-BE49-F238E27FC236}">
                <a16:creationId xmlns:a16="http://schemas.microsoft.com/office/drawing/2014/main" id="{E12B1E71-49AC-4B0B-A1BD-713A77EF9110}"/>
              </a:ext>
            </a:extLst>
          </p:cNvPr>
          <p:cNvSpPr txBox="1"/>
          <p:nvPr/>
        </p:nvSpPr>
        <p:spPr>
          <a:xfrm flipH="1">
            <a:off x="659004" y="1438444"/>
            <a:ext cx="8760205" cy="2031325"/>
          </a:xfrm>
          <a:prstGeom prst="rect">
            <a:avLst/>
          </a:prstGeom>
          <a:noFill/>
        </p:spPr>
        <p:txBody>
          <a:bodyPr wrap="square" rtlCol="0">
            <a:spAutoFit/>
          </a:bodyPr>
          <a:lstStyle/>
          <a:p>
            <a:pPr marL="342900" indent="-342900">
              <a:spcBef>
                <a:spcPts val="1200"/>
              </a:spcBef>
              <a:buFont typeface="Arial" panose="020B0604020202020204" pitchFamily="34" charset="0"/>
              <a:buChar char="•"/>
            </a:pPr>
            <a:r>
              <a:rPr lang="zh-TW" altLang="en-US" sz="2400" dirty="0">
                <a:solidFill>
                  <a:srgbClr val="FF0000"/>
                </a:solidFill>
                <a:latin typeface="Times New Roman" panose="02020603050405020304" pitchFamily="18" charset="0"/>
                <a:ea typeface="標楷體" panose="03000509000000000000" pitchFamily="65" charset="-120"/>
              </a:rPr>
              <a:t>提問 </a:t>
            </a:r>
            <a:r>
              <a:rPr lang="en-US" altLang="zh-TW" sz="2400" dirty="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問對問題、要求</a:t>
            </a:r>
            <a:r>
              <a:rPr lang="en-US" altLang="zh-TW" sz="2400" dirty="0">
                <a:latin typeface="Times New Roman" panose="02020603050405020304" pitchFamily="18" charset="0"/>
                <a:ea typeface="標楷體" panose="03000509000000000000" pitchFamily="65" charset="-120"/>
              </a:rPr>
              <a:t>AI</a:t>
            </a:r>
            <a:r>
              <a:rPr lang="zh-TW" altLang="en-US" sz="2400" dirty="0">
                <a:latin typeface="Times New Roman" panose="02020603050405020304" pitchFamily="18" charset="0"/>
                <a:ea typeface="標楷體" panose="03000509000000000000" pitchFamily="65" charset="-120"/>
              </a:rPr>
              <a:t>以什麼態度回答</a:t>
            </a:r>
            <a:r>
              <a:rPr lang="en-US" altLang="zh-TW" sz="2400" dirty="0">
                <a:latin typeface="Times New Roman" panose="02020603050405020304" pitchFamily="18" charset="0"/>
                <a:ea typeface="標楷體" panose="03000509000000000000" pitchFamily="65" charset="-120"/>
              </a:rPr>
              <a:t>)</a:t>
            </a:r>
          </a:p>
          <a:p>
            <a:pPr marL="342900" indent="-342900">
              <a:spcBef>
                <a:spcPts val="1200"/>
              </a:spcBef>
              <a:buFont typeface="Arial" panose="020B0604020202020204" pitchFamily="34" charset="0"/>
              <a:buChar char="•"/>
            </a:pPr>
            <a:r>
              <a:rPr lang="zh-TW" altLang="en-US" sz="2400" dirty="0">
                <a:latin typeface="Times New Roman" panose="02020603050405020304" pitchFamily="18" charset="0"/>
                <a:ea typeface="標楷體" panose="03000509000000000000" pitchFamily="65" charset="-120"/>
              </a:rPr>
              <a:t>對</a:t>
            </a:r>
            <a:r>
              <a:rPr lang="en-US" altLang="zh-TW" sz="2400" dirty="0">
                <a:latin typeface="Times New Roman" panose="02020603050405020304" pitchFamily="18" charset="0"/>
                <a:ea typeface="標楷體" panose="03000509000000000000" pitchFamily="65" charset="-120"/>
              </a:rPr>
              <a:t>AI</a:t>
            </a:r>
            <a:r>
              <a:rPr lang="zh-TW" altLang="en-US" sz="2400" dirty="0">
                <a:latin typeface="Times New Roman" panose="02020603050405020304" pitchFamily="18" charset="0"/>
                <a:ea typeface="標楷體" panose="03000509000000000000" pitchFamily="65" charset="-120"/>
              </a:rPr>
              <a:t>提供的回答要做判斷，調整問題，</a:t>
            </a:r>
            <a:r>
              <a:rPr lang="zh-TW" altLang="en-US" sz="2400" dirty="0">
                <a:solidFill>
                  <a:srgbClr val="FF0000"/>
                </a:solidFill>
                <a:latin typeface="Times New Roman" panose="02020603050405020304" pitchFamily="18" charset="0"/>
                <a:ea typeface="標楷體" panose="03000509000000000000" pitchFamily="65" charset="-120"/>
              </a:rPr>
              <a:t>追問</a:t>
            </a:r>
            <a:endParaRPr lang="en-US" altLang="zh-TW" sz="2400" dirty="0">
              <a:solidFill>
                <a:srgbClr val="FF0000"/>
              </a:solidFill>
              <a:latin typeface="Times New Roman" panose="02020603050405020304" pitchFamily="18" charset="0"/>
              <a:ea typeface="標楷體" panose="03000509000000000000" pitchFamily="65" charset="-120"/>
            </a:endParaRPr>
          </a:p>
          <a:p>
            <a:pPr marL="342900" indent="-342900">
              <a:spcBef>
                <a:spcPts val="1200"/>
              </a:spcBef>
              <a:buFont typeface="Arial" panose="020B0604020202020204" pitchFamily="34" charset="0"/>
              <a:buChar char="•"/>
            </a:pPr>
            <a:r>
              <a:rPr lang="zh-TW" altLang="zh-TW" sz="24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不同</a:t>
            </a:r>
            <a:r>
              <a:rPr lang="en-US" altLang="zh-TW" sz="24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AI </a:t>
            </a:r>
            <a:r>
              <a:rPr lang="zh-TW" altLang="zh-TW" sz="24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比較、互相批評</a:t>
            </a:r>
            <a:r>
              <a:rPr lang="zh-TW" altLang="en-US" sz="24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、辯論</a:t>
            </a:r>
            <a:endParaRPr lang="zh-TW" altLang="zh-TW" sz="24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1200"/>
              </a:spcBef>
              <a:buFont typeface="Arial" panose="020B0604020202020204" pitchFamily="34" charset="0"/>
              <a:buChar char="•"/>
            </a:pPr>
            <a:r>
              <a:rPr lang="en-US" altLang="zh-TW" sz="2400" dirty="0">
                <a:solidFill>
                  <a:srgbClr val="FF0000"/>
                </a:solidFill>
                <a:latin typeface="Times New Roman" panose="02020603050405020304" pitchFamily="18" charset="0"/>
                <a:ea typeface="標楷體" panose="03000509000000000000" pitchFamily="65" charset="-120"/>
              </a:rPr>
              <a:t>AI </a:t>
            </a:r>
            <a:r>
              <a:rPr lang="zh-TW" altLang="en-US" sz="2400" dirty="0">
                <a:solidFill>
                  <a:srgbClr val="FF0000"/>
                </a:solidFill>
                <a:latin typeface="Times New Roman" panose="02020603050405020304" pitchFamily="18" charset="0"/>
                <a:ea typeface="標楷體" panose="03000509000000000000" pitchFamily="65" charset="-120"/>
              </a:rPr>
              <a:t>幻想，不會重複發生 </a:t>
            </a:r>
            <a:r>
              <a:rPr lang="en-US" altLang="zh-TW" sz="2400" dirty="0">
                <a:solidFill>
                  <a:srgbClr val="FF0000"/>
                </a:solidFill>
                <a:latin typeface="Times New Roman" panose="02020603050405020304" pitchFamily="18" charset="0"/>
                <a:ea typeface="標楷體" panose="03000509000000000000" pitchFamily="65" charset="-120"/>
              </a:rPr>
              <a:t>(</a:t>
            </a:r>
            <a:r>
              <a:rPr lang="zh-TW" altLang="en-US" sz="2400" dirty="0">
                <a:solidFill>
                  <a:srgbClr val="FF0000"/>
                </a:solidFill>
                <a:latin typeface="Times New Roman" panose="02020603050405020304" pitchFamily="18" charset="0"/>
                <a:ea typeface="標楷體" panose="03000509000000000000" pitchFamily="65" charset="-120"/>
              </a:rPr>
              <a:t>重複問、問不同</a:t>
            </a:r>
            <a:r>
              <a:rPr lang="en-US" altLang="zh-TW" sz="2400" dirty="0">
                <a:solidFill>
                  <a:srgbClr val="FF0000"/>
                </a:solidFill>
                <a:latin typeface="Times New Roman" panose="02020603050405020304" pitchFamily="18" charset="0"/>
                <a:ea typeface="標楷體" panose="03000509000000000000" pitchFamily="65" charset="-120"/>
              </a:rPr>
              <a:t>AI)</a:t>
            </a:r>
            <a:endParaRPr lang="zh-TW" altLang="en-US" sz="2400" dirty="0">
              <a:solidFill>
                <a:srgbClr val="FF0000"/>
              </a:solidFill>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795899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版面配置區 1">
            <a:extLst>
              <a:ext uri="{FF2B5EF4-FFF2-40B4-BE49-F238E27FC236}">
                <a16:creationId xmlns:a16="http://schemas.microsoft.com/office/drawing/2014/main" id="{FC974D4F-0A02-4438-B056-4CF68992792E}"/>
              </a:ext>
            </a:extLst>
          </p:cNvPr>
          <p:cNvSpPr>
            <a:spLocks noGrp="1"/>
          </p:cNvSpPr>
          <p:nvPr>
            <p:ph type="body" sz="quarter" idx="10"/>
          </p:nvPr>
        </p:nvSpPr>
        <p:spPr/>
        <p:txBody>
          <a:bodyPr>
            <a:normAutofit fontScale="92500" lnSpcReduction="10000"/>
          </a:bodyPr>
          <a:lstStyle/>
          <a:p>
            <a:r>
              <a:rPr lang="zh-TW" altLang="en-US" sz="3200" dirty="0">
                <a:latin typeface="標楷體" panose="03000509000000000000" pitchFamily="65" charset="-120"/>
                <a:ea typeface="標楷體" panose="03000509000000000000" pitchFamily="65" charset="-120"/>
              </a:rPr>
              <a:t>問</a:t>
            </a:r>
          </a:p>
        </p:txBody>
      </p:sp>
      <p:sp>
        <p:nvSpPr>
          <p:cNvPr id="4" name="文字方塊 2">
            <a:extLst>
              <a:ext uri="{FF2B5EF4-FFF2-40B4-BE49-F238E27FC236}">
                <a16:creationId xmlns:a16="http://schemas.microsoft.com/office/drawing/2014/main" id="{5043534A-3F20-4EEF-A601-239690D767A3}"/>
              </a:ext>
            </a:extLst>
          </p:cNvPr>
          <p:cNvSpPr txBox="1">
            <a:spLocks noChangeArrowheads="1"/>
          </p:cNvSpPr>
          <p:nvPr/>
        </p:nvSpPr>
        <p:spPr bwMode="auto">
          <a:xfrm>
            <a:off x="792861" y="1085556"/>
            <a:ext cx="67762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800">
                <a:solidFill>
                  <a:schemeClr val="tx1"/>
                </a:solidFill>
                <a:latin typeface="Times New Roman" panose="02020603050405020304" pitchFamily="18" charset="0"/>
                <a:ea typeface="標楷體" panose="03000509000000000000" pitchFamily="65" charset="-120"/>
              </a:defRPr>
            </a:lvl1pPr>
            <a:lvl2pPr marL="742950" indent="-285750" eaLnBrk="0" hangingPunct="0">
              <a:defRPr kumimoji="1" sz="2800">
                <a:solidFill>
                  <a:schemeClr val="tx1"/>
                </a:solidFill>
                <a:latin typeface="Times New Roman" panose="02020603050405020304" pitchFamily="18" charset="0"/>
                <a:ea typeface="標楷體" panose="03000509000000000000" pitchFamily="65" charset="-120"/>
              </a:defRPr>
            </a:lvl2pPr>
            <a:lvl3pPr marL="1143000" indent="-228600" eaLnBrk="0" hangingPunct="0">
              <a:defRPr kumimoji="1" sz="2800">
                <a:solidFill>
                  <a:schemeClr val="tx1"/>
                </a:solidFill>
                <a:latin typeface="Times New Roman" panose="02020603050405020304" pitchFamily="18" charset="0"/>
                <a:ea typeface="標楷體" panose="03000509000000000000" pitchFamily="65" charset="-120"/>
              </a:defRPr>
            </a:lvl3pPr>
            <a:lvl4pPr marL="1600200" indent="-228600" eaLnBrk="0" hangingPunct="0">
              <a:defRPr kumimoji="1" sz="2800">
                <a:solidFill>
                  <a:schemeClr val="tx1"/>
                </a:solidFill>
                <a:latin typeface="Times New Roman" panose="02020603050405020304" pitchFamily="18" charset="0"/>
                <a:ea typeface="標楷體" panose="03000509000000000000" pitchFamily="65" charset="-120"/>
              </a:defRPr>
            </a:lvl4pPr>
            <a:lvl5pPr marL="2057400" indent="-228600" eaLnBrk="0" hangingPunct="0">
              <a:defRPr kumimoji="1" sz="28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kumimoji="1" sz="28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kumimoji="1" sz="28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kumimoji="1" sz="28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kumimoji="1" sz="2800">
                <a:solidFill>
                  <a:schemeClr val="tx1"/>
                </a:solidFill>
                <a:latin typeface="Times New Roman" panose="02020603050405020304" pitchFamily="18" charset="0"/>
                <a:ea typeface="標楷體" panose="03000509000000000000" pitchFamily="65" charset="-120"/>
              </a:defRPr>
            </a:lvl9pPr>
          </a:lstStyle>
          <a:p>
            <a:pPr eaLnBrk="1" hangingPunct="1">
              <a:spcBef>
                <a:spcPts val="1200"/>
              </a:spcBef>
            </a:pPr>
            <a:r>
              <a:rPr lang="zh-TW" altLang="en-US" sz="2400" dirty="0"/>
              <a:t>非</a:t>
            </a:r>
            <a:r>
              <a:rPr lang="zh-TW" altLang="en-US" sz="2400" dirty="0">
                <a:solidFill>
                  <a:srgbClr val="FF0000"/>
                </a:solidFill>
              </a:rPr>
              <a:t>學</a:t>
            </a:r>
            <a:r>
              <a:rPr lang="zh-TW" altLang="en-US" sz="2400" dirty="0"/>
              <a:t>無以致疑  非</a:t>
            </a:r>
            <a:r>
              <a:rPr lang="zh-TW" altLang="en-US" sz="2400" dirty="0">
                <a:solidFill>
                  <a:srgbClr val="FF0000"/>
                </a:solidFill>
              </a:rPr>
              <a:t>問</a:t>
            </a:r>
            <a:r>
              <a:rPr lang="zh-TW" altLang="en-US" sz="2400" dirty="0"/>
              <a:t>無以廣識 </a:t>
            </a:r>
            <a:r>
              <a:rPr lang="en-US" altLang="zh-TW" sz="2400" dirty="0"/>
              <a:t>(</a:t>
            </a:r>
            <a:r>
              <a:rPr lang="zh-TW" altLang="en-US" sz="2400" dirty="0"/>
              <a:t>清．劉開</a:t>
            </a:r>
            <a:r>
              <a:rPr lang="en-US" altLang="zh-TW" sz="2400" dirty="0">
                <a:latin typeface="標楷體" panose="03000509000000000000" pitchFamily="65" charset="-120"/>
              </a:rPr>
              <a:t>《</a:t>
            </a:r>
            <a:r>
              <a:rPr lang="zh-TW" altLang="en-US" sz="2400" dirty="0"/>
              <a:t>問說</a:t>
            </a:r>
            <a:r>
              <a:rPr lang="en-US" altLang="zh-TW" sz="2400" dirty="0">
                <a:latin typeface="標楷體" panose="03000509000000000000" pitchFamily="65" charset="-120"/>
              </a:rPr>
              <a:t>》</a:t>
            </a:r>
            <a:r>
              <a:rPr lang="en-US" altLang="zh-TW" sz="2400" dirty="0"/>
              <a:t>)</a:t>
            </a:r>
            <a:endParaRPr lang="zh-TW" altLang="en-US" sz="2400" dirty="0"/>
          </a:p>
        </p:txBody>
      </p:sp>
      <p:sp>
        <p:nvSpPr>
          <p:cNvPr id="8" name="文字方塊 7">
            <a:extLst>
              <a:ext uri="{FF2B5EF4-FFF2-40B4-BE49-F238E27FC236}">
                <a16:creationId xmlns:a16="http://schemas.microsoft.com/office/drawing/2014/main" id="{1E57E5D4-B4DD-410E-9B60-633A340BE2B6}"/>
              </a:ext>
            </a:extLst>
          </p:cNvPr>
          <p:cNvSpPr txBox="1"/>
          <p:nvPr/>
        </p:nvSpPr>
        <p:spPr>
          <a:xfrm>
            <a:off x="792861" y="1911247"/>
            <a:ext cx="10699895" cy="461665"/>
          </a:xfrm>
          <a:prstGeom prst="rect">
            <a:avLst/>
          </a:prstGeom>
          <a:noFill/>
        </p:spPr>
        <p:txBody>
          <a:bodyPr wrap="square">
            <a:spAutoFit/>
          </a:bodyPr>
          <a:lstStyle/>
          <a:p>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求學問 需學問 </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只學答 非學問</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要創新 非學問 </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問愈透 創更新</a:t>
            </a:r>
            <a:r>
              <a:rPr lang="zh-TW" altLang="en-US" sz="2400" kern="100" dirty="0">
                <a:effectLst/>
                <a:latin typeface="標楷體" panose="03000509000000000000" pitchFamily="65" charset="-120"/>
                <a:ea typeface="標楷體" panose="03000509000000000000" pitchFamily="65" charset="-120"/>
                <a:cs typeface="Times New Roman" panose="02020603050405020304" pitchFamily="18" charset="0"/>
              </a:rPr>
              <a:t> </a:t>
            </a:r>
            <a:r>
              <a:rPr lang="en-US"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李政道</a:t>
            </a:r>
            <a:r>
              <a:rPr lang="en-US" altLang="zh-TW" sz="2400" kern="100" dirty="0">
                <a:latin typeface="標楷體" panose="03000509000000000000" pitchFamily="65" charset="-120"/>
                <a:ea typeface="標楷體" panose="03000509000000000000" pitchFamily="65" charset="-120"/>
                <a:cs typeface="Times New Roman" panose="02020603050405020304" pitchFamily="18" charset="0"/>
              </a:rPr>
              <a:t>)</a:t>
            </a:r>
            <a:r>
              <a:rPr lang="zh-TW" altLang="zh-TW" sz="2400" kern="100" dirty="0">
                <a:effectLst/>
                <a:latin typeface="標楷體" panose="03000509000000000000" pitchFamily="65" charset="-120"/>
                <a:ea typeface="標楷體" panose="03000509000000000000" pitchFamily="65" charset="-120"/>
                <a:cs typeface="Times New Roman" panose="02020603050405020304" pitchFamily="18" charset="0"/>
              </a:rPr>
              <a:t> </a:t>
            </a:r>
          </a:p>
        </p:txBody>
      </p:sp>
      <p:sp>
        <p:nvSpPr>
          <p:cNvPr id="10" name="文字方塊 9">
            <a:extLst>
              <a:ext uri="{FF2B5EF4-FFF2-40B4-BE49-F238E27FC236}">
                <a16:creationId xmlns:a16="http://schemas.microsoft.com/office/drawing/2014/main" id="{0A239B55-36D3-4776-8F35-32C3F36BFF6E}"/>
              </a:ext>
            </a:extLst>
          </p:cNvPr>
          <p:cNvSpPr txBox="1"/>
          <p:nvPr/>
        </p:nvSpPr>
        <p:spPr>
          <a:xfrm>
            <a:off x="832205" y="2736938"/>
            <a:ext cx="10359237" cy="2693045"/>
          </a:xfrm>
          <a:prstGeom prst="rect">
            <a:avLst/>
          </a:prstGeom>
          <a:noFill/>
        </p:spPr>
        <p:txBody>
          <a:bodyPr wrap="square">
            <a:spAutoFit/>
          </a:bodyPr>
          <a:lstStyle/>
          <a:p>
            <a:r>
              <a:rPr lang="zh-TW" alt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林一平</a:t>
            </a:r>
          </a:p>
          <a:p>
            <a:pPr marL="342900" indent="-342900">
              <a:spcBef>
                <a:spcPts val="600"/>
              </a:spcBef>
              <a:buFont typeface="Arial" panose="020B0604020202020204" pitchFamily="34" charset="0"/>
              <a:buChar char="•"/>
            </a:pPr>
            <a:r>
              <a:rPr lang="zh-TW" alt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要學會發問</a:t>
            </a:r>
            <a:r>
              <a:rPr lang="zh-TW" altLang="en-US" sz="2400" kern="100" dirty="0">
                <a:effectLst/>
                <a:latin typeface="Times New Roman" panose="02020603050405020304" pitchFamily="18" charset="0"/>
                <a:ea typeface="標楷體" panose="03000509000000000000" pitchFamily="65" charset="-120"/>
                <a:cs typeface="Times New Roman" panose="02020603050405020304" pitchFamily="18" charset="0"/>
              </a:rPr>
              <a:t>，要問對問題</a:t>
            </a:r>
            <a:endParaRPr lang="en-US" alt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600"/>
              </a:spcBef>
              <a:buFont typeface="Arial" panose="020B0604020202020204" pitchFamily="34" charset="0"/>
              <a:buChar char="•"/>
            </a:pPr>
            <a:r>
              <a:rPr lang="zh-TW" alt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不敢問、不知道問什麼、不知道怎麼問</a:t>
            </a:r>
            <a:r>
              <a:rPr lang="en-US" alt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問</a:t>
            </a:r>
            <a:r>
              <a:rPr lang="en-US" altLang="zh-TW" sz="24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AI</a:t>
            </a:r>
            <a:r>
              <a:rPr lang="zh-TW" altLang="en-US" sz="24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不怕丟臉，可以重複問</a:t>
            </a:r>
            <a:r>
              <a:rPr lang="en-US" altLang="zh-TW" sz="24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342900" indent="-342900">
              <a:spcBef>
                <a:spcPts val="600"/>
              </a:spcBef>
              <a:buFont typeface="Arial" panose="020B0604020202020204" pitchFamily="34" charset="0"/>
              <a:buChar char="•"/>
            </a:pPr>
            <a:r>
              <a:rPr lang="zh-TW" altLang="en-US" sz="2400" kern="100" dirty="0">
                <a:effectLst/>
                <a:latin typeface="Times New Roman" panose="02020603050405020304" pitchFamily="18" charset="0"/>
                <a:ea typeface="標楷體" panose="03000509000000000000" pitchFamily="65" charset="-120"/>
                <a:cs typeface="Times New Roman" panose="02020603050405020304" pitchFamily="18" charset="0"/>
              </a:rPr>
              <a:t>問法不對，</a:t>
            </a:r>
            <a:r>
              <a:rPr lang="zh-TW" alt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重新問</a:t>
            </a:r>
            <a:r>
              <a:rPr lang="zh-TW" altLang="en-US" sz="2400" kern="10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rephrase not repeat</a:t>
            </a:r>
            <a:r>
              <a:rPr lang="zh-TW" alt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，換個說法、角度</a:t>
            </a:r>
            <a:endParaRPr lang="en-US" altLang="zh-TW" sz="2400" kern="100" dirty="0">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spcBef>
                <a:spcPts val="600"/>
              </a:spcBef>
              <a:buFont typeface="Arial" panose="020B0604020202020204" pitchFamily="34" charset="0"/>
              <a:buChar char="•"/>
            </a:pPr>
            <a:r>
              <a:rPr lang="zh-TW" altLang="en-US" sz="2400" kern="100" dirty="0">
                <a:latin typeface="Times New Roman" panose="02020603050405020304" pitchFamily="18" charset="0"/>
                <a:ea typeface="標楷體" panose="03000509000000000000" pitchFamily="65" charset="-120"/>
                <a:cs typeface="Times New Roman" panose="02020603050405020304" pitchFamily="18" charset="0"/>
              </a:rPr>
              <a:t>問對</a:t>
            </a:r>
            <a:r>
              <a:rPr lang="zh-TW" alt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問題，可能答案就浮現 </a:t>
            </a:r>
          </a:p>
          <a:p>
            <a:pPr marL="342900" indent="-342900">
              <a:spcBef>
                <a:spcPts val="600"/>
              </a:spcBef>
              <a:buFont typeface="Arial" panose="020B0604020202020204" pitchFamily="34" charset="0"/>
              <a:buChar char="•"/>
            </a:pPr>
            <a:r>
              <a:rPr lang="zh-TW" altLang="zh-TW" sz="2400" kern="100" dirty="0">
                <a:effectLst/>
                <a:latin typeface="Times New Roman" panose="02020603050405020304" pitchFamily="18" charset="0"/>
                <a:ea typeface="標楷體" panose="03000509000000000000" pitchFamily="65" charset="-120"/>
                <a:cs typeface="Times New Roman" panose="02020603050405020304" pitchFamily="18" charset="0"/>
              </a:rPr>
              <a:t>輸給比你會問問題的人</a:t>
            </a:r>
            <a:endParaRPr lang="en-US" altLang="zh-TW" sz="2400" kern="100" dirty="0">
              <a:effectLst/>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768107456"/>
      </p:ext>
    </p:extLst>
  </p:cSld>
  <p:clrMapOvr>
    <a:masterClrMapping/>
  </p:clrMapOvr>
</p:sld>
</file>

<file path=ppt/theme/theme1.xml><?xml version="1.0" encoding="utf-8"?>
<a:theme xmlns:a="http://schemas.openxmlformats.org/drawingml/2006/main" name="佈景主題1">
  <a:themeElements>
    <a:clrScheme name="藍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佈景主題1" id="{D10DBB06-303C-4DA7-B238-EF4DA0B0D6E7}" vid="{F3594D53-F0B1-4889-A209-B2868E08D088}"/>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9658</TotalTime>
  <Words>6915</Words>
  <Application>Microsoft Office PowerPoint</Application>
  <PresentationFormat>寬螢幕</PresentationFormat>
  <Paragraphs>451</Paragraphs>
  <Slides>63</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63</vt:i4>
      </vt:variant>
    </vt:vector>
  </HeadingPairs>
  <TitlesOfParts>
    <vt:vector size="73" baseType="lpstr">
      <vt:lpstr>Microsoft YaHei</vt:lpstr>
      <vt:lpstr>標楷體</vt:lpstr>
      <vt:lpstr>Arial</vt:lpstr>
      <vt:lpstr>Calibri</vt:lpstr>
      <vt:lpstr>Calibri Light</vt:lpstr>
      <vt:lpstr>Courier New</vt:lpstr>
      <vt:lpstr>Symbol</vt:lpstr>
      <vt:lpstr>Times New Roman</vt:lpstr>
      <vt:lpstr>Wingdings</vt:lpstr>
      <vt:lpstr>佈景主題1</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Henry Sun</dc:creator>
  <cp:lastModifiedBy>Henry Sun</cp:lastModifiedBy>
  <cp:revision>222</cp:revision>
  <dcterms:created xsi:type="dcterms:W3CDTF">2025-08-07T02:39:27Z</dcterms:created>
  <dcterms:modified xsi:type="dcterms:W3CDTF">2025-10-29T13:32:12Z</dcterms:modified>
</cp:coreProperties>
</file>