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719" r:id="rId2"/>
    <p:sldId id="5007" r:id="rId3"/>
    <p:sldId id="4962" r:id="rId4"/>
    <p:sldId id="5009" r:id="rId5"/>
    <p:sldId id="5005" r:id="rId6"/>
    <p:sldId id="5004" r:id="rId7"/>
    <p:sldId id="5006" r:id="rId8"/>
    <p:sldId id="4873" r:id="rId9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182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363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545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727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5909" algn="l" defTabSz="914363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090" algn="l" defTabSz="914363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272" algn="l" defTabSz="914363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454" algn="l" defTabSz="914363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990099"/>
    <a:srgbClr val="CC00CC"/>
    <a:srgbClr val="000099"/>
    <a:srgbClr val="800000"/>
    <a:srgbClr val="660066"/>
    <a:srgbClr val="54406C"/>
    <a:srgbClr val="453559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792" autoAdjust="0"/>
    <p:restoredTop sz="94075" autoAdjust="0"/>
  </p:normalViewPr>
  <p:slideViewPr>
    <p:cSldViewPr>
      <p:cViewPr varScale="1">
        <p:scale>
          <a:sx n="107" d="100"/>
          <a:sy n="107" d="100"/>
        </p:scale>
        <p:origin x="24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67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06F09E2-E149-4DF2-B580-3BD773FC3E15}" type="datetimeFigureOut">
              <a:rPr lang="zh-TW" altLang="en-US"/>
              <a:pPr>
                <a:defRPr/>
              </a:pPr>
              <a:t>2025/8/26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887BAAA-3974-42FA-A250-1D5CCB8C00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65074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99EF518-76A8-4595-83A1-00C4868B61BE}" type="datetimeFigureOut">
              <a:rPr lang="zh-TW" altLang="en-US"/>
              <a:pPr>
                <a:defRPr/>
              </a:pPr>
              <a:t>2025/8/26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5711"/>
            <a:ext cx="5438775" cy="4466511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4F8C1DF-0A58-454C-B0EF-2ACB706464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7486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30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3813"/>
            <a:ext cx="9144000" cy="1776413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590677" y="6530978"/>
            <a:ext cx="7553325" cy="336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4" name="直線接點 3"/>
          <p:cNvCxnSpPr/>
          <p:nvPr userDrawn="1"/>
        </p:nvCxnSpPr>
        <p:spPr>
          <a:xfrm flipV="1">
            <a:off x="1574802" y="6553200"/>
            <a:ext cx="671036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 userDrawn="1"/>
        </p:nvSpPr>
        <p:spPr>
          <a:xfrm>
            <a:off x="2" y="-34925"/>
            <a:ext cx="1857375" cy="6664325"/>
          </a:xfrm>
          <a:prstGeom prst="rect">
            <a:avLst/>
          </a:prstGeom>
          <a:solidFill>
            <a:srgbClr val="3D6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7938" y="6477000"/>
            <a:ext cx="1862138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7938" y="6705601"/>
            <a:ext cx="1863726" cy="1984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8" name="圖片 15" descr="PPT底圖.jpg"/>
          <p:cNvPicPr>
            <a:picLocks noChangeAspect="1"/>
          </p:cNvPicPr>
          <p:nvPr userDrawn="1"/>
        </p:nvPicPr>
        <p:blipFill>
          <a:blip r:embed="rId2" cstate="print"/>
          <a:srcRect r="20924"/>
          <a:stretch>
            <a:fillRect/>
          </a:stretch>
        </p:blipFill>
        <p:spPr bwMode="auto">
          <a:xfrm>
            <a:off x="-19050" y="381000"/>
            <a:ext cx="91630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內容版面配置區 2"/>
          <p:cNvSpPr>
            <a:spLocks noGrp="1"/>
          </p:cNvSpPr>
          <p:nvPr>
            <p:ph sz="quarter" idx="10"/>
          </p:nvPr>
        </p:nvSpPr>
        <p:spPr>
          <a:xfrm>
            <a:off x="3248084" y="5913438"/>
            <a:ext cx="4238509" cy="54451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981202" y="3767934"/>
            <a:ext cx="6886575" cy="7778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U上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335844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0" y="0"/>
            <a:ext cx="9144000" cy="4835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solidFill>
                <a:prstClr val="white"/>
              </a:solidFill>
            </a:endParaRPr>
          </a:p>
        </p:txBody>
      </p:sp>
      <p:pic>
        <p:nvPicPr>
          <p:cNvPr id="13" name="圖片 12" descr="kmu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6307" y="109672"/>
            <a:ext cx="720000" cy="680943"/>
          </a:xfrm>
          <a:prstGeom prst="rect">
            <a:avLst/>
          </a:prstGeom>
        </p:spPr>
      </p:pic>
      <p:sp>
        <p:nvSpPr>
          <p:cNvPr id="14" name="文字方塊 13"/>
          <p:cNvSpPr txBox="1"/>
          <p:nvPr userDrawn="1"/>
        </p:nvSpPr>
        <p:spPr>
          <a:xfrm>
            <a:off x="846307" y="200287"/>
            <a:ext cx="3163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b="1" dirty="0">
                <a:solidFill>
                  <a:prstClr val="white"/>
                </a:solidFill>
                <a:latin typeface="Arial"/>
                <a:ea typeface="微軟正黑體"/>
              </a:rPr>
              <a:t>KAOHSIUNG MEDICAL UNIVERSITY</a:t>
            </a:r>
            <a:endParaRPr lang="zh-TW" altLang="en-US" sz="1350" b="1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0" y="6601605"/>
            <a:ext cx="9144000" cy="2564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solidFill>
                <a:prstClr val="white"/>
              </a:solidFill>
            </a:endParaRPr>
          </a:p>
        </p:txBody>
      </p:sp>
      <p:sp>
        <p:nvSpPr>
          <p:cNvPr id="19" name="投影片編號版面配置區 4"/>
          <p:cNvSpPr>
            <a:spLocks noGrp="1"/>
          </p:cNvSpPr>
          <p:nvPr userDrawn="1"/>
        </p:nvSpPr>
        <p:spPr>
          <a:xfrm flipH="1">
            <a:off x="8686800" y="6498000"/>
            <a:ext cx="457200" cy="3600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lIns="0" tIns="0" rIns="0" bIns="0" rtlCol="0" anchor="ctr" anchorCtr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>
              <a:lnSpc>
                <a:spcPts val="1200"/>
              </a:lnSpc>
              <a:defRPr/>
            </a:pPr>
            <a:fld id="{242F3876-3C01-48E3-84FA-D7A90B73C997}" type="slidenum">
              <a:rPr lang="en-US" altLang="zh-TW" sz="1050" b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>
                <a:lnSpc>
                  <a:spcPts val="1200"/>
                </a:lnSpc>
                <a:defRPr/>
              </a:pPr>
              <a:t>‹#›</a:t>
            </a:fld>
            <a:endParaRPr lang="en-US" altLang="zh-TW" sz="1125" b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12D2A2F-2D5F-4C0D-9C08-59FE6E1610B8}"/>
              </a:ext>
            </a:extLst>
          </p:cNvPr>
          <p:cNvSpPr/>
          <p:nvPr userDrawn="1"/>
        </p:nvSpPr>
        <p:spPr>
          <a:xfrm>
            <a:off x="3085054" y="6601605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5339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立足高雄 ‧ 擁抱台灣 ‧ 放眼世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 userDrawn="1"/>
        </p:nvSpPr>
        <p:spPr>
          <a:xfrm>
            <a:off x="545052" y="5612827"/>
            <a:ext cx="6858000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立足高雄 </a:t>
            </a:r>
            <a:r>
              <a:rPr kumimoji="0" lang="en-US" altLang="zh-TW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‧ </a:t>
            </a: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擁抱台灣 </a:t>
            </a:r>
            <a:r>
              <a:rPr kumimoji="0" lang="en-US" altLang="zh-TW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‧</a:t>
            </a: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 放眼世界</a:t>
            </a:r>
          </a:p>
        </p:txBody>
      </p:sp>
      <p:pic>
        <p:nvPicPr>
          <p:cNvPr id="3" name="Picture 2" descr="E:\KMU_web\2013_英文網站\英文網站_圖\KMU world map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1525592"/>
            <a:ext cx="9883775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謝謝聆聽_0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謝謝聆聽_0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LKMU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276600"/>
            <a:ext cx="9144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3276600"/>
            <a:ext cx="9144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fld id="{C835F5FD-1A62-49A3-B899-105E7DDDAE0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3" name="Picture 7" descr="D:\Albert CY Liu\Documents\Albert\Lion\kmu_photos\kmu_logo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6465888"/>
            <a:ext cx="3921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4"/>
          <p:cNvSpPr txBox="1">
            <a:spLocks noChangeArrowheads="1"/>
          </p:cNvSpPr>
          <p:nvPr userDrawn="1"/>
        </p:nvSpPr>
        <p:spPr bwMode="auto">
          <a:xfrm>
            <a:off x="514351" y="6440489"/>
            <a:ext cx="180816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高雄醫學大學</a:t>
            </a:r>
            <a:endParaRPr kumimoji="0" lang="en-US" altLang="zh-TW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5" name="文字方塊 4"/>
          <p:cNvSpPr txBox="1">
            <a:spLocks noChangeArrowheads="1"/>
          </p:cNvSpPr>
          <p:nvPr userDrawn="1"/>
        </p:nvSpPr>
        <p:spPr bwMode="auto">
          <a:xfrm>
            <a:off x="485776" y="6638926"/>
            <a:ext cx="26384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 Kaohsiung Medical University</a:t>
            </a:r>
            <a:endParaRPr kumimoji="0" lang="zh-TW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1425577"/>
            <a:ext cx="8534400" cy="4975225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22457" y="323852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450652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3161198" y="6581001"/>
            <a:ext cx="28216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誠信篤實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跨域創新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典範傳承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同行致遠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FD92-DFEC-4369-8BCD-E046E380AD36}" type="datetime1">
              <a:rPr lang="zh-TW" altLang="en-US" smtClean="0"/>
              <a:pPr/>
              <a:t>2025/8/26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2501" y="6523851"/>
            <a:ext cx="485774" cy="321450"/>
          </a:xfrm>
        </p:spPr>
        <p:txBody>
          <a:bodyPr/>
          <a:lstStyle>
            <a:lvl1pPr>
              <a:defRPr sz="1800" b="1" i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A5C2E13D-267A-4CF3-8921-D150442A0FC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381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9" name="圖片 8" descr="kmu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719333" cy="719333"/>
          </a:xfrm>
          <a:prstGeom prst="rect">
            <a:avLst/>
          </a:prstGeom>
        </p:spPr>
      </p:pic>
      <p:sp>
        <p:nvSpPr>
          <p:cNvPr id="10" name="文字方塊 9"/>
          <p:cNvSpPr txBox="1"/>
          <p:nvPr userDrawn="1"/>
        </p:nvSpPr>
        <p:spPr>
          <a:xfrm>
            <a:off x="890020" y="152400"/>
            <a:ext cx="415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KAOHSIUNG MEDICAL UNIVERSITY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42293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2286000"/>
            <a:ext cx="8534400" cy="41148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22458" y="137160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72F9-5937-40BE-AFAD-EF0D0F86A981}" type="datetimeFigureOut">
              <a:rPr lang="zh-TW" altLang="en-US" smtClean="0"/>
              <a:t>2025/8/26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A7FF-98BD-47CA-900E-B03F055152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134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extLst/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18AF-6509-440E-BC92-0952DC15F583}" type="datetime1">
              <a:rPr lang="zh-TW" altLang="en-US" smtClean="0"/>
              <a:t>2025/8/26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1313-9A8F-4038-9AF2-B6AD625AB0D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ctr">
              <a:defRPr sz="4000">
                <a:effectLst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extLst/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104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98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3085055" y="6581003"/>
            <a:ext cx="2973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2286000"/>
            <a:ext cx="8534400" cy="41148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22458" y="137160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3085055" y="6581003"/>
            <a:ext cx="2973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B397EA9-9E53-4E39-BA2F-3B9C53AC5299}"/>
              </a:ext>
            </a:extLst>
          </p:cNvPr>
          <p:cNvSpPr/>
          <p:nvPr userDrawn="1"/>
        </p:nvSpPr>
        <p:spPr>
          <a:xfrm>
            <a:off x="0" y="381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0BCCD7E-A3FF-4567-9E87-E515BBB4F705}"/>
              </a:ext>
            </a:extLst>
          </p:cNvPr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" name="圖片 9" descr="kmu_logo.png">
            <a:extLst>
              <a:ext uri="{FF2B5EF4-FFF2-40B4-BE49-F238E27FC236}">
                <a16:creationId xmlns:a16="http://schemas.microsoft.com/office/drawing/2014/main" id="{EB453B7D-B716-440A-99B4-4E6F0F09C8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8073" y="138546"/>
            <a:ext cx="795533" cy="795533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A6F70517-4057-4FA7-909E-5218C4FA1AEC}"/>
              </a:ext>
            </a:extLst>
          </p:cNvPr>
          <p:cNvSpPr txBox="1"/>
          <p:nvPr userDrawn="1"/>
        </p:nvSpPr>
        <p:spPr>
          <a:xfrm>
            <a:off x="1387763" y="205631"/>
            <a:ext cx="415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KAOHSIUNG MEDICAL UNIVERSITY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6553236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Picture 7" descr="D:\Albert CY Liu\Documents\Albert\Lion\kmu_photos\kmu_logo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2" y="6465888"/>
            <a:ext cx="3921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4"/>
          <p:cNvSpPr txBox="1">
            <a:spLocks noChangeArrowheads="1"/>
          </p:cNvSpPr>
          <p:nvPr userDrawn="1"/>
        </p:nvSpPr>
        <p:spPr bwMode="auto">
          <a:xfrm>
            <a:off x="514352" y="6440491"/>
            <a:ext cx="18081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14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高雄醫學大學</a:t>
            </a:r>
            <a:endParaRPr kumimoji="0" lang="en-US" altLang="zh-TW" sz="140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>
            <a:spLocks noChangeArrowheads="1"/>
          </p:cNvSpPr>
          <p:nvPr userDrawn="1"/>
        </p:nvSpPr>
        <p:spPr bwMode="auto">
          <a:xfrm>
            <a:off x="485777" y="6638927"/>
            <a:ext cx="2638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dirty="0">
                <a:solidFill>
                  <a:schemeClr val="bg1"/>
                </a:solidFill>
              </a:rPr>
              <a:t> Kaohsiung Medical University</a:t>
            </a:r>
            <a:endParaRPr kumimoji="0" lang="zh-TW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1425578"/>
            <a:ext cx="8534400" cy="497522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22458" y="32385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15" name="群組 14"/>
          <p:cNvGrpSpPr/>
          <p:nvPr userDrawn="1"/>
        </p:nvGrpSpPr>
        <p:grpSpPr>
          <a:xfrm>
            <a:off x="76202" y="79376"/>
            <a:ext cx="2181225" cy="437196"/>
            <a:chOff x="104775" y="127000"/>
            <a:chExt cx="3019425" cy="605200"/>
          </a:xfrm>
        </p:grpSpPr>
        <p:sp>
          <p:nvSpPr>
            <p:cNvPr id="12" name="文字方塊 4"/>
            <p:cNvSpPr txBox="1">
              <a:spLocks noChangeArrowheads="1"/>
            </p:cNvSpPr>
            <p:nvPr userDrawn="1"/>
          </p:nvSpPr>
          <p:spPr bwMode="auto">
            <a:xfrm>
              <a:off x="514350" y="127000"/>
              <a:ext cx="1808162" cy="42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zh-TW" altLang="en-US" sz="1400" dirty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高雄醫學大學</a:t>
              </a:r>
              <a:endParaRPr kumimoji="0" lang="en-US" altLang="zh-TW" sz="14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文字方塊 12"/>
            <p:cNvSpPr txBox="1">
              <a:spLocks noChangeArrowheads="1"/>
            </p:cNvSpPr>
            <p:nvPr userDrawn="1"/>
          </p:nvSpPr>
          <p:spPr bwMode="auto">
            <a:xfrm>
              <a:off x="485774" y="391362"/>
              <a:ext cx="2638426" cy="34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1000" dirty="0">
                  <a:solidFill>
                    <a:schemeClr val="bg1"/>
                  </a:solidFill>
                </a:rPr>
                <a:t> </a:t>
              </a:r>
              <a:r>
                <a:rPr kumimoji="0" lang="en-US" altLang="zh-TW" sz="1000" dirty="0">
                  <a:solidFill>
                    <a:schemeClr val="tx2"/>
                  </a:solidFill>
                </a:rPr>
                <a:t>Kaohsiung Medical University</a:t>
              </a:r>
              <a:endParaRPr kumimoji="0" lang="zh-TW" altLang="en-US" sz="1000" dirty="0">
                <a:solidFill>
                  <a:schemeClr val="tx2"/>
                </a:solidFill>
              </a:endParaRPr>
            </a:p>
          </p:txBody>
        </p:sp>
        <p:pic>
          <p:nvPicPr>
            <p:cNvPr id="14" name="圖片 13" descr="kmu_logo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04775" y="218326"/>
              <a:ext cx="457200" cy="457199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 userDrawn="1"/>
        </p:nvSpPr>
        <p:spPr>
          <a:xfrm>
            <a:off x="3085055" y="6581003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001F4EF-0283-45D9-83A1-FFCD3055ACBF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DD91E84-5F37-477C-B771-A3A1BDB90655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14AEB736-4466-4648-BDEC-5CCA568AF40A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9138"/>
            <a:ext cx="2057400" cy="276999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marL="0" marR="0" lvl="0" indent="0" algn="r" defTabSz="6857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F3876-3C01-48E3-84FA-D7A90B73C997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Times New Roman" panose="02020603050405020304" pitchFamily="18" charset="0"/>
              </a:rPr>
              <a:pPr marL="0" marR="0" lvl="0" indent="0" algn="r" defTabSz="68576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CD12FD-CAEF-4447-8906-FA5B8C8D6384}"/>
              </a:ext>
            </a:extLst>
          </p:cNvPr>
          <p:cNvSpPr/>
          <p:nvPr userDrawn="1"/>
        </p:nvSpPr>
        <p:spPr>
          <a:xfrm>
            <a:off x="3085055" y="6581003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A73F82F1-ED46-431E-9158-B2D6E3164F76}"/>
              </a:ext>
            </a:extLst>
          </p:cNvPr>
          <p:cNvGrpSpPr/>
          <p:nvPr userDrawn="1"/>
        </p:nvGrpSpPr>
        <p:grpSpPr>
          <a:xfrm>
            <a:off x="76202" y="79376"/>
            <a:ext cx="2181225" cy="437196"/>
            <a:chOff x="104775" y="127000"/>
            <a:chExt cx="3019425" cy="605200"/>
          </a:xfrm>
        </p:grpSpPr>
        <p:sp>
          <p:nvSpPr>
            <p:cNvPr id="9" name="文字方塊 4">
              <a:extLst>
                <a:ext uri="{FF2B5EF4-FFF2-40B4-BE49-F238E27FC236}">
                  <a16:creationId xmlns:a16="http://schemas.microsoft.com/office/drawing/2014/main" id="{BE608658-24CD-4B68-83FE-FC57591BDE3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514350" y="127000"/>
              <a:ext cx="1808162" cy="42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zh-TW" altLang="en-US" sz="1400" dirty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高雄醫學大學</a:t>
              </a:r>
              <a:endParaRPr kumimoji="0" lang="en-US" altLang="zh-TW" sz="14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BC71FC3E-5EE1-4DA2-9AD3-201A465A9F99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485774" y="391362"/>
              <a:ext cx="2638426" cy="34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1000" dirty="0">
                  <a:solidFill>
                    <a:schemeClr val="bg1"/>
                  </a:solidFill>
                </a:rPr>
                <a:t> </a:t>
              </a:r>
              <a:r>
                <a:rPr kumimoji="0" lang="en-US" altLang="zh-TW" sz="1000" dirty="0">
                  <a:solidFill>
                    <a:schemeClr val="tx2"/>
                  </a:solidFill>
                </a:rPr>
                <a:t>Kaohsiung Medical University</a:t>
              </a:r>
              <a:endParaRPr kumimoji="0" lang="zh-TW" altLang="en-US" sz="1000" dirty="0">
                <a:solidFill>
                  <a:schemeClr val="tx2"/>
                </a:solidFill>
              </a:endParaRPr>
            </a:p>
          </p:txBody>
        </p:sp>
        <p:pic>
          <p:nvPicPr>
            <p:cNvPr id="11" name="圖片 10" descr="kmu_logo.png">
              <a:extLst>
                <a:ext uri="{FF2B5EF4-FFF2-40B4-BE49-F238E27FC236}">
                  <a16:creationId xmlns:a16="http://schemas.microsoft.com/office/drawing/2014/main" id="{D2C9C5C8-2410-483A-AAB8-BDF6FA0FB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04775" y="218326"/>
              <a:ext cx="457200" cy="457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405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001F4EF-0283-45D9-83A1-FFCD3055ACBF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DD91E84-5F37-477C-B771-A3A1BDB90655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14AEB736-4466-4648-BDEC-5CCA568AF40A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9138"/>
            <a:ext cx="2057400" cy="276999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marL="0" marR="0" lvl="0" indent="0" algn="r" defTabSz="6857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F3876-3C01-48E3-84FA-D7A90B73C997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Times New Roman" panose="02020603050405020304" pitchFamily="18" charset="0"/>
              </a:rPr>
              <a:pPr marL="0" marR="0" lvl="0" indent="0" algn="r" defTabSz="68576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CD12FD-CAEF-4447-8906-FA5B8C8D6384}"/>
              </a:ext>
            </a:extLst>
          </p:cNvPr>
          <p:cNvSpPr/>
          <p:nvPr userDrawn="1"/>
        </p:nvSpPr>
        <p:spPr>
          <a:xfrm>
            <a:off x="3085055" y="6581003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3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001F4EF-0283-45D9-83A1-FFCD3055ACBF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DD91E84-5F37-477C-B771-A3A1BDB90655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14AEB736-4466-4648-BDEC-5CCA568AF40A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9138"/>
            <a:ext cx="2057400" cy="276999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marL="0" marR="0" lvl="0" indent="0" algn="r" defTabSz="6857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F3876-3C01-48E3-84FA-D7A90B73C997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Times New Roman" panose="02020603050405020304" pitchFamily="18" charset="0"/>
              </a:rPr>
              <a:pPr marL="0" marR="0" lvl="0" indent="0" algn="r" defTabSz="68576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CD12FD-CAEF-4447-8906-FA5B8C8D6384}"/>
              </a:ext>
            </a:extLst>
          </p:cNvPr>
          <p:cNvSpPr/>
          <p:nvPr userDrawn="1"/>
        </p:nvSpPr>
        <p:spPr>
          <a:xfrm>
            <a:off x="3085055" y="6581003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443C134-1CDC-4AA4-A65E-CDA902D69375}"/>
              </a:ext>
            </a:extLst>
          </p:cNvPr>
          <p:cNvSpPr/>
          <p:nvPr userDrawn="1"/>
        </p:nvSpPr>
        <p:spPr>
          <a:xfrm>
            <a:off x="0" y="335844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CEBAA1F-D488-4D13-9BA2-FF128768B494}"/>
              </a:ext>
            </a:extLst>
          </p:cNvPr>
          <p:cNvSpPr/>
          <p:nvPr userDrawn="1"/>
        </p:nvSpPr>
        <p:spPr>
          <a:xfrm>
            <a:off x="0" y="0"/>
            <a:ext cx="9144000" cy="4835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solidFill>
                <a:prstClr val="white"/>
              </a:solidFill>
            </a:endParaRPr>
          </a:p>
        </p:txBody>
      </p:sp>
      <p:pic>
        <p:nvPicPr>
          <p:cNvPr id="10" name="圖片 9" descr="kmu_logo.png">
            <a:extLst>
              <a:ext uri="{FF2B5EF4-FFF2-40B4-BE49-F238E27FC236}">
                <a16:creationId xmlns:a16="http://schemas.microsoft.com/office/drawing/2014/main" id="{988F2FE3-3CA3-4C40-BC39-3ECC26025D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6307" y="109672"/>
            <a:ext cx="720000" cy="680943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06F48D2A-288A-4EBD-A05F-7E704C15ED76}"/>
              </a:ext>
            </a:extLst>
          </p:cNvPr>
          <p:cNvSpPr txBox="1"/>
          <p:nvPr userDrawn="1"/>
        </p:nvSpPr>
        <p:spPr>
          <a:xfrm>
            <a:off x="846307" y="200287"/>
            <a:ext cx="3163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b="1" dirty="0">
                <a:solidFill>
                  <a:prstClr val="white"/>
                </a:solidFill>
                <a:latin typeface="Arial"/>
                <a:ea typeface="微軟正黑體"/>
              </a:rPr>
              <a:t>KAOHSIUNG MEDICAL UNIVERSITY</a:t>
            </a:r>
            <a:endParaRPr lang="zh-TW" altLang="en-US" sz="1350" b="1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632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6488116"/>
            <a:ext cx="9144000" cy="320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0" y="6697665"/>
            <a:ext cx="9144000" cy="1603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304800" cy="1295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029" name="圖片 6" descr="PPT底圖.jp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04800" y="0"/>
            <a:ext cx="883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4"/>
          <p:cNvSpPr>
            <a:spLocks noGrp="1"/>
          </p:cNvSpPr>
          <p:nvPr userDrawn="1"/>
        </p:nvSpPr>
        <p:spPr>
          <a:xfrm>
            <a:off x="7116278" y="6220326"/>
            <a:ext cx="2057400" cy="365125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>
              <a:defRPr/>
            </a:pPr>
            <a:fld id="{242F3876-3C01-48E3-84FA-D7A90B73C997}" type="slidenum">
              <a:rPr lang="en-US" altLang="zh-TW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‹#›</a:t>
            </a:fld>
            <a:endPara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8" r:id="rId2"/>
    <p:sldLayoutId id="2147483782" r:id="rId3"/>
    <p:sldLayoutId id="2147484362" r:id="rId4"/>
    <p:sldLayoutId id="2147483771" r:id="rId5"/>
    <p:sldLayoutId id="2147483783" r:id="rId6"/>
    <p:sldLayoutId id="2147484355" r:id="rId7"/>
    <p:sldLayoutId id="2147484354" r:id="rId8"/>
    <p:sldLayoutId id="2147484357" r:id="rId9"/>
    <p:sldLayoutId id="2147484356" r:id="rId10"/>
    <p:sldLayoutId id="2147483772" r:id="rId11"/>
    <p:sldLayoutId id="2147483773" r:id="rId12"/>
    <p:sldLayoutId id="2147483775" r:id="rId13"/>
    <p:sldLayoutId id="2147483776" r:id="rId14"/>
    <p:sldLayoutId id="2147483980" r:id="rId15"/>
    <p:sldLayoutId id="2147483983" r:id="rId16"/>
    <p:sldLayoutId id="2147483984" r:id="rId17"/>
    <p:sldLayoutId id="2147484353" r:id="rId18"/>
    <p:sldLayoutId id="2147484358" r:id="rId19"/>
    <p:sldLayoutId id="2147484360" r:id="rId20"/>
    <p:sldLayoutId id="2147484363" r:id="rId2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29000" y="472252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</a:t>
            </a:r>
            <a:br>
              <a:rPr lang="en-US" altLang="zh-TW" sz="3200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schemeClr val="tx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495800" y="5486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37609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114</a:t>
            </a:r>
            <a:r>
              <a:rPr lang="zh-TW" altLang="en-US" sz="2400" b="1" dirty="0">
                <a:solidFill>
                  <a:srgbClr val="37609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年 </a:t>
            </a:r>
            <a:r>
              <a:rPr lang="en-US" altLang="zh-TW" sz="2400" b="1" dirty="0">
                <a:solidFill>
                  <a:srgbClr val="37609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09</a:t>
            </a:r>
            <a:r>
              <a:rPr lang="zh-TW" altLang="en-US" sz="2400" b="1" dirty="0">
                <a:solidFill>
                  <a:srgbClr val="37609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月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2B96A65-592C-4967-BD22-8509615F5A10}"/>
              </a:ext>
            </a:extLst>
          </p:cNvPr>
          <p:cNvSpPr txBox="1"/>
          <p:nvPr/>
        </p:nvSpPr>
        <p:spPr>
          <a:xfrm>
            <a:off x="1981200" y="3443591"/>
            <a:ext cx="6808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計畫管理系統操作簡報</a:t>
            </a:r>
            <a:endParaRPr lang="en-US" altLang="zh-TW" sz="4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T.3.0.27</a:t>
            </a:r>
          </a:p>
        </p:txBody>
      </p:sp>
    </p:spTree>
    <p:extLst>
      <p:ext uri="{BB962C8B-B14F-4D97-AF65-F5344CB8AC3E}">
        <p14:creationId xmlns:p14="http://schemas.microsoft.com/office/powerpoint/2010/main" val="164676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856D187-0364-4272-88B0-E41869BA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429000"/>
            <a:ext cx="6886575" cy="777875"/>
          </a:xfrm>
        </p:spPr>
        <p:txBody>
          <a:bodyPr/>
          <a:lstStyle/>
          <a:p>
            <a:r>
              <a:rPr kumimoji="1" lang="zh-TW" altLang="en-US" sz="4800" b="1" dirty="0">
                <a:solidFill>
                  <a:srgbClr val="002060"/>
                </a:solidFill>
                <a:cs typeface="Times New Roman" panose="02020603050405020304" pitchFamily="18" charset="0"/>
              </a:rPr>
              <a:t>計畫申請登錄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49B8141-73AB-4BF5-9118-9F52FD3199DD}"/>
              </a:ext>
            </a:extLst>
          </p:cNvPr>
          <p:cNvSpPr txBox="1"/>
          <p:nvPr/>
        </p:nvSpPr>
        <p:spPr>
          <a:xfrm>
            <a:off x="2514600" y="47244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請至校務資訊系統登錄帳號密碼後</a:t>
            </a:r>
            <a:endParaRPr lang="en-US" altLang="zh-TW" sz="24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</a:t>
            </a: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T.3.0.27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已申請計畫登錄和詳細資訊</a:t>
            </a:r>
          </a:p>
        </p:txBody>
      </p:sp>
    </p:spTree>
    <p:extLst>
      <p:ext uri="{BB962C8B-B14F-4D97-AF65-F5344CB8AC3E}">
        <p14:creationId xmlns:p14="http://schemas.microsoft.com/office/powerpoint/2010/main" val="376685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89402B5-25CB-41C2-8D3F-1A7077BC9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6" y="1076211"/>
            <a:ext cx="9144000" cy="63005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29000" y="495098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</a:t>
            </a:r>
            <a:br>
              <a:rPr lang="en-US" altLang="zh-TW" sz="3200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schemeClr val="tx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4566BC59-817C-4FB1-B87C-B2FB1F7BB3A9}"/>
              </a:ext>
            </a:extLst>
          </p:cNvPr>
          <p:cNvSpPr txBox="1"/>
          <p:nvPr/>
        </p:nvSpPr>
        <p:spPr>
          <a:xfrm>
            <a:off x="2855203" y="533400"/>
            <a:ext cx="3538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計畫基本資料</a:t>
            </a:r>
          </a:p>
        </p:txBody>
      </p:sp>
      <p:sp>
        <p:nvSpPr>
          <p:cNvPr id="10" name="框架 9">
            <a:extLst>
              <a:ext uri="{FF2B5EF4-FFF2-40B4-BE49-F238E27FC236}">
                <a16:creationId xmlns:a16="http://schemas.microsoft.com/office/drawing/2014/main" id="{CBCA0E53-4A11-4CFE-B3DA-6BE67F1B6244}"/>
              </a:ext>
            </a:extLst>
          </p:cNvPr>
          <p:cNvSpPr/>
          <p:nvPr/>
        </p:nvSpPr>
        <p:spPr bwMode="gray">
          <a:xfrm>
            <a:off x="3505200" y="1719342"/>
            <a:ext cx="838200" cy="568471"/>
          </a:xfrm>
          <a:prstGeom prst="frame">
            <a:avLst/>
          </a:prstGeom>
          <a:solidFill>
            <a:srgbClr val="FF0000"/>
          </a:solidFill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EA027EF-B4D5-4FAE-8637-DFBFBF3583FB}"/>
              </a:ext>
            </a:extLst>
          </p:cNvPr>
          <p:cNvSpPr/>
          <p:nvPr/>
        </p:nvSpPr>
        <p:spPr>
          <a:xfrm>
            <a:off x="742586" y="1363400"/>
            <a:ext cx="77636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重要！重要！重要！</a:t>
            </a:r>
            <a:r>
              <a:rPr lang="zh-TW" altLang="en-US" sz="2000" b="1" dirty="0">
                <a:ln w="0"/>
                <a:latin typeface="標楷體" panose="03000509000000000000" pitchFamily="65" charset="-120"/>
                <a:ea typeface="標楷體" panose="03000509000000000000" pitchFamily="65" charset="-120"/>
              </a:rPr>
              <a:t>請先輸入計畫申請學年度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」再按查詢</a:t>
            </a:r>
            <a:endParaRPr lang="zh-TW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ADC1E76-A714-4DA3-91A8-AF5CD5073942}"/>
              </a:ext>
            </a:extLst>
          </p:cNvPr>
          <p:cNvSpPr/>
          <p:nvPr/>
        </p:nvSpPr>
        <p:spPr>
          <a:xfrm>
            <a:off x="2969903" y="2933220"/>
            <a:ext cx="17235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sz="2000" b="1" dirty="0">
                <a:ln w="0"/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000" b="1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新增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框架 11">
            <a:extLst>
              <a:ext uri="{FF2B5EF4-FFF2-40B4-BE49-F238E27FC236}">
                <a16:creationId xmlns:a16="http://schemas.microsoft.com/office/drawing/2014/main" id="{ABBDB4ED-FDE3-4CC9-A398-1531BE2E8EE1}"/>
              </a:ext>
            </a:extLst>
          </p:cNvPr>
          <p:cNvSpPr/>
          <p:nvPr/>
        </p:nvSpPr>
        <p:spPr bwMode="gray">
          <a:xfrm>
            <a:off x="-36756" y="1600549"/>
            <a:ext cx="897445" cy="990600"/>
          </a:xfrm>
          <a:prstGeom prst="frame">
            <a:avLst/>
          </a:prstGeom>
          <a:solidFill>
            <a:srgbClr val="FF0000"/>
          </a:solidFill>
          <a:ln w="6350"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框架 10">
            <a:extLst>
              <a:ext uri="{FF2B5EF4-FFF2-40B4-BE49-F238E27FC236}">
                <a16:creationId xmlns:a16="http://schemas.microsoft.com/office/drawing/2014/main" id="{A41C6BDB-18FC-47F9-A593-369BBB99FC53}"/>
              </a:ext>
            </a:extLst>
          </p:cNvPr>
          <p:cNvSpPr/>
          <p:nvPr/>
        </p:nvSpPr>
        <p:spPr bwMode="gray">
          <a:xfrm>
            <a:off x="2573528" y="2347290"/>
            <a:ext cx="838200" cy="568471"/>
          </a:xfrm>
          <a:prstGeom prst="frame">
            <a:avLst/>
          </a:prstGeom>
          <a:solidFill>
            <a:srgbClr val="FF0000"/>
          </a:solidFill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9C2D9A5-252C-46AA-99DB-31E1B595820C}"/>
              </a:ext>
            </a:extLst>
          </p:cNvPr>
          <p:cNvSpPr txBox="1"/>
          <p:nvPr/>
        </p:nvSpPr>
        <p:spPr>
          <a:xfrm>
            <a:off x="8341699" y="656509"/>
            <a:ext cx="89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範例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A6D8599-E1C6-4F21-9AE0-FFDF8A8F6F96}"/>
              </a:ext>
            </a:extLst>
          </p:cNvPr>
          <p:cNvSpPr txBox="1"/>
          <p:nvPr/>
        </p:nvSpPr>
        <p:spPr>
          <a:xfrm>
            <a:off x="83680" y="1968251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>
                <a:solidFill>
                  <a:srgbClr val="FF0000"/>
                </a:solidFill>
                <a:highlight>
                  <a:srgbClr val="FFFFCC"/>
                </a:highlight>
              </a:rPr>
              <a:t>114</a:t>
            </a:r>
            <a:endParaRPr lang="zh-TW" altLang="en-US" sz="1000" dirty="0">
              <a:solidFill>
                <a:srgbClr val="FF0000"/>
              </a:solidFill>
              <a:highlight>
                <a:srgbClr val="FFFFC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7400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FC76488-A834-4CF4-8384-2428528C5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71" y="752494"/>
            <a:ext cx="8565529" cy="5724554"/>
          </a:xfrm>
          <a:prstGeom prst="rect">
            <a:avLst/>
          </a:prstGeom>
        </p:spPr>
      </p:pic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BEBCAC8E-E5E7-489D-90BD-FFD5A912842B}"/>
              </a:ext>
            </a:extLst>
          </p:cNvPr>
          <p:cNvCxnSpPr>
            <a:cxnSpLocks/>
          </p:cNvCxnSpPr>
          <p:nvPr/>
        </p:nvCxnSpPr>
        <p:spPr>
          <a:xfrm>
            <a:off x="349871" y="2514600"/>
            <a:ext cx="84893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7562E47B-0F70-4E7F-8382-2C291145BF15}"/>
              </a:ext>
            </a:extLst>
          </p:cNvPr>
          <p:cNvCxnSpPr>
            <a:cxnSpLocks/>
          </p:cNvCxnSpPr>
          <p:nvPr/>
        </p:nvCxnSpPr>
        <p:spPr>
          <a:xfrm>
            <a:off x="349871" y="6468083"/>
            <a:ext cx="85655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68CAC7-47B9-46CD-A652-9B755E3E71A2}"/>
              </a:ext>
            </a:extLst>
          </p:cNvPr>
          <p:cNvCxnSpPr>
            <a:cxnSpLocks/>
          </p:cNvCxnSpPr>
          <p:nvPr/>
        </p:nvCxnSpPr>
        <p:spPr>
          <a:xfrm>
            <a:off x="349871" y="2514600"/>
            <a:ext cx="0" cy="388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3FDA25BD-4382-4CE9-918F-EF3D7A9F9BDF}"/>
              </a:ext>
            </a:extLst>
          </p:cNvPr>
          <p:cNvCxnSpPr>
            <a:cxnSpLocks/>
          </p:cNvCxnSpPr>
          <p:nvPr/>
        </p:nvCxnSpPr>
        <p:spPr>
          <a:xfrm>
            <a:off x="8866239" y="2514600"/>
            <a:ext cx="0" cy="388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F07C6078-3DF8-4AD3-9F60-63FB60C151BF}"/>
              </a:ext>
            </a:extLst>
          </p:cNvPr>
          <p:cNvSpPr/>
          <p:nvPr/>
        </p:nvSpPr>
        <p:spPr>
          <a:xfrm>
            <a:off x="2441015" y="1869108"/>
            <a:ext cx="38395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r>
              <a:rPr lang="zh-TW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填寫資料於以下欄位並按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細明體" panose="02020500000000000000" pitchFamily="18" charset="-120"/>
              </a:rPr>
              <a:t>儲存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23973FA-58AD-4DB1-9D78-A68357A73603}"/>
              </a:ext>
            </a:extLst>
          </p:cNvPr>
          <p:cNvSpPr/>
          <p:nvPr/>
        </p:nvSpPr>
        <p:spPr>
          <a:xfrm>
            <a:off x="5346246" y="5988856"/>
            <a:ext cx="33778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</a:t>
            </a:r>
            <a:r>
              <a:rPr lang="zh-TW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下方繼續新增主持人身分資料</a:t>
            </a:r>
            <a:endParaRPr lang="zh-TW" alt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箭號: 向下 23">
            <a:extLst>
              <a:ext uri="{FF2B5EF4-FFF2-40B4-BE49-F238E27FC236}">
                <a16:creationId xmlns:a16="http://schemas.microsoft.com/office/drawing/2014/main" id="{5F57862D-98EA-4471-9E55-82B21A0316E3}"/>
              </a:ext>
            </a:extLst>
          </p:cNvPr>
          <p:cNvSpPr/>
          <p:nvPr/>
        </p:nvSpPr>
        <p:spPr bwMode="gray">
          <a:xfrm>
            <a:off x="6128128" y="1864794"/>
            <a:ext cx="304800" cy="52319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箭號: 向下 24">
            <a:extLst>
              <a:ext uri="{FF2B5EF4-FFF2-40B4-BE49-F238E27FC236}">
                <a16:creationId xmlns:a16="http://schemas.microsoft.com/office/drawing/2014/main" id="{6923C354-9512-4CD9-B9AC-634749D895B2}"/>
              </a:ext>
            </a:extLst>
          </p:cNvPr>
          <p:cNvSpPr/>
          <p:nvPr/>
        </p:nvSpPr>
        <p:spPr bwMode="gray">
          <a:xfrm>
            <a:off x="5224033" y="5911927"/>
            <a:ext cx="304800" cy="52319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箭號: 向下 25">
            <a:extLst>
              <a:ext uri="{FF2B5EF4-FFF2-40B4-BE49-F238E27FC236}">
                <a16:creationId xmlns:a16="http://schemas.microsoft.com/office/drawing/2014/main" id="{E2AC9F62-1E37-4EE0-BF54-93B95C95C604}"/>
              </a:ext>
            </a:extLst>
          </p:cNvPr>
          <p:cNvSpPr/>
          <p:nvPr/>
        </p:nvSpPr>
        <p:spPr bwMode="gray">
          <a:xfrm>
            <a:off x="3192715" y="3317708"/>
            <a:ext cx="304784" cy="457197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531240F-F04A-448A-8DE3-D8DBA4E359BA}"/>
              </a:ext>
            </a:extLst>
          </p:cNvPr>
          <p:cNvSpPr/>
          <p:nvPr/>
        </p:nvSpPr>
        <p:spPr>
          <a:xfrm>
            <a:off x="3345108" y="3444086"/>
            <a:ext cx="203132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細明體" panose="02020500000000000000" pitchFamily="18" charset="-120"/>
              </a:rPr>
              <a:t>選擇申請之計畫類型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0211FF1-DDF9-48DC-B507-32DFBBB7BE0D}"/>
              </a:ext>
            </a:extLst>
          </p:cNvPr>
          <p:cNvSpPr txBox="1"/>
          <p:nvPr/>
        </p:nvSpPr>
        <p:spPr>
          <a:xfrm>
            <a:off x="8247529" y="83139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範例</a:t>
            </a:r>
          </a:p>
          <a:p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CAA7D42-81FC-408B-8301-D7B52B76361C}"/>
              </a:ext>
            </a:extLst>
          </p:cNvPr>
          <p:cNvSpPr txBox="1"/>
          <p:nvPr/>
        </p:nvSpPr>
        <p:spPr>
          <a:xfrm>
            <a:off x="1295400" y="4005507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>
                <a:solidFill>
                  <a:srgbClr val="FF0000"/>
                </a:solidFill>
                <a:highlight>
                  <a:srgbClr val="FFFFCC"/>
                </a:highlight>
              </a:rPr>
              <a:t>1150101</a:t>
            </a:r>
            <a:endParaRPr lang="zh-TW" altLang="en-US" sz="1000" dirty="0">
              <a:solidFill>
                <a:srgbClr val="FF0000"/>
              </a:solidFill>
              <a:highlight>
                <a:srgbClr val="FFFFCC"/>
              </a:highlight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5EFDBF1-72FE-4337-A8CF-31418E7D33C8}"/>
              </a:ext>
            </a:extLst>
          </p:cNvPr>
          <p:cNvSpPr txBox="1"/>
          <p:nvPr/>
        </p:nvSpPr>
        <p:spPr>
          <a:xfrm>
            <a:off x="2811844" y="4005507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>
                <a:solidFill>
                  <a:srgbClr val="FF0000"/>
                </a:solidFill>
                <a:highlight>
                  <a:srgbClr val="FFFFCC"/>
                </a:highlight>
              </a:rPr>
              <a:t>1151231</a:t>
            </a:r>
            <a:endParaRPr lang="zh-TW" altLang="en-US" sz="1000" dirty="0">
              <a:solidFill>
                <a:srgbClr val="FF0000"/>
              </a:solidFill>
              <a:highlight>
                <a:srgbClr val="FFFFCC"/>
              </a:highlight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0810C89-CD97-4103-9C4F-EE046DC827C8}"/>
              </a:ext>
            </a:extLst>
          </p:cNvPr>
          <p:cNvSpPr txBox="1"/>
          <p:nvPr/>
        </p:nvSpPr>
        <p:spPr>
          <a:xfrm>
            <a:off x="2849815" y="2707813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>
                <a:solidFill>
                  <a:srgbClr val="FF0000"/>
                </a:solidFill>
                <a:highlight>
                  <a:srgbClr val="FFFFCC"/>
                </a:highlight>
              </a:rPr>
              <a:t>1140902</a:t>
            </a:r>
            <a:endParaRPr lang="zh-TW" altLang="en-US" sz="1000" dirty="0">
              <a:solidFill>
                <a:srgbClr val="FF0000"/>
              </a:solidFill>
              <a:highlight>
                <a:srgbClr val="FFFFCC"/>
              </a:highlight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E0D5362-C14F-4508-863A-F1AB7A882A1A}"/>
              </a:ext>
            </a:extLst>
          </p:cNvPr>
          <p:cNvSpPr txBox="1"/>
          <p:nvPr/>
        </p:nvSpPr>
        <p:spPr>
          <a:xfrm>
            <a:off x="2743200" y="3735932"/>
            <a:ext cx="210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>
                <a:highlight>
                  <a:srgbClr val="FFFFCC"/>
                </a:highlight>
              </a:rPr>
              <a:t>Q</a:t>
            </a:r>
            <a:r>
              <a:rPr lang="zh-TW" altLang="en-US" sz="1000" dirty="0">
                <a:highlight>
                  <a:srgbClr val="FFFFCC"/>
                </a:highlight>
              </a:rPr>
              <a:t>  新聘教師專案計畫</a:t>
            </a:r>
            <a:r>
              <a:rPr lang="en-US" altLang="zh-TW" sz="1000" dirty="0">
                <a:solidFill>
                  <a:srgbClr val="FF0000"/>
                </a:solidFill>
                <a:highlight>
                  <a:srgbClr val="FFFFCC"/>
                </a:highlight>
              </a:rPr>
              <a:t>……..</a:t>
            </a:r>
            <a:endParaRPr lang="zh-TW" altLang="en-US" sz="1000" dirty="0">
              <a:solidFill>
                <a:srgbClr val="FF0000"/>
              </a:solidFill>
              <a:highlight>
                <a:srgbClr val="FFFFCC"/>
              </a:highlight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7FEC22F-19DF-4194-A911-25AC517CF514}"/>
              </a:ext>
            </a:extLst>
          </p:cNvPr>
          <p:cNvSpPr txBox="1"/>
          <p:nvPr/>
        </p:nvSpPr>
        <p:spPr>
          <a:xfrm>
            <a:off x="1085493" y="2667650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>
                <a:solidFill>
                  <a:srgbClr val="FF0000"/>
                </a:solidFill>
                <a:highlight>
                  <a:srgbClr val="FFFFCC"/>
                </a:highlight>
              </a:rPr>
              <a:t>114</a:t>
            </a:r>
            <a:endParaRPr lang="zh-TW" altLang="en-US" sz="1000" dirty="0">
              <a:solidFill>
                <a:srgbClr val="FF0000"/>
              </a:solidFill>
              <a:highlight>
                <a:srgbClr val="FFFFCC"/>
              </a:highlight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B4F378B-08CA-487C-BD0E-CF19110D8A2B}"/>
              </a:ext>
            </a:extLst>
          </p:cNvPr>
          <p:cNvSpPr txBox="1"/>
          <p:nvPr/>
        </p:nvSpPr>
        <p:spPr>
          <a:xfrm>
            <a:off x="426580" y="1028126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>
                <a:solidFill>
                  <a:srgbClr val="FF0000"/>
                </a:solidFill>
                <a:highlight>
                  <a:srgbClr val="FFFFCC"/>
                </a:highlight>
              </a:rPr>
              <a:t>114</a:t>
            </a:r>
            <a:endParaRPr lang="zh-TW" altLang="en-US" sz="1000" dirty="0">
              <a:solidFill>
                <a:srgbClr val="FF0000"/>
              </a:solidFill>
              <a:highlight>
                <a:srgbClr val="FFFFC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3434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21855310-729F-46EA-B3C4-7262D915E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2" y="4208881"/>
            <a:ext cx="9144000" cy="2371840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23EF6004-92FB-46EE-BB09-FF3FEDEAB0B8}"/>
              </a:ext>
            </a:extLst>
          </p:cNvPr>
          <p:cNvSpPr txBox="1"/>
          <p:nvPr/>
        </p:nvSpPr>
        <p:spPr>
          <a:xfrm>
            <a:off x="2362200" y="589001"/>
            <a:ext cx="482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新增計畫主持人資料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78D88B8-6C16-4B9F-ACA6-5EE6D2573DA4}"/>
              </a:ext>
            </a:extLst>
          </p:cNvPr>
          <p:cNvSpPr/>
          <p:nvPr/>
        </p:nvSpPr>
        <p:spPr>
          <a:xfrm>
            <a:off x="16213" y="1289193"/>
            <a:ext cx="38010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4.1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下方按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新增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主持人身分資料</a:t>
            </a:r>
            <a:endParaRPr lang="zh-TW" alt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861B991-5DB2-406D-859A-A16CD10CB34A}"/>
              </a:ext>
            </a:extLst>
          </p:cNvPr>
          <p:cNvSpPr/>
          <p:nvPr/>
        </p:nvSpPr>
        <p:spPr>
          <a:xfrm>
            <a:off x="-76200" y="3817426"/>
            <a:ext cx="441890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4.2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b="1" dirty="0">
                <a:latin typeface="新細明體" panose="02020500000000000000" pitchFamily="18" charset="-120"/>
              </a:rPr>
              <a:t>請填入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職號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及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主持人別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並按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存檔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b="1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F7DC0BA-4FA2-4983-93ED-CC9EA1F8D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2" y="1761512"/>
            <a:ext cx="9144000" cy="2055914"/>
          </a:xfrm>
          <a:prstGeom prst="rect">
            <a:avLst/>
          </a:prstGeom>
        </p:spPr>
      </p:pic>
      <p:sp>
        <p:nvSpPr>
          <p:cNvPr id="6" name="箭號: 向下 5">
            <a:extLst>
              <a:ext uri="{FF2B5EF4-FFF2-40B4-BE49-F238E27FC236}">
                <a16:creationId xmlns:a16="http://schemas.microsoft.com/office/drawing/2014/main" id="{877890BD-5ED2-4062-8F81-843AFD257A3A}"/>
              </a:ext>
            </a:extLst>
          </p:cNvPr>
          <p:cNvSpPr/>
          <p:nvPr/>
        </p:nvSpPr>
        <p:spPr bwMode="gray">
          <a:xfrm>
            <a:off x="1219200" y="5568807"/>
            <a:ext cx="533400" cy="551275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箭號: 向下 13">
            <a:extLst>
              <a:ext uri="{FF2B5EF4-FFF2-40B4-BE49-F238E27FC236}">
                <a16:creationId xmlns:a16="http://schemas.microsoft.com/office/drawing/2014/main" id="{8BA6EB68-4D50-436E-B96F-99035130A410}"/>
              </a:ext>
            </a:extLst>
          </p:cNvPr>
          <p:cNvSpPr/>
          <p:nvPr/>
        </p:nvSpPr>
        <p:spPr bwMode="gray">
          <a:xfrm>
            <a:off x="3885087" y="1696168"/>
            <a:ext cx="533400" cy="551275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箭號: 向上 8">
            <a:extLst>
              <a:ext uri="{FF2B5EF4-FFF2-40B4-BE49-F238E27FC236}">
                <a16:creationId xmlns:a16="http://schemas.microsoft.com/office/drawing/2014/main" id="{108C2980-7C93-4D93-B6F0-AF31769EB74B}"/>
              </a:ext>
            </a:extLst>
          </p:cNvPr>
          <p:cNvSpPr/>
          <p:nvPr/>
        </p:nvSpPr>
        <p:spPr bwMode="gray">
          <a:xfrm>
            <a:off x="5257800" y="4869942"/>
            <a:ext cx="533400" cy="539607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A14C065-F10A-4EBD-9A08-9DA145FC07F5}"/>
              </a:ext>
            </a:extLst>
          </p:cNvPr>
          <p:cNvSpPr txBox="1"/>
          <p:nvPr/>
        </p:nvSpPr>
        <p:spPr>
          <a:xfrm>
            <a:off x="6172200" y="4419600"/>
            <a:ext cx="5886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50" dirty="0">
                <a:highlight>
                  <a:srgbClr val="C0C0C0"/>
                </a:highlight>
              </a:rPr>
              <a:t>陳淑真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CB1797F-D1E6-4E4E-9A74-2751DA1299AB}"/>
              </a:ext>
            </a:extLst>
          </p:cNvPr>
          <p:cNvSpPr/>
          <p:nvPr/>
        </p:nvSpPr>
        <p:spPr>
          <a:xfrm>
            <a:off x="5943600" y="1935018"/>
            <a:ext cx="58862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050" dirty="0">
                <a:highlight>
                  <a:srgbClr val="C0C0C0"/>
                </a:highlight>
              </a:rPr>
              <a:t>陳淑真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E5EEE1A-8D00-409A-85A9-E49A5980A9EE}"/>
              </a:ext>
            </a:extLst>
          </p:cNvPr>
          <p:cNvSpPr/>
          <p:nvPr/>
        </p:nvSpPr>
        <p:spPr>
          <a:xfrm>
            <a:off x="5955739" y="1725584"/>
            <a:ext cx="90226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50" dirty="0">
                <a:highlight>
                  <a:srgbClr val="C0C0C0"/>
                </a:highlight>
              </a:rPr>
              <a:t>885008</a:t>
            </a:r>
            <a:endParaRPr lang="zh-TW" altLang="en-US" sz="1050" dirty="0">
              <a:highlight>
                <a:srgbClr val="C0C0C0"/>
              </a:highlight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F519379-144E-4803-94B6-5553FCD55D89}"/>
              </a:ext>
            </a:extLst>
          </p:cNvPr>
          <p:cNvSpPr/>
          <p:nvPr/>
        </p:nvSpPr>
        <p:spPr>
          <a:xfrm>
            <a:off x="6166193" y="4250798"/>
            <a:ext cx="90226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dirty="0">
                <a:highlight>
                  <a:srgbClr val="C0C0C0"/>
                </a:highlight>
              </a:rPr>
              <a:t>885008</a:t>
            </a:r>
            <a:endParaRPr lang="zh-TW" altLang="en-US" sz="1000" dirty="0">
              <a:highlight>
                <a:srgbClr val="C0C0C0"/>
              </a:highlight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FDE7FD1-2DCA-4B9E-99CC-FFBD176C8D11}"/>
              </a:ext>
            </a:extLst>
          </p:cNvPr>
          <p:cNvSpPr txBox="1"/>
          <p:nvPr/>
        </p:nvSpPr>
        <p:spPr>
          <a:xfrm>
            <a:off x="8254238" y="79888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範例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386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839E05D-F6DC-4A91-BA30-4F3B48B33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" y="2379332"/>
            <a:ext cx="9144000" cy="299552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778EE8F-6FCA-4241-8E15-CB94F2A21BE5}"/>
              </a:ext>
            </a:extLst>
          </p:cNvPr>
          <p:cNvSpPr/>
          <p:nvPr/>
        </p:nvSpPr>
        <p:spPr>
          <a:xfrm>
            <a:off x="2819400" y="730372"/>
            <a:ext cx="38779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上傳計畫申請附件</a:t>
            </a:r>
          </a:p>
          <a:p>
            <a:pPr algn="ctr"/>
            <a:endParaRPr lang="zh-TW" altLang="en-US" b="1" dirty="0">
              <a:solidFill>
                <a:srgbClr val="99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框架 7">
            <a:extLst>
              <a:ext uri="{FF2B5EF4-FFF2-40B4-BE49-F238E27FC236}">
                <a16:creationId xmlns:a16="http://schemas.microsoft.com/office/drawing/2014/main" id="{5F765F1F-E7F8-481E-9239-7E9B413163B4}"/>
              </a:ext>
            </a:extLst>
          </p:cNvPr>
          <p:cNvSpPr/>
          <p:nvPr/>
        </p:nvSpPr>
        <p:spPr bwMode="gray">
          <a:xfrm>
            <a:off x="1752600" y="2155870"/>
            <a:ext cx="1371600" cy="1011420"/>
          </a:xfrm>
          <a:prstGeom prst="frame">
            <a:avLst/>
          </a:prstGeom>
          <a:solidFill>
            <a:srgbClr val="FFC000"/>
          </a:solidFill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AB5E6AD-37AC-48C5-8264-821276539833}"/>
              </a:ext>
            </a:extLst>
          </p:cNvPr>
          <p:cNvSpPr/>
          <p:nvPr/>
        </p:nvSpPr>
        <p:spPr>
          <a:xfrm>
            <a:off x="2133600" y="1753334"/>
            <a:ext cx="44189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5.1</a:t>
            </a:r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請按計畫申請附件</a:t>
            </a:r>
            <a:endParaRPr lang="zh-TW" altLang="en-US" sz="2400" b="1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框架 10">
            <a:extLst>
              <a:ext uri="{FF2B5EF4-FFF2-40B4-BE49-F238E27FC236}">
                <a16:creationId xmlns:a16="http://schemas.microsoft.com/office/drawing/2014/main" id="{8A9BFE8B-A689-42AA-B11A-6E19137CF714}"/>
              </a:ext>
            </a:extLst>
          </p:cNvPr>
          <p:cNvSpPr/>
          <p:nvPr/>
        </p:nvSpPr>
        <p:spPr bwMode="gray">
          <a:xfrm>
            <a:off x="6602821" y="4136165"/>
            <a:ext cx="1075015" cy="990600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BA529F8-D683-4710-AFB4-C78D23F2075F}"/>
              </a:ext>
            </a:extLst>
          </p:cNvPr>
          <p:cNvSpPr/>
          <p:nvPr/>
        </p:nvSpPr>
        <p:spPr>
          <a:xfrm>
            <a:off x="4930878" y="3476985"/>
            <a:ext cx="441890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5.2 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請上傳計畫相關附件</a:t>
            </a:r>
            <a:endParaRPr lang="zh-TW" altLang="en-US" sz="2000" b="1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1CD1B71-9443-4411-9EB4-30D7D23292AC}"/>
              </a:ext>
            </a:extLst>
          </p:cNvPr>
          <p:cNvSpPr/>
          <p:nvPr/>
        </p:nvSpPr>
        <p:spPr>
          <a:xfrm>
            <a:off x="1692449" y="5838878"/>
            <a:ext cx="77422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en-US" altLang="zh-TW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5.3 </a:t>
            </a:r>
            <a:r>
              <a:rPr lang="zh-TW" alt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上傳成功後會顯示上傳時間與檔案名稱</a:t>
            </a:r>
            <a:endParaRPr lang="zh-TW" altLang="en-US" sz="28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8CBE78D-6BA6-41B4-98A3-8745DFE5E363}"/>
              </a:ext>
            </a:extLst>
          </p:cNvPr>
          <p:cNvSpPr txBox="1"/>
          <p:nvPr/>
        </p:nvSpPr>
        <p:spPr>
          <a:xfrm>
            <a:off x="8229600" y="881736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範例</a:t>
            </a:r>
          </a:p>
          <a:p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B19E739-A044-469F-8A14-02DCE4BB4C7C}"/>
              </a:ext>
            </a:extLst>
          </p:cNvPr>
          <p:cNvSpPr txBox="1"/>
          <p:nvPr/>
        </p:nvSpPr>
        <p:spPr>
          <a:xfrm>
            <a:off x="638703" y="4777646"/>
            <a:ext cx="2153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highlight>
                  <a:srgbClr val="FFFFCC"/>
                </a:highlight>
                <a:latin typeface="+mj-ea"/>
                <a:ea typeface="+mj-ea"/>
              </a:rPr>
              <a:t>114</a:t>
            </a:r>
            <a:r>
              <a:rPr lang="zh-TW" altLang="en-US" sz="1400" b="1" dirty="0">
                <a:highlight>
                  <a:srgbClr val="FFFFCC"/>
                </a:highlight>
                <a:latin typeface="+mj-ea"/>
                <a:ea typeface="+mj-ea"/>
              </a:rPr>
              <a:t> 研究績效表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2FF2362-2F89-402D-8EE7-B34316E30CC7}"/>
              </a:ext>
            </a:extLst>
          </p:cNvPr>
          <p:cNvSpPr txBox="1"/>
          <p:nvPr/>
        </p:nvSpPr>
        <p:spPr>
          <a:xfrm>
            <a:off x="638268" y="4220541"/>
            <a:ext cx="246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highlight>
                  <a:srgbClr val="FFFFCC"/>
                </a:highlight>
                <a:latin typeface="+mj-ea"/>
                <a:ea typeface="+mj-ea"/>
              </a:rPr>
              <a:t>114</a:t>
            </a:r>
            <a:r>
              <a:rPr lang="zh-TW" altLang="en-US" sz="1400" dirty="0">
                <a:highlight>
                  <a:srgbClr val="FFFFCC"/>
                </a:highlight>
                <a:latin typeface="+mj-ea"/>
                <a:ea typeface="+mj-ea"/>
              </a:rPr>
              <a:t> </a:t>
            </a:r>
            <a:r>
              <a:rPr lang="zh-TW" altLang="en-US" sz="1400" b="1" dirty="0">
                <a:highlight>
                  <a:srgbClr val="FFFFCC"/>
                </a:highlight>
                <a:latin typeface="+mj-ea"/>
                <a:ea typeface="+mj-ea"/>
              </a:rPr>
              <a:t>新聘教師專案計畫書    </a:t>
            </a:r>
            <a:r>
              <a:rPr lang="zh-TW" altLang="en-US" sz="1400" b="1" dirty="0">
                <a:solidFill>
                  <a:srgbClr val="FFFF00"/>
                </a:solidFill>
                <a:highlight>
                  <a:srgbClr val="FFFFCC"/>
                </a:highlight>
              </a:rPr>
              <a:t>師</a:t>
            </a:r>
            <a:r>
              <a:rPr lang="zh-TW" altLang="en-US" sz="1400" b="1" dirty="0">
                <a:highlight>
                  <a:srgbClr val="FFFFCC"/>
                </a:highlight>
              </a:rPr>
              <a:t>                 </a:t>
            </a:r>
            <a:r>
              <a:rPr lang="en-US" altLang="zh-TW" sz="1400" dirty="0">
                <a:highlight>
                  <a:srgbClr val="FFFFCC"/>
                </a:highlight>
              </a:rPr>
              <a:t>….................</a:t>
            </a:r>
            <a:endParaRPr lang="zh-TW" altLang="en-US" sz="1400" dirty="0">
              <a:highlight>
                <a:srgbClr val="FFFFCC"/>
              </a:highlight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2A952A1-9F46-4478-9464-C487E69CA850}"/>
              </a:ext>
            </a:extLst>
          </p:cNvPr>
          <p:cNvSpPr txBox="1"/>
          <p:nvPr/>
        </p:nvSpPr>
        <p:spPr>
          <a:xfrm>
            <a:off x="2778157" y="4210177"/>
            <a:ext cx="2098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FFFF00"/>
                </a:solidFill>
                <a:highlight>
                  <a:srgbClr val="FFFFCC"/>
                </a:highlight>
              </a:rPr>
              <a:t>113</a:t>
            </a:r>
            <a:r>
              <a:rPr lang="zh-TW" altLang="en-US" sz="1400" dirty="0">
                <a:solidFill>
                  <a:srgbClr val="FFFF00"/>
                </a:solidFill>
                <a:highlight>
                  <a:srgbClr val="FFFFCC"/>
                </a:highlight>
              </a:rPr>
              <a:t> </a:t>
            </a:r>
            <a:r>
              <a:rPr lang="zh-TW" altLang="en-US" sz="1400" b="1" dirty="0">
                <a:solidFill>
                  <a:srgbClr val="FFFF00"/>
                </a:solidFill>
                <a:highlight>
                  <a:srgbClr val="FFFFCC"/>
                </a:highlight>
              </a:rPr>
              <a:t>新聘教師專案計畫   師                </a:t>
            </a:r>
            <a:r>
              <a:rPr lang="en-US" altLang="zh-TW" sz="1400" dirty="0">
                <a:solidFill>
                  <a:srgbClr val="FFFF00"/>
                </a:solidFill>
                <a:highlight>
                  <a:srgbClr val="FFFFCC"/>
                </a:highlight>
              </a:rPr>
              <a:t>................</a:t>
            </a:r>
            <a:endParaRPr lang="zh-TW" altLang="en-US" sz="1400" dirty="0">
              <a:solidFill>
                <a:srgbClr val="FFFF00"/>
              </a:solidFill>
              <a:highlight>
                <a:srgbClr val="FFFFCC"/>
              </a:highlight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E1276A4-7634-4B7D-9B33-3D4DBC56A820}"/>
              </a:ext>
            </a:extLst>
          </p:cNvPr>
          <p:cNvSpPr txBox="1"/>
          <p:nvPr/>
        </p:nvSpPr>
        <p:spPr>
          <a:xfrm>
            <a:off x="2788024" y="4785179"/>
            <a:ext cx="2153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FFFF00"/>
                </a:solidFill>
                <a:highlight>
                  <a:srgbClr val="FFFFCC"/>
                </a:highlight>
              </a:rPr>
              <a:t>113</a:t>
            </a:r>
            <a:r>
              <a:rPr lang="zh-TW" altLang="en-US" sz="1400" b="1" dirty="0">
                <a:solidFill>
                  <a:srgbClr val="FFFF00"/>
                </a:solidFill>
                <a:highlight>
                  <a:srgbClr val="FFFFCC"/>
                </a:highlight>
              </a:rPr>
              <a:t> 研究績效表</a:t>
            </a:r>
          </a:p>
        </p:txBody>
      </p:sp>
    </p:spTree>
    <p:extLst>
      <p:ext uri="{BB962C8B-B14F-4D97-AF65-F5344CB8AC3E}">
        <p14:creationId xmlns:p14="http://schemas.microsoft.com/office/powerpoint/2010/main" val="93914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3E0DC08-1F6A-47C8-9CAE-843BBB7F0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67" y="613166"/>
            <a:ext cx="4671465" cy="5631668"/>
          </a:xfrm>
          <a:prstGeom prst="rect">
            <a:avLst/>
          </a:prstGeom>
        </p:spPr>
      </p:pic>
      <p:sp>
        <p:nvSpPr>
          <p:cNvPr id="14" name="框架 13">
            <a:extLst>
              <a:ext uri="{FF2B5EF4-FFF2-40B4-BE49-F238E27FC236}">
                <a16:creationId xmlns:a16="http://schemas.microsoft.com/office/drawing/2014/main" id="{6876E69A-D1AA-4AAE-9DE8-28F49C86D4B0}"/>
              </a:ext>
            </a:extLst>
          </p:cNvPr>
          <p:cNvSpPr/>
          <p:nvPr/>
        </p:nvSpPr>
        <p:spPr bwMode="gray">
          <a:xfrm>
            <a:off x="3614526" y="960565"/>
            <a:ext cx="803591" cy="618835"/>
          </a:xfrm>
          <a:prstGeom prst="frame">
            <a:avLst/>
          </a:prstGeom>
          <a:solidFill>
            <a:srgbClr val="FF0000"/>
          </a:solidFill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A549C37-541A-4482-8DBA-18FF5C3D355D}"/>
              </a:ext>
            </a:extLst>
          </p:cNvPr>
          <p:cNvSpPr/>
          <p:nvPr/>
        </p:nvSpPr>
        <p:spPr>
          <a:xfrm>
            <a:off x="4982450" y="1209741"/>
            <a:ext cx="44189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6.1</a:t>
            </a: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請壓「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顯示全部」</a:t>
            </a:r>
            <a:endParaRPr lang="zh-TW" altLang="en-US" sz="2400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7B7858A0-5647-4639-94A4-279E5B33E950}"/>
              </a:ext>
            </a:extLst>
          </p:cNvPr>
          <p:cNvSpPr/>
          <p:nvPr/>
        </p:nvSpPr>
        <p:spPr bwMode="gray">
          <a:xfrm rot="10800000">
            <a:off x="4458833" y="1171358"/>
            <a:ext cx="978408" cy="27321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FDCC89E5-F725-4C23-AAC5-709ACC944C8B}"/>
              </a:ext>
            </a:extLst>
          </p:cNvPr>
          <p:cNvSpPr/>
          <p:nvPr/>
        </p:nvSpPr>
        <p:spPr bwMode="gray">
          <a:xfrm rot="10800000">
            <a:off x="5754733" y="3416167"/>
            <a:ext cx="978408" cy="27321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C8ED8E-84E7-4A07-9790-499C34D9CDB1}"/>
              </a:ext>
            </a:extLst>
          </p:cNvPr>
          <p:cNvSpPr/>
          <p:nvPr/>
        </p:nvSpPr>
        <p:spPr>
          <a:xfrm>
            <a:off x="5407744" y="2954502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6.2</a:t>
            </a: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請確認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基本資料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附件</a:t>
            </a:r>
            <a:endParaRPr lang="zh-TW" altLang="en-US" sz="24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47804E3B-0BDF-4390-B573-CE9F5AE5642C}"/>
              </a:ext>
            </a:extLst>
          </p:cNvPr>
          <p:cNvSpPr/>
          <p:nvPr/>
        </p:nvSpPr>
        <p:spPr bwMode="gray">
          <a:xfrm rot="10800000">
            <a:off x="3015790" y="5869093"/>
            <a:ext cx="978408" cy="27321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E7F872D-D38B-4A92-9336-8B8E590E3508}"/>
              </a:ext>
            </a:extLst>
          </p:cNvPr>
          <p:cNvSpPr/>
          <p:nvPr/>
        </p:nvSpPr>
        <p:spPr>
          <a:xfrm>
            <a:off x="3976573" y="5919774"/>
            <a:ext cx="4801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6.3</a:t>
            </a: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請記得按「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確認後送件」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按鈕</a:t>
            </a:r>
            <a:endParaRPr lang="zh-TW" altLang="en-US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9469CEE-774B-47F3-B5C0-E48BB2153899}"/>
              </a:ext>
            </a:extLst>
          </p:cNvPr>
          <p:cNvSpPr txBox="1"/>
          <p:nvPr/>
        </p:nvSpPr>
        <p:spPr>
          <a:xfrm>
            <a:off x="270476" y="1025075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範例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3526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1919644"/>
            <a:ext cx="91440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endParaRPr lang="en-US" altLang="zh-TW" sz="6000" b="1" dirty="0">
              <a:solidFill>
                <a:srgbClr val="00206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73087" y="3186469"/>
            <a:ext cx="7997825" cy="104775"/>
            <a:chOff x="745927" y="5494178"/>
            <a:chExt cx="10661949" cy="14090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45927" y="5562494"/>
              <a:ext cx="10661949" cy="0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4430272" y="5494178"/>
              <a:ext cx="3293258" cy="140901"/>
              <a:chOff x="3978245" y="5494178"/>
              <a:chExt cx="3293258" cy="14090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978389" y="5494178"/>
                <a:ext cx="783033" cy="140901"/>
              </a:xfrm>
              <a:prstGeom prst="rect">
                <a:avLst/>
              </a:prstGeom>
              <a:solidFill>
                <a:srgbClr val="F49D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818562" y="5494178"/>
                <a:ext cx="783033" cy="140901"/>
              </a:xfrm>
              <a:prstGeom prst="rect">
                <a:avLst/>
              </a:prstGeom>
              <a:solidFill>
                <a:srgbClr val="9BB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648153" y="5494178"/>
                <a:ext cx="783033" cy="140901"/>
              </a:xfrm>
              <a:prstGeom prst="rect">
                <a:avLst/>
              </a:prstGeom>
              <a:solidFill>
                <a:srgbClr val="15A1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488327" y="5494178"/>
                <a:ext cx="783033" cy="140901"/>
              </a:xfrm>
              <a:prstGeom prst="rect">
                <a:avLst/>
              </a:prstGeom>
              <a:solidFill>
                <a:srgbClr val="297F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</p:grpSp>
      <p:sp>
        <p:nvSpPr>
          <p:cNvPr id="12" name="矩形 11"/>
          <p:cNvSpPr/>
          <p:nvPr/>
        </p:nvSpPr>
        <p:spPr>
          <a:xfrm>
            <a:off x="17462" y="2381309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>
                <a:solidFill>
                  <a:srgbClr val="9F201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對於計畫申請系統有任何問題</a:t>
            </a:r>
            <a:endParaRPr kumimoji="0" lang="en-US" altLang="zh-TW" sz="4800" b="1" dirty="0">
              <a:solidFill>
                <a:srgbClr val="9F201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4800" b="1" dirty="0">
                <a:solidFill>
                  <a:srgbClr val="9F201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歡迎隨時詢問，謝謝！</a:t>
            </a:r>
            <a:endParaRPr kumimoji="0" lang="en-US" altLang="zh-TW" sz="4800" b="1" dirty="0">
              <a:solidFill>
                <a:srgbClr val="9F201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4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研發處 陳淑真組員</a:t>
            </a:r>
            <a:r>
              <a:rPr kumimoji="0" lang="en-US" altLang="zh-TW" sz="4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en-US" altLang="zh-TW" sz="4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2340</a:t>
            </a:r>
            <a:r>
              <a:rPr kumimoji="0" lang="en-US" altLang="zh-TW" sz="4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0" lang="zh-TW" altLang="en-US" sz="4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763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MU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9BBB59"/>
        </a:solidFill>
        <a:ln>
          <a:noFill/>
        </a:ln>
        <a:effectLst>
          <a:outerShdw dist="107763" dir="2700000" algn="ctr" rotWithShape="0">
            <a:schemeClr val="bg2">
              <a:alpha val="50000"/>
            </a:schemeClr>
          </a:outerShdw>
        </a:effectLst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45720" tIns="44450" rIns="45720" bIns="44450" anchor="ctr" anchorCtr="1"/>
      <a:lstStyle>
        <a:defPPr algn="ctr" eaLnBrk="1" hangingPunct="1">
          <a:defRPr sz="1400" b="1" dirty="0" smtClean="0">
            <a:latin typeface="Times New Roman" panose="02020603050405020304" pitchFamily="18" charset="0"/>
            <a:ea typeface="+mn-ea"/>
            <a:cs typeface="Times New Roman" panose="02020603050405020304" pitchFamily="18" charset="0"/>
          </a:defRPr>
        </a:defPPr>
      </a:lst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243</Words>
  <Application>Microsoft Office PowerPoint</Application>
  <PresentationFormat>如螢幕大小 (4:3)</PresentationFormat>
  <Paragraphs>48</Paragraphs>
  <Slides>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Arial Unicode MS</vt:lpstr>
      <vt:lpstr>Open Sans</vt:lpstr>
      <vt:lpstr>微軟正黑體</vt:lpstr>
      <vt:lpstr>新細明體</vt:lpstr>
      <vt:lpstr>標楷體</vt:lpstr>
      <vt:lpstr>Arial</vt:lpstr>
      <vt:lpstr>Calibri</vt:lpstr>
      <vt:lpstr>Times New Roman</vt:lpstr>
      <vt:lpstr>Office 佈景主題</vt:lpstr>
      <vt:lpstr>PowerPoint 簡報</vt:lpstr>
      <vt:lpstr>計畫申請登錄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Shuai-Lun,Lu</dc:creator>
  <cp:lastModifiedBy>Admin</cp:lastModifiedBy>
  <cp:revision>3690</cp:revision>
  <cp:lastPrinted>2021-09-03T00:54:01Z</cp:lastPrinted>
  <dcterms:created xsi:type="dcterms:W3CDTF">2011-11-04T06:59:05Z</dcterms:created>
  <dcterms:modified xsi:type="dcterms:W3CDTF">2025-08-26T05:51:56Z</dcterms:modified>
</cp:coreProperties>
</file>