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8"/>
  </p:notesMasterIdLst>
  <p:sldIdLst>
    <p:sldId id="2147472949" r:id="rId2"/>
    <p:sldId id="2147473102" r:id="rId3"/>
    <p:sldId id="2147473103" r:id="rId4"/>
    <p:sldId id="2147473104" r:id="rId5"/>
    <p:sldId id="2147473085" r:id="rId6"/>
    <p:sldId id="2147473075" r:id="rId7"/>
    <p:sldId id="2147473076" r:id="rId8"/>
    <p:sldId id="2147473089" r:id="rId9"/>
    <p:sldId id="2147473086" r:id="rId10"/>
    <p:sldId id="2147473090" r:id="rId11"/>
    <p:sldId id="2147473087" r:id="rId12"/>
    <p:sldId id="2147473091" r:id="rId13"/>
    <p:sldId id="2147473088" r:id="rId14"/>
    <p:sldId id="2147473077" r:id="rId15"/>
    <p:sldId id="2147473081" r:id="rId16"/>
    <p:sldId id="2147473082" r:id="rId17"/>
    <p:sldId id="2147473084" r:id="rId18"/>
    <p:sldId id="2147473092" r:id="rId19"/>
    <p:sldId id="2147473093" r:id="rId20"/>
    <p:sldId id="2147473098" r:id="rId21"/>
    <p:sldId id="2147473101" r:id="rId22"/>
    <p:sldId id="2147473094" r:id="rId23"/>
    <p:sldId id="2147473095" r:id="rId24"/>
    <p:sldId id="2147473096" r:id="rId25"/>
    <p:sldId id="2147473097" r:id="rId26"/>
    <p:sldId id="2147473100" r:id="rId27"/>
  </p:sldIdLst>
  <p:sldSz cx="12192000" cy="6858000"/>
  <p:notesSz cx="6807200"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0825888C-537F-41A6-9BEA-FE14DD3ED1EE}">
          <p14:sldIdLst>
            <p14:sldId id="2147472949"/>
            <p14:sldId id="2147473102"/>
            <p14:sldId id="2147473103"/>
            <p14:sldId id="2147473104"/>
            <p14:sldId id="2147473085"/>
            <p14:sldId id="2147473075"/>
            <p14:sldId id="2147473076"/>
            <p14:sldId id="2147473089"/>
            <p14:sldId id="2147473086"/>
            <p14:sldId id="2147473090"/>
            <p14:sldId id="2147473087"/>
            <p14:sldId id="2147473091"/>
            <p14:sldId id="2147473088"/>
            <p14:sldId id="2147473077"/>
            <p14:sldId id="2147473081"/>
            <p14:sldId id="2147473082"/>
            <p14:sldId id="2147473084"/>
            <p14:sldId id="2147473092"/>
            <p14:sldId id="2147473093"/>
            <p14:sldId id="2147473098"/>
            <p14:sldId id="2147473101"/>
            <p14:sldId id="2147473094"/>
            <p14:sldId id="2147473095"/>
            <p14:sldId id="2147473096"/>
            <p14:sldId id="2147473097"/>
            <p14:sldId id="21474731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886"/>
    <a:srgbClr val="007033"/>
    <a:srgbClr val="0000FF"/>
    <a:srgbClr val="996633"/>
    <a:srgbClr val="990033"/>
    <a:srgbClr val="993366"/>
    <a:srgbClr val="CC0000"/>
    <a:srgbClr val="CC3300"/>
    <a:srgbClr val="E32F0B"/>
    <a:srgbClr val="FEF5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8148" autoAdjust="0"/>
  </p:normalViewPr>
  <p:slideViewPr>
    <p:cSldViewPr snapToGrid="0">
      <p:cViewPr varScale="1">
        <p:scale>
          <a:sx n="80" d="100"/>
          <a:sy n="80" d="100"/>
        </p:scale>
        <p:origin x="739" y="62"/>
      </p:cViewPr>
      <p:guideLst>
        <p:guide orient="horz" pos="2160"/>
        <p:guide pos="3840"/>
      </p:guideLst>
    </p:cSldViewPr>
  </p:slideViewPr>
  <p:notesTextViewPr>
    <p:cViewPr>
      <p:scale>
        <a:sx n="1" d="1"/>
        <a:sy n="1" d="1"/>
      </p:scale>
      <p:origin x="0" y="0"/>
    </p:cViewPr>
  </p:notesTextViewPr>
  <p:sorterViewPr>
    <p:cViewPr>
      <p:scale>
        <a:sx n="100" d="100"/>
        <a:sy n="100" d="100"/>
      </p:scale>
      <p:origin x="0" y="-872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88A3940A-AF44-4591-8D38-778BB48A4B38}" type="datetimeFigureOut">
              <a:rPr lang="zh-TW" altLang="en-US" smtClean="0"/>
              <a:t>2025/7/28</a:t>
            </a:fld>
            <a:endParaRPr lang="zh-TW" altLang="en-US"/>
          </a:p>
        </p:txBody>
      </p:sp>
      <p:sp>
        <p:nvSpPr>
          <p:cNvPr id="4" name="投影片影像版面配置區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6FF201F-9179-409F-81AD-D0F1A01690B8}" type="slidenum">
              <a:rPr lang="zh-TW" altLang="en-US" smtClean="0"/>
              <a:t>‹#›</a:t>
            </a:fld>
            <a:endParaRPr lang="zh-TW" altLang="en-US"/>
          </a:p>
        </p:txBody>
      </p:sp>
    </p:spTree>
    <p:extLst>
      <p:ext uri="{BB962C8B-B14F-4D97-AF65-F5344CB8AC3E}">
        <p14:creationId xmlns:p14="http://schemas.microsoft.com/office/powerpoint/2010/main" val="326567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65656DF-422C-BD6A-ED88-61644D7E8DFD}"/>
              </a:ext>
            </a:extLst>
          </p:cNvPr>
          <p:cNvSpPr>
            <a:spLocks noGrp="1"/>
          </p:cNvSpPr>
          <p:nvPr>
            <p:ph type="ctrTitle"/>
          </p:nvPr>
        </p:nvSpPr>
        <p:spPr>
          <a:xfrm>
            <a:off x="766616" y="3635200"/>
            <a:ext cx="6142101" cy="1518407"/>
          </a:xfrm>
          <a:prstGeom prst="rect">
            <a:avLst/>
          </a:prstGeom>
        </p:spPr>
        <p:txBody>
          <a:bodyPr anchor="ctr"/>
          <a:lstStyle>
            <a:lvl1pPr algn="ctr">
              <a:defRPr sz="3600">
                <a:solidFill>
                  <a:schemeClr val="accent1">
                    <a:lumMod val="75000"/>
                  </a:schemeClr>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副標題 2">
            <a:extLst>
              <a:ext uri="{FF2B5EF4-FFF2-40B4-BE49-F238E27FC236}">
                <a16:creationId xmlns:a16="http://schemas.microsoft.com/office/drawing/2014/main" id="{F831142C-B327-7682-7D58-5F61F4E862A0}"/>
              </a:ext>
            </a:extLst>
          </p:cNvPr>
          <p:cNvSpPr>
            <a:spLocks noGrp="1"/>
          </p:cNvSpPr>
          <p:nvPr>
            <p:ph type="subTitle" idx="1"/>
          </p:nvPr>
        </p:nvSpPr>
        <p:spPr>
          <a:xfrm>
            <a:off x="766616" y="5153608"/>
            <a:ext cx="6142102" cy="811635"/>
          </a:xfrm>
          <a:prstGeom prst="rect">
            <a:avLst/>
          </a:prstGeom>
        </p:spPr>
        <p:txBody>
          <a:bodyPr/>
          <a:lstStyle>
            <a:lvl1pPr marL="0" indent="0" algn="ctr" defTabSz="914400" rtl="0" eaLnBrk="1" latinLnBrk="0" hangingPunct="1">
              <a:lnSpc>
                <a:spcPct val="90000"/>
              </a:lnSpc>
              <a:spcBef>
                <a:spcPct val="0"/>
              </a:spcBef>
              <a:buNone/>
              <a:defRPr lang="zh-TW" altLang="en-US" sz="3200" kern="1200" dirty="0">
                <a:solidFill>
                  <a:schemeClr val="tx1"/>
                </a:solidFill>
                <a:latin typeface="微軟正黑體" panose="020B0604030504040204" pitchFamily="34" charset="-120"/>
                <a:ea typeface="微軟正黑體" panose="020B0604030504040204" pitchFamily="34" charset="-120"/>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按一下以編輯母片子標題樣式</a:t>
            </a:r>
          </a:p>
        </p:txBody>
      </p:sp>
      <p:sp>
        <p:nvSpPr>
          <p:cNvPr id="5" name="投影片編號版面配置區 5">
            <a:extLst>
              <a:ext uri="{FF2B5EF4-FFF2-40B4-BE49-F238E27FC236}">
                <a16:creationId xmlns:a16="http://schemas.microsoft.com/office/drawing/2014/main" id="{71ABB761-D52E-4E45-ADB4-2B787BF5325C}"/>
              </a:ext>
            </a:extLst>
          </p:cNvPr>
          <p:cNvSpPr>
            <a:spLocks noGrp="1"/>
          </p:cNvSpPr>
          <p:nvPr>
            <p:ph type="sldNum" sz="quarter" idx="4"/>
          </p:nvPr>
        </p:nvSpPr>
        <p:spPr>
          <a:xfrm>
            <a:off x="9448800" y="6492875"/>
            <a:ext cx="2743200" cy="365125"/>
          </a:xfrm>
          <a:prstGeom prst="rect">
            <a:avLst/>
          </a:prstGeom>
        </p:spPr>
        <p:txBody>
          <a:bodyPr/>
          <a:lstStyle>
            <a:lvl1pPr algn="r">
              <a:defRPr sz="1400"/>
            </a:lvl1pPr>
          </a:lstStyle>
          <a:p>
            <a:fld id="{7687A527-C554-4D07-B4CE-B35F152D33B4}" type="slidenum">
              <a:rPr lang="zh-TW" altLang="en-US" smtClean="0"/>
              <a:pPr/>
              <a:t>‹#›</a:t>
            </a:fld>
            <a:endParaRPr lang="zh-TW" altLang="en-US" dirty="0"/>
          </a:p>
        </p:txBody>
      </p:sp>
    </p:spTree>
    <p:extLst>
      <p:ext uri="{BB962C8B-B14F-4D97-AF65-F5344CB8AC3E}">
        <p14:creationId xmlns:p14="http://schemas.microsoft.com/office/powerpoint/2010/main" val="1484223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訂版面配置">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39A6A931-BD93-41CA-D5C0-4458708B8942}"/>
              </a:ext>
            </a:extLst>
          </p:cNvPr>
          <p:cNvSpPr>
            <a:spLocks noGrp="1"/>
          </p:cNvSpPr>
          <p:nvPr>
            <p:ph type="title"/>
          </p:nvPr>
        </p:nvSpPr>
        <p:spPr>
          <a:xfrm>
            <a:off x="2662920" y="244530"/>
            <a:ext cx="9059158" cy="1195404"/>
          </a:xfrm>
          <a:prstGeom prst="rect">
            <a:avLst/>
          </a:prstGeom>
        </p:spPr>
        <p:txBody>
          <a:bodyPr/>
          <a:lstStyle/>
          <a:p>
            <a:r>
              <a:rPr lang="zh-TW" altLang="en-US" dirty="0"/>
              <a:t>按一下以編輯母片標題樣式</a:t>
            </a:r>
          </a:p>
        </p:txBody>
      </p:sp>
      <p:sp>
        <p:nvSpPr>
          <p:cNvPr id="4" name="內容版面配置區 2">
            <a:extLst>
              <a:ext uri="{FF2B5EF4-FFF2-40B4-BE49-F238E27FC236}">
                <a16:creationId xmlns:a16="http://schemas.microsoft.com/office/drawing/2014/main" id="{86DAC326-33E8-D5D3-4632-06CAD4E6CD12}"/>
              </a:ext>
            </a:extLst>
          </p:cNvPr>
          <p:cNvSpPr>
            <a:spLocks noGrp="1"/>
          </p:cNvSpPr>
          <p:nvPr>
            <p:ph idx="1"/>
          </p:nvPr>
        </p:nvSpPr>
        <p:spPr>
          <a:xfrm>
            <a:off x="2662920" y="1790279"/>
            <a:ext cx="9059158" cy="414164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投影片編號版面配置區 5">
            <a:extLst>
              <a:ext uri="{FF2B5EF4-FFF2-40B4-BE49-F238E27FC236}">
                <a16:creationId xmlns:a16="http://schemas.microsoft.com/office/drawing/2014/main" id="{E6FE0C46-1C7C-46D1-974D-8823CA96FF9D}"/>
              </a:ext>
            </a:extLst>
          </p:cNvPr>
          <p:cNvSpPr>
            <a:spLocks noGrp="1"/>
          </p:cNvSpPr>
          <p:nvPr>
            <p:ph type="sldNum" sz="quarter" idx="4"/>
          </p:nvPr>
        </p:nvSpPr>
        <p:spPr>
          <a:xfrm>
            <a:off x="9259529" y="6336685"/>
            <a:ext cx="2743200" cy="365125"/>
          </a:xfrm>
          <a:prstGeom prst="rect">
            <a:avLst/>
          </a:prstGeom>
        </p:spPr>
        <p:txBody>
          <a:bodyPr/>
          <a:lstStyle>
            <a:lvl1pPr algn="r">
              <a:defRPr/>
            </a:lvl1pPr>
          </a:lstStyle>
          <a:p>
            <a:fld id="{7687A527-C554-4D07-B4CE-B35F152D33B4}" type="slidenum">
              <a:rPr lang="zh-TW" altLang="en-US" smtClean="0"/>
              <a:pPr/>
              <a:t>‹#›</a:t>
            </a:fld>
            <a:endParaRPr lang="zh-TW" altLang="en-US" dirty="0"/>
          </a:p>
        </p:txBody>
      </p:sp>
    </p:spTree>
    <p:extLst>
      <p:ext uri="{BB962C8B-B14F-4D97-AF65-F5344CB8AC3E}">
        <p14:creationId xmlns:p14="http://schemas.microsoft.com/office/powerpoint/2010/main" val="905150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273D1C-42CC-15C1-3E08-B517F377CD5C}"/>
              </a:ext>
            </a:extLst>
          </p:cNvPr>
          <p:cNvSpPr>
            <a:spLocks noGrp="1"/>
          </p:cNvSpPr>
          <p:nvPr>
            <p:ph type="title"/>
          </p:nvPr>
        </p:nvSpPr>
        <p:spPr>
          <a:xfrm>
            <a:off x="1555423" y="814801"/>
            <a:ext cx="10284642" cy="1195404"/>
          </a:xfrm>
          <a:prstGeom prst="rect">
            <a:avLst/>
          </a:prstGeom>
        </p:spPr>
        <p:txBody>
          <a:body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0A20595C-C007-1830-4728-768B19106B3F}"/>
              </a:ext>
            </a:extLst>
          </p:cNvPr>
          <p:cNvSpPr>
            <a:spLocks noGrp="1"/>
          </p:cNvSpPr>
          <p:nvPr>
            <p:ph idx="1"/>
          </p:nvPr>
        </p:nvSpPr>
        <p:spPr>
          <a:xfrm>
            <a:off x="1555423" y="2107536"/>
            <a:ext cx="10284642" cy="414164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投影片編號版面配置區 5">
            <a:extLst>
              <a:ext uri="{FF2B5EF4-FFF2-40B4-BE49-F238E27FC236}">
                <a16:creationId xmlns:a16="http://schemas.microsoft.com/office/drawing/2014/main" id="{F233C414-9ACE-42D3-ACD4-3F68D86EBA26}"/>
              </a:ext>
            </a:extLst>
          </p:cNvPr>
          <p:cNvSpPr>
            <a:spLocks noGrp="1"/>
          </p:cNvSpPr>
          <p:nvPr>
            <p:ph type="sldNum" sz="quarter" idx="4"/>
          </p:nvPr>
        </p:nvSpPr>
        <p:spPr>
          <a:xfrm>
            <a:off x="9259529" y="6346517"/>
            <a:ext cx="2743200" cy="365125"/>
          </a:xfrm>
          <a:prstGeom prst="rect">
            <a:avLst/>
          </a:prstGeom>
        </p:spPr>
        <p:txBody>
          <a:bodyPr/>
          <a:lstStyle>
            <a:lvl1pPr algn="r">
              <a:defRPr/>
            </a:lvl1pPr>
          </a:lstStyle>
          <a:p>
            <a:fld id="{7687A527-C554-4D07-B4CE-B35F152D33B4}" type="slidenum">
              <a:rPr lang="zh-TW" altLang="en-US" smtClean="0"/>
              <a:pPr/>
              <a:t>‹#›</a:t>
            </a:fld>
            <a:endParaRPr lang="zh-TW" altLang="en-US" dirty="0"/>
          </a:p>
        </p:txBody>
      </p:sp>
    </p:spTree>
    <p:extLst>
      <p:ext uri="{BB962C8B-B14F-4D97-AF65-F5344CB8AC3E}">
        <p14:creationId xmlns:p14="http://schemas.microsoft.com/office/powerpoint/2010/main" val="156747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投影片3">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A02F3794-CABB-42DC-8F42-8C311C1051C4}"/>
              </a:ext>
            </a:extLst>
          </p:cNvPr>
          <p:cNvSpPr>
            <a:spLocks noGrp="1"/>
          </p:cNvSpPr>
          <p:nvPr>
            <p:ph type="sldNum" sz="quarter" idx="4"/>
          </p:nvPr>
        </p:nvSpPr>
        <p:spPr>
          <a:xfrm>
            <a:off x="9448800" y="6492875"/>
            <a:ext cx="2743200" cy="365125"/>
          </a:xfrm>
          <a:prstGeom prst="rect">
            <a:avLst/>
          </a:prstGeom>
        </p:spPr>
        <p:txBody>
          <a:bodyPr/>
          <a:lstStyle>
            <a:lvl1pPr algn="r">
              <a:defRPr sz="1200"/>
            </a:lvl1pPr>
          </a:lstStyle>
          <a:p>
            <a:fld id="{7687A527-C554-4D07-B4CE-B35F152D33B4}" type="slidenum">
              <a:rPr lang="zh-TW" altLang="en-US" smtClean="0"/>
              <a:pPr/>
              <a:t>‹#›</a:t>
            </a:fld>
            <a:endParaRPr lang="zh-TW" altLang="en-US" dirty="0"/>
          </a:p>
        </p:txBody>
      </p:sp>
    </p:spTree>
    <p:extLst>
      <p:ext uri="{BB962C8B-B14F-4D97-AF65-F5344CB8AC3E}">
        <p14:creationId xmlns:p14="http://schemas.microsoft.com/office/powerpoint/2010/main" val="3198775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273D1C-42CC-15C1-3E08-B517F377CD5C}"/>
              </a:ext>
            </a:extLst>
          </p:cNvPr>
          <p:cNvSpPr>
            <a:spLocks noGrp="1"/>
          </p:cNvSpPr>
          <p:nvPr>
            <p:ph type="title"/>
          </p:nvPr>
        </p:nvSpPr>
        <p:spPr>
          <a:xfrm>
            <a:off x="395926" y="736144"/>
            <a:ext cx="11444139" cy="1195404"/>
          </a:xfrm>
          <a:prstGeom prst="rect">
            <a:avLst/>
          </a:prstGeom>
        </p:spPr>
        <p:txBody>
          <a:body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0A20595C-C007-1830-4728-768B19106B3F}"/>
              </a:ext>
            </a:extLst>
          </p:cNvPr>
          <p:cNvSpPr>
            <a:spLocks noGrp="1"/>
          </p:cNvSpPr>
          <p:nvPr>
            <p:ph idx="1"/>
          </p:nvPr>
        </p:nvSpPr>
        <p:spPr>
          <a:xfrm>
            <a:off x="395926" y="2002162"/>
            <a:ext cx="11444139" cy="414164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投影片編號版面配置區 5">
            <a:extLst>
              <a:ext uri="{FF2B5EF4-FFF2-40B4-BE49-F238E27FC236}">
                <a16:creationId xmlns:a16="http://schemas.microsoft.com/office/drawing/2014/main" id="{550669DE-87E8-45B8-82D8-FF2E2D57E417}"/>
              </a:ext>
            </a:extLst>
          </p:cNvPr>
          <p:cNvSpPr>
            <a:spLocks noGrp="1"/>
          </p:cNvSpPr>
          <p:nvPr>
            <p:ph type="sldNum" sz="quarter" idx="4"/>
          </p:nvPr>
        </p:nvSpPr>
        <p:spPr>
          <a:xfrm>
            <a:off x="9259529" y="6336685"/>
            <a:ext cx="2743200" cy="365125"/>
          </a:xfrm>
          <a:prstGeom prst="rect">
            <a:avLst/>
          </a:prstGeom>
        </p:spPr>
        <p:txBody>
          <a:bodyPr/>
          <a:lstStyle>
            <a:lvl1pPr algn="r">
              <a:defRPr/>
            </a:lvl1pPr>
          </a:lstStyle>
          <a:p>
            <a:fld id="{7687A527-C554-4D07-B4CE-B35F152D33B4}" type="slidenum">
              <a:rPr lang="zh-TW" altLang="en-US" smtClean="0"/>
              <a:pPr/>
              <a:t>‹#›</a:t>
            </a:fld>
            <a:endParaRPr lang="zh-TW" altLang="en-US" dirty="0"/>
          </a:p>
        </p:txBody>
      </p:sp>
    </p:spTree>
    <p:extLst>
      <p:ext uri="{BB962C8B-B14F-4D97-AF65-F5344CB8AC3E}">
        <p14:creationId xmlns:p14="http://schemas.microsoft.com/office/powerpoint/2010/main" val="196659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ILoveKMU版面配置">
    <p:spTree>
      <p:nvGrpSpPr>
        <p:cNvPr id="1" name=""/>
        <p:cNvGrpSpPr/>
        <p:nvPr/>
      </p:nvGrpSpPr>
      <p:grpSpPr>
        <a:xfrm>
          <a:off x="0" y="0"/>
          <a:ext cx="0" cy="0"/>
          <a:chOff x="0" y="0"/>
          <a:chExt cx="0" cy="0"/>
        </a:xfrm>
      </p:grpSpPr>
      <p:sp>
        <p:nvSpPr>
          <p:cNvPr id="4" name="矩形 3"/>
          <p:cNvSpPr/>
          <p:nvPr userDrawn="1"/>
        </p:nvSpPr>
        <p:spPr>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矩形 8">
            <a:extLst>
              <a:ext uri="{FF2B5EF4-FFF2-40B4-BE49-F238E27FC236}">
                <a16:creationId xmlns:a16="http://schemas.microsoft.com/office/drawing/2014/main" id="{9D015182-33D9-4198-AD21-9CBB3BECAE4F}"/>
              </a:ext>
            </a:extLst>
          </p:cNvPr>
          <p:cNvSpPr/>
          <p:nvPr userDrawn="1"/>
        </p:nvSpPr>
        <p:spPr>
          <a:xfrm>
            <a:off x="11772503" y="6613016"/>
            <a:ext cx="341760" cy="253916"/>
          </a:xfrm>
          <a:prstGeom prst="rect">
            <a:avLst/>
          </a:prstGeom>
        </p:spPr>
        <p:txBody>
          <a:bodyPr wrap="none">
            <a:spAutoFit/>
          </a:bodyPr>
          <a:lstStyle/>
          <a:p>
            <a:fld id="{3B3454A1-B7C3-43F3-9C70-FC3CF22F2171}" type="slidenum">
              <a:rPr lang="en-US" altLang="zh-TW" sz="1050" b="0" smtClean="0">
                <a:solidFill>
                  <a:schemeClr val="bg1"/>
                </a:solidFill>
                <a:latin typeface="+mn-lt"/>
                <a:cs typeface="Calibri" panose="020F0502020204030204" pitchFamily="34" charset="0"/>
              </a:rPr>
              <a:t>‹#›</a:t>
            </a:fld>
            <a:endParaRPr lang="zh-TW" altLang="en-US" sz="1050" dirty="0">
              <a:solidFill>
                <a:schemeClr val="bg1"/>
              </a:solidFill>
            </a:endParaRPr>
          </a:p>
        </p:txBody>
      </p:sp>
      <p:pic>
        <p:nvPicPr>
          <p:cNvPr id="8" name="圖片 7">
            <a:extLst>
              <a:ext uri="{FF2B5EF4-FFF2-40B4-BE49-F238E27FC236}">
                <a16:creationId xmlns:a16="http://schemas.microsoft.com/office/drawing/2014/main" id="{97B3A789-FE0F-4B95-82EE-AFC673EE37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31329" cy="6858000"/>
          </a:xfrm>
          <a:prstGeom prst="rect">
            <a:avLst/>
          </a:prstGeom>
        </p:spPr>
      </p:pic>
    </p:spTree>
    <p:extLst>
      <p:ext uri="{BB962C8B-B14F-4D97-AF65-F5344CB8AC3E}">
        <p14:creationId xmlns:p14="http://schemas.microsoft.com/office/powerpoint/2010/main" val="112662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3833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l="-1000" r="-1000"/>
          </a:stretch>
        </a:blipFill>
        <a:effectLst/>
      </p:bgPr>
    </p:bg>
    <p:spTree>
      <p:nvGrpSpPr>
        <p:cNvPr id="1" name=""/>
        <p:cNvGrpSpPr/>
        <p:nvPr/>
      </p:nvGrpSpPr>
      <p:grpSpPr>
        <a:xfrm>
          <a:off x="0" y="0"/>
          <a:ext cx="0" cy="0"/>
          <a:chOff x="0" y="0"/>
          <a:chExt cx="0" cy="0"/>
        </a:xfrm>
      </p:grpSpPr>
      <p:sp>
        <p:nvSpPr>
          <p:cNvPr id="2" name="投影片編號版面配置區 5">
            <a:extLst>
              <a:ext uri="{FF2B5EF4-FFF2-40B4-BE49-F238E27FC236}">
                <a16:creationId xmlns:a16="http://schemas.microsoft.com/office/drawing/2014/main" id="{0E93FAFA-87AE-4B9C-9B9B-3318033B5CE5}"/>
              </a:ext>
            </a:extLst>
          </p:cNvPr>
          <p:cNvSpPr>
            <a:spLocks noGrp="1"/>
          </p:cNvSpPr>
          <p:nvPr>
            <p:ph type="sldNum" sz="quarter" idx="4"/>
          </p:nvPr>
        </p:nvSpPr>
        <p:spPr>
          <a:xfrm>
            <a:off x="9259529" y="6336685"/>
            <a:ext cx="2743200" cy="365125"/>
          </a:xfrm>
          <a:prstGeom prst="rect">
            <a:avLst/>
          </a:prstGeom>
        </p:spPr>
        <p:txBody>
          <a:bodyPr/>
          <a:lstStyle>
            <a:lvl1pPr algn="r">
              <a:defRPr/>
            </a:lvl1pPr>
          </a:lstStyle>
          <a:p>
            <a:fld id="{7687A527-C554-4D07-B4CE-B35F152D33B4}" type="slidenum">
              <a:rPr lang="zh-TW" altLang="en-US" smtClean="0"/>
              <a:pPr/>
              <a:t>‹#›</a:t>
            </a:fld>
            <a:endParaRPr lang="zh-TW" altLang="en-US" dirty="0"/>
          </a:p>
        </p:txBody>
      </p:sp>
    </p:spTree>
    <p:extLst>
      <p:ext uri="{BB962C8B-B14F-4D97-AF65-F5344CB8AC3E}">
        <p14:creationId xmlns:p14="http://schemas.microsoft.com/office/powerpoint/2010/main" val="49369207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3" r:id="rId4"/>
    <p:sldLayoutId id="2147483654" r:id="rId5"/>
    <p:sldLayoutId id="2147483655" r:id="rId6"/>
    <p:sldLayoutId id="214748365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ciae2.kmu.edu.tw/index.php/zh-tw/%E5%9C%8B%E9%9A%9B%E4%BA%A4%EF%A7%8A/%E5%A7%8A%E5%A6%B9%E6%A0%A1%EF%A6%9C%E8%A1%A8"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ws.moe.edu.tw/Download.ashx?u=C099358C81D4876CC7586B178A6BD6D5A13F03D3F70E46D02C970BAF0F33A90D8F79D67DAEE8A36F81C76299495245FAC8352EFCA6E2E3908383036ADF9EB2895EB83CAE5ED0109103A445342CCE46A2&amp;n=B6E0A75740A973B38843A1BF9EF952F5E7C1CBDE424B16089DC9CE0ECFEB2FE23ED4EA894E64647A83A29870E5502B41&amp;icon=..pdf"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lawdb.kmu.edu.tw/index.php/%E6%95%99%E5%B8%AB%E5%87%BA%E5%B8%AD%E5%9C%8B%E9%9A%9B%E6%9C%83%E8%AD%B0%E8%A3%9C%E5%8A%A9%E8%A6%81%E9%BB%9E" TargetMode="External"/><Relationship Id="rId3" Type="http://schemas.openxmlformats.org/officeDocument/2006/relationships/hyperlink" Target="https://law.dgbas.gov.tw/Download.ashx?FileID=3493&amp;id=21648&amp;type=ANN" TargetMode="External"/><Relationship Id="rId7" Type="http://schemas.openxmlformats.org/officeDocument/2006/relationships/image" Target="../media/image10.svg"/><Relationship Id="rId2" Type="http://schemas.openxmlformats.org/officeDocument/2006/relationships/hyperlink" Target="https://devel.kmu.edu.tw/images/Div_AR/1015005/conference/%E9%AB%98%E9%9B%84%E9%86%AB%E5%AD%B8%E5%A4%A7%E5%AD%B8%E6%95%99%E5%B8%AB%E5%87%BA%E5%B8%AD%E5%9C%8B%E9%9A%9B%E6%9C%83%E8%AD%B0%E8%A3%9C%E5%8A%A9%E6%A9%9F%E7%A5%A8%E8%B2%BB%E9%87%91%E9%A1%8D%E8%A1%A8.xlsx" TargetMode="Externa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lawdb.kmu.edu.tw/index.php/%E5%AD%B8%E7%94%9F%E5%9C%8B%E9%9A%9B%E7%A0%94%E7%BF%92%E6%9C%8D%E5%8B%99%E7%8D%8E%E5%8B%B5%E8%A6%81%E9%BB%9E" TargetMode="External"/><Relationship Id="rId7" Type="http://schemas.openxmlformats.org/officeDocument/2006/relationships/image" Target="../media/image9.png"/><Relationship Id="rId2" Type="http://schemas.openxmlformats.org/officeDocument/2006/relationships/hyperlink" Target="https://hesp.kmu.edu.tw/images/download/%E7%B6%93%E8%B2%BB%E8%A6%8F%E7%AF%84/03%E5%9C%8B%E5%A4%96%E5%87%BA%E5%B7%AE%E6%97%85%E8%B2%BB%E5%A0%B1%E6%94%AF%E8%A6%81%E9%BB%9E%E8%A7%A3%E9%87%8B%E5%BD%99%E7%B7%A8.pdf" TargetMode="External"/><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hyperlink" Target="http://lawdb.kmu.edu.tw/index.php/%E7%8D%8E%E5%8B%B5%E6%9C%AC%E5%9C%8B%E7%B1%8D%E7%A2%A9%E5%8D%9A%E5%A3%AB%E5%AD%B8%E7%94%9F%E8%B5%B4%E5%9C%8B%E5%A4%96%E6%A9%9F%E6%A7%8B%E7%A0%94%E7%A9%B6%E4%BD%9C%E6%A5%AD%E8%A6%81%E9%BB%9E" TargetMode="Externa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hyperlink" Target="https://ciae2.kmu.edu.tw/index.php/zh-tw/%E5%9C%8B%E9%9A%9B%E4%BA%A4%EF%A7%8A/%E5%A7%8A%E5%A6%B9%E6%A0%A1%EF%A6%9C%E8%A1%A8"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ciae2.kmu.edu.tw/index.php/zh-tw/%E5%9C%8B%E9%9A%9B%E4%BA%A4%EF%A7%8A/%E5%A7%8A%E5%A6%B9%E6%A0%A1%EF%A6%9C%E8%A1%A8"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4860DA75-64F3-D652-EE05-67C6AC5BD11D}"/>
              </a:ext>
            </a:extLst>
          </p:cNvPr>
          <p:cNvSpPr>
            <a:spLocks noGrp="1"/>
          </p:cNvSpPr>
          <p:nvPr>
            <p:ph type="ctrTitle"/>
          </p:nvPr>
        </p:nvSpPr>
        <p:spPr>
          <a:xfrm>
            <a:off x="3267427" y="4123401"/>
            <a:ext cx="1792941" cy="415463"/>
          </a:xfrm>
          <a:solidFill>
            <a:srgbClr val="7030A0"/>
          </a:solidFill>
        </p:spPr>
        <p:txBody>
          <a:bodyPr/>
          <a:lstStyle/>
          <a:p>
            <a:r>
              <a:rPr lang="zh-TW" altLang="en-US" sz="1800" b="1" dirty="0">
                <a:solidFill>
                  <a:schemeClr val="bg1"/>
                </a:solidFill>
                <a:effectLst>
                  <a:outerShdw blurRad="38100" dist="38100" dir="2700000" algn="tl">
                    <a:srgbClr val="000000">
                      <a:alpha val="43137"/>
                    </a:srgbClr>
                  </a:outerShdw>
                </a:effectLst>
              </a:rPr>
              <a:t>高教深耕</a:t>
            </a:r>
            <a:endParaRPr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標題 1">
            <a:extLst>
              <a:ext uri="{FF2B5EF4-FFF2-40B4-BE49-F238E27FC236}">
                <a16:creationId xmlns:a16="http://schemas.microsoft.com/office/drawing/2014/main" id="{B449415E-BF86-8D90-900D-D4F1DD410215}"/>
              </a:ext>
            </a:extLst>
          </p:cNvPr>
          <p:cNvSpPr txBox="1">
            <a:spLocks/>
          </p:cNvSpPr>
          <p:nvPr/>
        </p:nvSpPr>
        <p:spPr>
          <a:xfrm>
            <a:off x="866187" y="4778189"/>
            <a:ext cx="6595420" cy="1070841"/>
          </a:xfrm>
          <a:prstGeom prst="rect">
            <a:avLst/>
          </a:prstGeom>
          <a:effectLst/>
        </p:spPr>
        <p:txBody>
          <a:bodyPr anchor="ctr"/>
          <a:lstStyle>
            <a:lvl1pPr algn="ctr" defTabSz="914400" rtl="0" eaLnBrk="1" latinLnBrk="0" hangingPunct="1">
              <a:lnSpc>
                <a:spcPct val="90000"/>
              </a:lnSpc>
              <a:spcBef>
                <a:spcPct val="0"/>
              </a:spcBef>
              <a:buNone/>
              <a:defRPr sz="3600" kern="1200">
                <a:solidFill>
                  <a:schemeClr val="accent1">
                    <a:lumMod val="75000"/>
                  </a:schemeClr>
                </a:solidFill>
                <a:latin typeface="微軟正黑體" panose="020B0604030504040204" pitchFamily="34" charset="-120"/>
                <a:ea typeface="微軟正黑體" panose="020B0604030504040204" pitchFamily="34" charset="-120"/>
                <a:cs typeface="+mj-cs"/>
              </a:defRPr>
            </a:lvl1pPr>
          </a:lstStyle>
          <a:p>
            <a:pPr fontAlgn="ctr">
              <a:lnSpc>
                <a:spcPct val="100000"/>
              </a:lnSpc>
            </a:pPr>
            <a:r>
              <a:rPr lang="zh-TW" altLang="en-US" sz="4000" b="1" dirty="0">
                <a:solidFill>
                  <a:srgbClr val="000000"/>
                </a:solidFill>
              </a:rPr>
              <a:t>國際重點學院</a:t>
            </a:r>
            <a:r>
              <a:rPr lang="en-US" altLang="zh-TW" sz="4000" b="1" dirty="0">
                <a:solidFill>
                  <a:srgbClr val="000000"/>
                </a:solidFill>
              </a:rPr>
              <a:t>/</a:t>
            </a:r>
            <a:r>
              <a:rPr lang="zh-TW" altLang="en-US" sz="4000" b="1" dirty="0">
                <a:solidFill>
                  <a:srgbClr val="000000"/>
                </a:solidFill>
              </a:rPr>
              <a:t>領域</a:t>
            </a:r>
            <a:endParaRPr lang="en-US" altLang="zh-TW" sz="4000" b="1" dirty="0">
              <a:solidFill>
                <a:srgbClr val="000000"/>
              </a:solidFill>
            </a:endParaRPr>
          </a:p>
          <a:p>
            <a:pPr fontAlgn="ctr">
              <a:lnSpc>
                <a:spcPct val="100000"/>
              </a:lnSpc>
            </a:pPr>
            <a:r>
              <a:rPr lang="zh-TW" altLang="en-US" sz="4000" b="1" dirty="0">
                <a:solidFill>
                  <a:srgbClr val="000000"/>
                </a:solidFill>
              </a:rPr>
              <a:t>補助計畫相關說明</a:t>
            </a:r>
            <a:endParaRPr lang="en-US" altLang="zh-TW" sz="2800" b="1" dirty="0">
              <a:solidFill>
                <a:srgbClr val="000000"/>
              </a:solidFill>
            </a:endParaRPr>
          </a:p>
        </p:txBody>
      </p:sp>
      <p:sp>
        <p:nvSpPr>
          <p:cNvPr id="2" name="文字方塊 1">
            <a:extLst>
              <a:ext uri="{FF2B5EF4-FFF2-40B4-BE49-F238E27FC236}">
                <a16:creationId xmlns:a16="http://schemas.microsoft.com/office/drawing/2014/main" id="{DF854BC2-8EA4-9E5C-6DA0-BEC8B27E1539}"/>
              </a:ext>
            </a:extLst>
          </p:cNvPr>
          <p:cNvSpPr txBox="1"/>
          <p:nvPr/>
        </p:nvSpPr>
        <p:spPr>
          <a:xfrm>
            <a:off x="3768030" y="6088355"/>
            <a:ext cx="917239" cy="276999"/>
          </a:xfrm>
          <a:prstGeom prst="rect">
            <a:avLst/>
          </a:prstGeom>
          <a:noFill/>
        </p:spPr>
        <p:txBody>
          <a:bodyPr wrap="none" rtlCol="0">
            <a:spAutoFit/>
          </a:bodyPr>
          <a:lstStyle/>
          <a:p>
            <a:pPr algn="ctr"/>
            <a:r>
              <a:rPr lang="en-US" altLang="zh-TW" sz="1200" dirty="0"/>
              <a:t>2025</a:t>
            </a:r>
            <a:r>
              <a:rPr lang="zh-TW" altLang="en-US" sz="1200" dirty="0"/>
              <a:t>年</a:t>
            </a:r>
            <a:r>
              <a:rPr lang="en-US" altLang="zh-TW" sz="1200" dirty="0"/>
              <a:t>7</a:t>
            </a:r>
            <a:r>
              <a:rPr lang="zh-TW" altLang="en-US" sz="1200" dirty="0"/>
              <a:t>月</a:t>
            </a:r>
          </a:p>
        </p:txBody>
      </p:sp>
    </p:spTree>
    <p:extLst>
      <p:ext uri="{BB962C8B-B14F-4D97-AF65-F5344CB8AC3E}">
        <p14:creationId xmlns:p14="http://schemas.microsoft.com/office/powerpoint/2010/main" val="2334733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6AAA08-B512-223F-29FF-CD7D11F37196}"/>
              </a:ext>
            </a:extLst>
          </p:cNvPr>
          <p:cNvSpPr>
            <a:spLocks noGrp="1"/>
          </p:cNvSpPr>
          <p:nvPr>
            <p:ph type="sldNum" sz="quarter" idx="4"/>
          </p:nvPr>
        </p:nvSpPr>
        <p:spPr/>
        <p:txBody>
          <a:bodyPr/>
          <a:lstStyle/>
          <a:p>
            <a:fld id="{7687A527-C554-4D07-B4CE-B35F152D33B4}" type="slidenum">
              <a:rPr lang="zh-TW" altLang="en-US" smtClean="0"/>
              <a:pPr/>
              <a:t>10</a:t>
            </a:fld>
            <a:endParaRPr lang="zh-TW" altLang="en-US" dirty="0"/>
          </a:p>
        </p:txBody>
      </p:sp>
      <p:grpSp>
        <p:nvGrpSpPr>
          <p:cNvPr id="8" name="群組 7">
            <a:extLst>
              <a:ext uri="{FF2B5EF4-FFF2-40B4-BE49-F238E27FC236}">
                <a16:creationId xmlns:a16="http://schemas.microsoft.com/office/drawing/2014/main" id="{9227B855-1E39-FCDD-B54D-CA2D5DA6B764}"/>
              </a:ext>
            </a:extLst>
          </p:cNvPr>
          <p:cNvGrpSpPr/>
          <p:nvPr/>
        </p:nvGrpSpPr>
        <p:grpSpPr>
          <a:xfrm>
            <a:off x="672353" y="1358030"/>
            <a:ext cx="10847294" cy="1384995"/>
            <a:chOff x="609600" y="886616"/>
            <a:chExt cx="9430871" cy="1384995"/>
          </a:xfrm>
        </p:grpSpPr>
        <p:sp>
          <p:nvSpPr>
            <p:cNvPr id="9" name="文字方塊 8">
              <a:extLst>
                <a:ext uri="{FF2B5EF4-FFF2-40B4-BE49-F238E27FC236}">
                  <a16:creationId xmlns:a16="http://schemas.microsoft.com/office/drawing/2014/main" id="{B2801211-CEDD-BB45-11C7-9689B6163173}"/>
                </a:ext>
              </a:extLst>
            </p:cNvPr>
            <p:cNvSpPr txBox="1"/>
            <p:nvPr/>
          </p:nvSpPr>
          <p:spPr>
            <a:xfrm>
              <a:off x="609600" y="886616"/>
              <a:ext cx="4347882" cy="400110"/>
            </a:xfrm>
            <a:prstGeom prst="rect">
              <a:avLst/>
            </a:prstGeom>
            <a:noFill/>
          </p:spPr>
          <p:txBody>
            <a:bodyPr wrap="square">
              <a:spAutoFit/>
            </a:bodyPr>
            <a:lstStyle/>
            <a:p>
              <a:pPr algn="l"/>
              <a:r>
                <a:rPr lang="zh-TW" altLang="en-US" sz="2000" b="1" dirty="0"/>
                <a:t>校級「任務導向型」研究中心國際交流費</a:t>
              </a:r>
            </a:p>
          </p:txBody>
        </p:sp>
        <p:sp>
          <p:nvSpPr>
            <p:cNvPr id="10" name="文字方塊 9">
              <a:extLst>
                <a:ext uri="{FF2B5EF4-FFF2-40B4-BE49-F238E27FC236}">
                  <a16:creationId xmlns:a16="http://schemas.microsoft.com/office/drawing/2014/main" id="{BD206A98-670F-00AB-2412-C12C4DF2ED0D}"/>
                </a:ext>
              </a:extLst>
            </p:cNvPr>
            <p:cNvSpPr txBox="1"/>
            <p:nvPr/>
          </p:nvSpPr>
          <p:spPr>
            <a:xfrm>
              <a:off x="609600" y="1255948"/>
              <a:ext cx="9430871" cy="1015663"/>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補助研究中心積極推動國際交流，促進國際合作實質產出。</a:t>
              </a:r>
              <a:endParaRPr lang="en-US" altLang="zh-TW" sz="2000" dirty="0"/>
            </a:p>
            <a:p>
              <a:pPr marL="285750" indent="-285750" algn="just">
                <a:buFont typeface="Arial" panose="020B0604020202020204" pitchFamily="34" charset="0"/>
                <a:buChar char="•"/>
              </a:pPr>
              <a:r>
                <a:rPr lang="zh-TW" altLang="en-US" sz="2000" dirty="0"/>
                <a:t>舉辦小型國際研討會，吸引跨國學者來台交流。</a:t>
              </a:r>
              <a:endParaRPr lang="en-US" altLang="zh-TW" sz="2000" dirty="0"/>
            </a:p>
            <a:p>
              <a:pPr marL="285750" indent="-285750" algn="just">
                <a:buFont typeface="Arial" panose="020B0604020202020204" pitchFamily="34" charset="0"/>
                <a:buChar char="•"/>
              </a:pPr>
              <a:r>
                <a:rPr lang="zh-TW" altLang="en-US" sz="2000" dirty="0"/>
                <a:t>邀請相關領域頂尖學者來本校分享與交流。</a:t>
              </a:r>
            </a:p>
          </p:txBody>
        </p:sp>
      </p:grpSp>
      <p:grpSp>
        <p:nvGrpSpPr>
          <p:cNvPr id="11" name="群組 10">
            <a:extLst>
              <a:ext uri="{FF2B5EF4-FFF2-40B4-BE49-F238E27FC236}">
                <a16:creationId xmlns:a16="http://schemas.microsoft.com/office/drawing/2014/main" id="{0013B490-C6EE-2AFF-3040-7D0E6516EBC7}"/>
              </a:ext>
            </a:extLst>
          </p:cNvPr>
          <p:cNvGrpSpPr/>
          <p:nvPr/>
        </p:nvGrpSpPr>
        <p:grpSpPr>
          <a:xfrm>
            <a:off x="672353" y="3105280"/>
            <a:ext cx="10847294" cy="769442"/>
            <a:chOff x="609600" y="886616"/>
            <a:chExt cx="9430871" cy="769442"/>
          </a:xfrm>
        </p:grpSpPr>
        <p:sp>
          <p:nvSpPr>
            <p:cNvPr id="12" name="文字方塊 11">
              <a:extLst>
                <a:ext uri="{FF2B5EF4-FFF2-40B4-BE49-F238E27FC236}">
                  <a16:creationId xmlns:a16="http://schemas.microsoft.com/office/drawing/2014/main" id="{13688E6B-6F39-B1A6-D846-A2C84AC45299}"/>
                </a:ext>
              </a:extLst>
            </p:cNvPr>
            <p:cNvSpPr txBox="1"/>
            <p:nvPr/>
          </p:nvSpPr>
          <p:spPr>
            <a:xfrm>
              <a:off x="609600" y="886616"/>
              <a:ext cx="7669402" cy="400110"/>
            </a:xfrm>
            <a:prstGeom prst="rect">
              <a:avLst/>
            </a:prstGeom>
            <a:noFill/>
          </p:spPr>
          <p:txBody>
            <a:bodyPr wrap="square">
              <a:spAutoFit/>
            </a:bodyPr>
            <a:lstStyle/>
            <a:p>
              <a:pPr algn="l"/>
              <a:r>
                <a:rPr lang="zh-TW" altLang="en-US" sz="2000" b="1" dirty="0"/>
                <a:t>校級「學術」研究院</a:t>
              </a:r>
              <a:r>
                <a:rPr lang="en-US" altLang="zh-TW" sz="2000" b="1" dirty="0"/>
                <a:t>/</a:t>
              </a:r>
              <a:r>
                <a:rPr lang="zh-TW" altLang="en-US" sz="2000" b="1" dirty="0"/>
                <a:t>中心簽訂國際合作聯盟同意書</a:t>
              </a:r>
              <a:r>
                <a:rPr lang="en-US" altLang="zh-TW" sz="2000" b="1" dirty="0"/>
                <a:t>:Top</a:t>
              </a:r>
              <a:r>
                <a:rPr lang="zh-TW" altLang="en-US" sz="2000" b="1" dirty="0"/>
                <a:t>標竿中心</a:t>
              </a:r>
            </a:p>
          </p:txBody>
        </p:sp>
        <p:sp>
          <p:nvSpPr>
            <p:cNvPr id="13" name="文字方塊 12">
              <a:extLst>
                <a:ext uri="{FF2B5EF4-FFF2-40B4-BE49-F238E27FC236}">
                  <a16:creationId xmlns:a16="http://schemas.microsoft.com/office/drawing/2014/main" id="{ECD5E83F-1524-0AF9-31F7-76537A2A00BC}"/>
                </a:ext>
              </a:extLst>
            </p:cNvPr>
            <p:cNvSpPr txBox="1"/>
            <p:nvPr/>
          </p:nvSpPr>
          <p:spPr>
            <a:xfrm>
              <a:off x="609600" y="1255948"/>
              <a:ext cx="9430871" cy="400110"/>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促進校級研究中心設定</a:t>
              </a:r>
              <a:r>
                <a:rPr lang="en-US" altLang="zh-TW" sz="2000" dirty="0"/>
                <a:t>Top</a:t>
              </a:r>
              <a:r>
                <a:rPr lang="zh-TW" altLang="en-US" sz="2000" dirty="0"/>
                <a:t>標竿中心，並具有實質學術交流</a:t>
              </a:r>
              <a:r>
                <a:rPr lang="en-US" altLang="zh-TW" sz="2000" dirty="0"/>
                <a:t>(</a:t>
              </a:r>
              <a:r>
                <a:rPr lang="zh-TW" altLang="en-US" sz="2000" dirty="0"/>
                <a:t>互訪、合著論文、研究等</a:t>
              </a:r>
              <a:r>
                <a:rPr lang="en-US" altLang="zh-TW" sz="2000" dirty="0"/>
                <a:t>)</a:t>
              </a:r>
              <a:r>
                <a:rPr lang="zh-TW" altLang="en-US" sz="2000" dirty="0"/>
                <a:t>。</a:t>
              </a:r>
              <a:endParaRPr lang="en-US" altLang="zh-TW" sz="2000" dirty="0"/>
            </a:p>
          </p:txBody>
        </p:sp>
      </p:grpSp>
      <p:sp>
        <p:nvSpPr>
          <p:cNvPr id="3" name="標題 1">
            <a:extLst>
              <a:ext uri="{FF2B5EF4-FFF2-40B4-BE49-F238E27FC236}">
                <a16:creationId xmlns:a16="http://schemas.microsoft.com/office/drawing/2014/main" id="{B5B53284-CADF-96A6-61F8-4C59476781E3}"/>
              </a:ext>
            </a:extLst>
          </p:cNvPr>
          <p:cNvSpPr txBox="1">
            <a:spLocks/>
          </p:cNvSpPr>
          <p:nvPr/>
        </p:nvSpPr>
        <p:spPr>
          <a:xfrm>
            <a:off x="2662519" y="156090"/>
            <a:ext cx="6947646"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規劃補助項目說明</a:t>
            </a:r>
            <a:r>
              <a:rPr lang="en-US" altLang="zh-TW" sz="3200" b="1" dirty="0"/>
              <a:t>-</a:t>
            </a:r>
            <a:r>
              <a:rPr lang="zh-TW" altLang="en-US" sz="3200" b="1" dirty="0">
                <a:solidFill>
                  <a:srgbClr val="0070C0"/>
                </a:solidFill>
              </a:rPr>
              <a:t>校級研究中心</a:t>
            </a:r>
            <a:r>
              <a:rPr lang="en-US" altLang="zh-TW" sz="3200" b="1" dirty="0">
                <a:solidFill>
                  <a:srgbClr val="0070C0"/>
                </a:solidFill>
              </a:rPr>
              <a:t>/</a:t>
            </a:r>
            <a:r>
              <a:rPr lang="zh-TW" altLang="en-US" sz="3200" b="1" dirty="0">
                <a:solidFill>
                  <a:srgbClr val="0070C0"/>
                </a:solidFill>
              </a:rPr>
              <a:t>院</a:t>
            </a:r>
            <a:endParaRPr lang="en-US" altLang="zh-TW" sz="3200" b="1" dirty="0">
              <a:solidFill>
                <a:srgbClr val="0070C0"/>
              </a:solidFill>
            </a:endParaRPr>
          </a:p>
        </p:txBody>
      </p:sp>
      <p:grpSp>
        <p:nvGrpSpPr>
          <p:cNvPr id="4" name="群組 3">
            <a:extLst>
              <a:ext uri="{FF2B5EF4-FFF2-40B4-BE49-F238E27FC236}">
                <a16:creationId xmlns:a16="http://schemas.microsoft.com/office/drawing/2014/main" id="{BA9E489F-727D-22A7-97F9-32544DA2E675}"/>
              </a:ext>
            </a:extLst>
          </p:cNvPr>
          <p:cNvGrpSpPr/>
          <p:nvPr/>
        </p:nvGrpSpPr>
        <p:grpSpPr>
          <a:xfrm>
            <a:off x="672353" y="4414356"/>
            <a:ext cx="10847294" cy="1077218"/>
            <a:chOff x="609600" y="886616"/>
            <a:chExt cx="9430871" cy="1077218"/>
          </a:xfrm>
        </p:grpSpPr>
        <p:sp>
          <p:nvSpPr>
            <p:cNvPr id="5" name="文字方塊 4">
              <a:extLst>
                <a:ext uri="{FF2B5EF4-FFF2-40B4-BE49-F238E27FC236}">
                  <a16:creationId xmlns:a16="http://schemas.microsoft.com/office/drawing/2014/main" id="{3400AAB4-45B9-9520-1A9C-F41C4B046912}"/>
                </a:ext>
              </a:extLst>
            </p:cNvPr>
            <p:cNvSpPr txBox="1"/>
            <p:nvPr/>
          </p:nvSpPr>
          <p:spPr>
            <a:xfrm>
              <a:off x="609600" y="886616"/>
              <a:ext cx="7669402" cy="400110"/>
            </a:xfrm>
            <a:prstGeom prst="rect">
              <a:avLst/>
            </a:prstGeom>
            <a:noFill/>
          </p:spPr>
          <p:txBody>
            <a:bodyPr wrap="square">
              <a:spAutoFit/>
            </a:bodyPr>
            <a:lstStyle/>
            <a:p>
              <a:pPr algn="l"/>
              <a:r>
                <a:rPr lang="zh-TW" altLang="en-US" sz="2000" b="1" dirty="0"/>
                <a:t>校級「學術」研究院</a:t>
              </a:r>
              <a:r>
                <a:rPr lang="en-US" altLang="zh-TW" sz="2000" b="1" dirty="0"/>
                <a:t>/</a:t>
              </a:r>
              <a:r>
                <a:rPr lang="zh-TW" altLang="en-US" sz="2000" b="1" dirty="0"/>
                <a:t>中心簽訂國際合作聯盟同意書</a:t>
              </a:r>
              <a:r>
                <a:rPr lang="en-US" altLang="zh-TW" sz="2000" b="1" dirty="0"/>
                <a:t>:</a:t>
              </a:r>
              <a:r>
                <a:rPr lang="zh-TW" altLang="en-US" sz="2000" b="1" dirty="0"/>
                <a:t>同級標竿中心</a:t>
              </a:r>
            </a:p>
          </p:txBody>
        </p:sp>
        <p:sp>
          <p:nvSpPr>
            <p:cNvPr id="6" name="文字方塊 5">
              <a:extLst>
                <a:ext uri="{FF2B5EF4-FFF2-40B4-BE49-F238E27FC236}">
                  <a16:creationId xmlns:a16="http://schemas.microsoft.com/office/drawing/2014/main" id="{F676CDC6-22F9-185D-3210-B778BFBECCEC}"/>
                </a:ext>
              </a:extLst>
            </p:cNvPr>
            <p:cNvSpPr txBox="1"/>
            <p:nvPr/>
          </p:nvSpPr>
          <p:spPr>
            <a:xfrm>
              <a:off x="609600" y="1255948"/>
              <a:ext cx="9430871" cy="707886"/>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促進校級研究中心設定同級</a:t>
              </a:r>
              <a:r>
                <a:rPr lang="en-US" altLang="zh-TW" sz="2000" dirty="0"/>
                <a:t>(</a:t>
              </a:r>
              <a:r>
                <a:rPr lang="zh-TW" altLang="en-US" sz="2000" dirty="0"/>
                <a:t>略優於本身</a:t>
              </a:r>
              <a:r>
                <a:rPr lang="en-US" altLang="zh-TW" sz="2000" dirty="0"/>
                <a:t>)</a:t>
              </a:r>
              <a:r>
                <a:rPr lang="zh-TW" altLang="en-US" sz="2000" dirty="0"/>
                <a:t>標竿中心，並具有實質學術交流</a:t>
              </a:r>
              <a:r>
                <a:rPr lang="en-US" altLang="zh-TW" sz="2000" dirty="0"/>
                <a:t>(</a:t>
              </a:r>
              <a:r>
                <a:rPr lang="zh-TW" altLang="en-US" sz="2000" dirty="0"/>
                <a:t>互訪、合著論文、研究等</a:t>
              </a:r>
              <a:r>
                <a:rPr lang="en-US" altLang="zh-TW" sz="2000" dirty="0"/>
                <a:t>)</a:t>
              </a:r>
              <a:r>
                <a:rPr lang="zh-TW" altLang="en-US" sz="2000" dirty="0"/>
                <a:t>。</a:t>
              </a:r>
              <a:endParaRPr lang="en-US" altLang="zh-TW" sz="2000" dirty="0"/>
            </a:p>
          </p:txBody>
        </p:sp>
      </p:grpSp>
    </p:spTree>
    <p:extLst>
      <p:ext uri="{BB962C8B-B14F-4D97-AF65-F5344CB8AC3E}">
        <p14:creationId xmlns:p14="http://schemas.microsoft.com/office/powerpoint/2010/main" val="2227615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111F5FF-347B-7008-3A89-8D00BF1B84B1}"/>
              </a:ext>
            </a:extLst>
          </p:cNvPr>
          <p:cNvSpPr>
            <a:spLocks noGrp="1"/>
          </p:cNvSpPr>
          <p:nvPr>
            <p:ph type="sldNum" sz="quarter" idx="4"/>
          </p:nvPr>
        </p:nvSpPr>
        <p:spPr/>
        <p:txBody>
          <a:bodyPr/>
          <a:lstStyle/>
          <a:p>
            <a:fld id="{7687A527-C554-4D07-B4CE-B35F152D33B4}" type="slidenum">
              <a:rPr lang="zh-TW" altLang="en-US" smtClean="0"/>
              <a:pPr/>
              <a:t>11</a:t>
            </a:fld>
            <a:endParaRPr lang="zh-TW" altLang="en-US" dirty="0"/>
          </a:p>
        </p:txBody>
      </p:sp>
      <p:graphicFrame>
        <p:nvGraphicFramePr>
          <p:cNvPr id="3" name="表格 2">
            <a:extLst>
              <a:ext uri="{FF2B5EF4-FFF2-40B4-BE49-F238E27FC236}">
                <a16:creationId xmlns:a16="http://schemas.microsoft.com/office/drawing/2014/main" id="{7F42E936-710E-F0BF-D74D-9A89A93A06C0}"/>
              </a:ext>
            </a:extLst>
          </p:cNvPr>
          <p:cNvGraphicFramePr>
            <a:graphicFrameLocks noGrp="1"/>
          </p:cNvGraphicFramePr>
          <p:nvPr>
            <p:extLst>
              <p:ext uri="{D42A27DB-BD31-4B8C-83A1-F6EECF244321}">
                <p14:modId xmlns:p14="http://schemas.microsoft.com/office/powerpoint/2010/main" val="3194452928"/>
              </p:ext>
            </p:extLst>
          </p:nvPr>
        </p:nvGraphicFramePr>
        <p:xfrm>
          <a:off x="376517" y="823277"/>
          <a:ext cx="11474824" cy="5669598"/>
        </p:xfrm>
        <a:graphic>
          <a:graphicData uri="http://schemas.openxmlformats.org/drawingml/2006/table">
            <a:tbl>
              <a:tblPr firstRow="1" bandRow="1">
                <a:tableStyleId>{5940675A-B579-460E-94D1-54222C63F5DA}</a:tableStyleId>
              </a:tblPr>
              <a:tblGrid>
                <a:gridCol w="804696">
                  <a:extLst>
                    <a:ext uri="{9D8B030D-6E8A-4147-A177-3AD203B41FA5}">
                      <a16:colId xmlns:a16="http://schemas.microsoft.com/office/drawing/2014/main" val="1050903979"/>
                    </a:ext>
                  </a:extLst>
                </a:gridCol>
                <a:gridCol w="5022363">
                  <a:extLst>
                    <a:ext uri="{9D8B030D-6E8A-4147-A177-3AD203B41FA5}">
                      <a16:colId xmlns:a16="http://schemas.microsoft.com/office/drawing/2014/main" val="2626583143"/>
                    </a:ext>
                  </a:extLst>
                </a:gridCol>
                <a:gridCol w="2884904">
                  <a:extLst>
                    <a:ext uri="{9D8B030D-6E8A-4147-A177-3AD203B41FA5}">
                      <a16:colId xmlns:a16="http://schemas.microsoft.com/office/drawing/2014/main" val="2175418000"/>
                    </a:ext>
                  </a:extLst>
                </a:gridCol>
                <a:gridCol w="2762861">
                  <a:extLst>
                    <a:ext uri="{9D8B030D-6E8A-4147-A177-3AD203B41FA5}">
                      <a16:colId xmlns:a16="http://schemas.microsoft.com/office/drawing/2014/main" val="921915175"/>
                    </a:ext>
                  </a:extLst>
                </a:gridCol>
              </a:tblGrid>
              <a:tr h="1019591">
                <a:tc>
                  <a:txBody>
                    <a:bodyPr/>
                    <a:lstStyle/>
                    <a:p>
                      <a:pPr algn="ctr"/>
                      <a:r>
                        <a:rPr lang="zh-TW" altLang="en-US" sz="1800" b="1" dirty="0">
                          <a:solidFill>
                            <a:schemeClr val="bg1"/>
                          </a:solidFill>
                        </a:rPr>
                        <a:t>序號</a:t>
                      </a:r>
                    </a:p>
                  </a:txBody>
                  <a:tcPr anchor="ctr">
                    <a:solidFill>
                      <a:srgbClr val="0070C0"/>
                    </a:solidFill>
                  </a:tcPr>
                </a:tc>
                <a:tc>
                  <a:txBody>
                    <a:bodyPr/>
                    <a:lstStyle/>
                    <a:p>
                      <a:pPr algn="ctr"/>
                      <a:r>
                        <a:rPr lang="zh-TW" altLang="en-US" sz="1800" b="1" dirty="0">
                          <a:solidFill>
                            <a:schemeClr val="bg1"/>
                          </a:solidFill>
                        </a:rPr>
                        <a:t>補助項目</a:t>
                      </a:r>
                    </a:p>
                  </a:txBody>
                  <a:tcPr anchor="ctr">
                    <a:solidFill>
                      <a:srgbClr val="0070C0"/>
                    </a:solidFill>
                  </a:tcPr>
                </a:tc>
                <a:tc>
                  <a:txBody>
                    <a:bodyPr/>
                    <a:lstStyle/>
                    <a:p>
                      <a:pPr algn="ctr"/>
                      <a:r>
                        <a:rPr lang="zh-TW" altLang="en-US" sz="1800" b="1" dirty="0">
                          <a:solidFill>
                            <a:schemeClr val="bg1"/>
                          </a:solidFill>
                        </a:rPr>
                        <a:t>每案最高補助</a:t>
                      </a:r>
                      <a:endParaRPr lang="en-US" altLang="zh-TW" sz="1800" b="1" dirty="0">
                        <a:solidFill>
                          <a:schemeClr val="bg1"/>
                        </a:solidFill>
                      </a:endParaRPr>
                    </a:p>
                    <a:p>
                      <a:pPr algn="ctr"/>
                      <a:r>
                        <a:rPr lang="en-US" altLang="zh-TW" sz="1800" b="1" dirty="0">
                          <a:solidFill>
                            <a:schemeClr val="bg1"/>
                          </a:solidFill>
                        </a:rPr>
                        <a:t>(</a:t>
                      </a:r>
                      <a:r>
                        <a:rPr lang="zh-TW" altLang="en-US" sz="1800" b="1" dirty="0">
                          <a:solidFill>
                            <a:schemeClr val="bg1"/>
                          </a:solidFill>
                        </a:rPr>
                        <a:t>新台幣元</a:t>
                      </a:r>
                      <a:r>
                        <a:rPr lang="en-US" altLang="zh-TW" sz="1800" b="1" dirty="0">
                          <a:solidFill>
                            <a:schemeClr val="bg1"/>
                          </a:solidFill>
                        </a:rPr>
                        <a:t>)</a:t>
                      </a:r>
                      <a:endParaRPr lang="zh-TW" altLang="en-US" sz="1800" b="1" dirty="0">
                        <a:solidFill>
                          <a:schemeClr val="bg1"/>
                        </a:solidFill>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chemeClr val="bg1"/>
                          </a:solidFill>
                        </a:rPr>
                        <a:t>常用編列經費項目</a:t>
                      </a:r>
                    </a:p>
                  </a:txBody>
                  <a:tcPr anchor="ctr">
                    <a:solidFill>
                      <a:srgbClr val="0070C0"/>
                    </a:solidFill>
                  </a:tcPr>
                </a:tc>
                <a:extLst>
                  <a:ext uri="{0D108BD9-81ED-4DB2-BD59-A6C34878D82A}">
                    <a16:rowId xmlns:a16="http://schemas.microsoft.com/office/drawing/2014/main" val="1988217333"/>
                  </a:ext>
                </a:extLst>
              </a:tr>
              <a:tr h="1019591">
                <a:tc>
                  <a:txBody>
                    <a:bodyPr/>
                    <a:lstStyle/>
                    <a:p>
                      <a:pPr algn="ctr"/>
                      <a:r>
                        <a:rPr lang="en-US" altLang="zh-TW" sz="1800" dirty="0"/>
                        <a:t>1</a:t>
                      </a:r>
                      <a:endParaRPr lang="zh-TW" altLang="en-US" sz="1800" dirty="0"/>
                    </a:p>
                  </a:txBody>
                  <a:tcPr anchor="ctr">
                    <a:solidFill>
                      <a:schemeClr val="bg1"/>
                    </a:solidFill>
                  </a:tcPr>
                </a:tc>
                <a:tc>
                  <a:txBody>
                    <a:bodyPr/>
                    <a:lstStyle/>
                    <a:p>
                      <a:pPr algn="l"/>
                      <a:r>
                        <a:rPr lang="zh-TW" altLang="en-US" sz="1800" dirty="0"/>
                        <a:t>教師赴國外研習及移地研究補助</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15</a:t>
                      </a:r>
                      <a:r>
                        <a:rPr lang="zh-TW" altLang="en-US" sz="1800" dirty="0"/>
                        <a:t>萬元</a:t>
                      </a:r>
                    </a:p>
                  </a:txBody>
                  <a:tcPr anchor="ctr">
                    <a:solidFill>
                      <a:schemeClr val="bg1"/>
                    </a:solidFill>
                  </a:tcPr>
                </a:tc>
                <a:tc rowSpan="4">
                  <a:txBody>
                    <a:bodyPr/>
                    <a:lstStyle/>
                    <a:p>
                      <a:pPr marL="285750" indent="-285750" algn="l">
                        <a:buFont typeface="Arial" panose="020B0604020202020204" pitchFamily="34" charset="0"/>
                        <a:buChar char="•"/>
                      </a:pPr>
                      <a:r>
                        <a:rPr lang="zh-TW" altLang="en-US" sz="1800" dirty="0"/>
                        <a:t>出席費</a:t>
                      </a:r>
                    </a:p>
                    <a:p>
                      <a:pPr marL="285750" indent="-285750" algn="l">
                        <a:buFont typeface="Arial" panose="020B0604020202020204" pitchFamily="34" charset="0"/>
                        <a:buChar char="•"/>
                      </a:pPr>
                      <a:r>
                        <a:rPr lang="zh-TW" altLang="en-US" sz="1800" dirty="0"/>
                        <a:t>講座鐘點費</a:t>
                      </a:r>
                    </a:p>
                    <a:p>
                      <a:pPr marL="285750" indent="-285750" algn="l">
                        <a:buFont typeface="Arial" panose="020B0604020202020204" pitchFamily="34" charset="0"/>
                        <a:buChar char="•"/>
                      </a:pPr>
                      <a:r>
                        <a:rPr lang="zh-TW" altLang="en-US" sz="1800" dirty="0"/>
                        <a:t>國內差旅費</a:t>
                      </a:r>
                      <a:endParaRPr lang="en-US" altLang="zh-TW" sz="1800" dirty="0"/>
                    </a:p>
                    <a:p>
                      <a:pPr marL="285750" indent="-285750" algn="l">
                        <a:buFont typeface="Arial" panose="020B0604020202020204" pitchFamily="34" charset="0"/>
                        <a:buChar char="•"/>
                      </a:pPr>
                      <a:r>
                        <a:rPr lang="zh-TW" altLang="en-US" sz="1800" dirty="0"/>
                        <a:t>國外差旅費</a:t>
                      </a:r>
                      <a:endParaRPr lang="en-US" altLang="zh-TW" sz="1800" dirty="0"/>
                    </a:p>
                    <a:p>
                      <a:pPr marL="285750" indent="-285750" algn="l">
                        <a:buFont typeface="Arial" panose="020B0604020202020204" pitchFamily="34" charset="0"/>
                        <a:buChar char="•"/>
                      </a:pPr>
                      <a:r>
                        <a:rPr lang="zh-TW" altLang="en-US" sz="1800" dirty="0"/>
                        <a:t>運費</a:t>
                      </a:r>
                    </a:p>
                    <a:p>
                      <a:pPr marL="285750" indent="-285750" algn="l">
                        <a:buFont typeface="Arial" panose="020B0604020202020204" pitchFamily="34" charset="0"/>
                        <a:buChar char="•"/>
                      </a:pPr>
                      <a:r>
                        <a:rPr lang="zh-TW" altLang="en-US" sz="1800" dirty="0"/>
                        <a:t>稿費</a:t>
                      </a:r>
                    </a:p>
                    <a:p>
                      <a:pPr marL="285750" indent="-285750" algn="l">
                        <a:buFont typeface="Arial" panose="020B0604020202020204" pitchFamily="34" charset="0"/>
                        <a:buChar char="•"/>
                      </a:pPr>
                      <a:r>
                        <a:rPr lang="zh-TW" altLang="en-US" sz="1800" dirty="0"/>
                        <a:t>臨時人員費</a:t>
                      </a:r>
                    </a:p>
                    <a:p>
                      <a:pPr marL="285750" indent="-285750" algn="l">
                        <a:buFont typeface="Arial" panose="020B0604020202020204" pitchFamily="34" charset="0"/>
                        <a:buChar char="•"/>
                      </a:pPr>
                      <a:r>
                        <a:rPr lang="zh-TW" altLang="en-US" sz="1800" dirty="0"/>
                        <a:t>膳宿費</a:t>
                      </a:r>
                    </a:p>
                    <a:p>
                      <a:pPr marL="285750" indent="-285750" algn="l">
                        <a:buFont typeface="Arial" panose="020B0604020202020204" pitchFamily="34" charset="0"/>
                        <a:buChar char="•"/>
                      </a:pPr>
                      <a:r>
                        <a:rPr lang="zh-TW" altLang="en-US" sz="1800" dirty="0"/>
                        <a:t>保險費</a:t>
                      </a:r>
                    </a:p>
                    <a:p>
                      <a:pPr marL="285750" indent="-285750" algn="l">
                        <a:buFont typeface="Arial" panose="020B0604020202020204" pitchFamily="34" charset="0"/>
                        <a:buChar char="•"/>
                      </a:pPr>
                      <a:r>
                        <a:rPr lang="zh-TW" altLang="en-US" sz="1800" dirty="0"/>
                        <a:t>場地使用費</a:t>
                      </a:r>
                    </a:p>
                    <a:p>
                      <a:pPr marL="285750" indent="-285750" algn="l">
                        <a:buFont typeface="Arial" panose="020B0604020202020204" pitchFamily="34" charset="0"/>
                        <a:buChar char="•"/>
                      </a:pPr>
                      <a:r>
                        <a:rPr lang="zh-TW" altLang="en-US" sz="1800" dirty="0"/>
                        <a:t>設備使用費</a:t>
                      </a:r>
                    </a:p>
                    <a:p>
                      <a:pPr marL="285750" indent="-285750" algn="l">
                        <a:buFont typeface="Arial" panose="020B0604020202020204" pitchFamily="34" charset="0"/>
                        <a:buChar char="•"/>
                      </a:pPr>
                      <a:r>
                        <a:rPr lang="zh-TW" altLang="en-US" sz="1800" dirty="0"/>
                        <a:t>材料費</a:t>
                      </a:r>
                    </a:p>
                    <a:p>
                      <a:pPr marL="285750" indent="-285750" algn="l">
                        <a:buFont typeface="Arial" panose="020B0604020202020204" pitchFamily="34" charset="0"/>
                        <a:buChar char="•"/>
                      </a:pPr>
                      <a:r>
                        <a:rPr lang="zh-TW" altLang="en-US" sz="1800" dirty="0"/>
                        <a:t>雜支</a:t>
                      </a:r>
                    </a:p>
                  </a:txBody>
                  <a:tcPr anchor="ctr">
                    <a:solidFill>
                      <a:schemeClr val="bg1"/>
                    </a:solidFill>
                  </a:tcPr>
                </a:tc>
                <a:extLst>
                  <a:ext uri="{0D108BD9-81ED-4DB2-BD59-A6C34878D82A}">
                    <a16:rowId xmlns:a16="http://schemas.microsoft.com/office/drawing/2014/main" val="2894546544"/>
                  </a:ext>
                </a:extLst>
              </a:tr>
              <a:tr h="1019591">
                <a:tc>
                  <a:txBody>
                    <a:bodyPr/>
                    <a:lstStyle/>
                    <a:p>
                      <a:pPr algn="ctr"/>
                      <a:r>
                        <a:rPr lang="en-US" altLang="zh-TW" sz="1800" dirty="0"/>
                        <a:t>2</a:t>
                      </a:r>
                      <a:endParaRPr lang="zh-TW" altLang="en-US" sz="1800" dirty="0"/>
                    </a:p>
                  </a:txBody>
                  <a:tcPr anchor="ctr">
                    <a:solidFill>
                      <a:schemeClr val="bg1"/>
                    </a:solidFill>
                  </a:tcPr>
                </a:tc>
                <a:tc>
                  <a:txBody>
                    <a:bodyPr/>
                    <a:lstStyle/>
                    <a:p>
                      <a:pPr algn="l"/>
                      <a:r>
                        <a:rPr lang="zh-TW" altLang="en-US" sz="1800" dirty="0"/>
                        <a:t>前瞻國合計畫</a:t>
                      </a:r>
                      <a:r>
                        <a:rPr lang="en-US" altLang="zh-TW" sz="1800" dirty="0"/>
                        <a:t>-</a:t>
                      </a:r>
                      <a:r>
                        <a:rPr lang="zh-TW" altLang="en-US" sz="1800" dirty="0"/>
                        <a:t>實際交流</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15</a:t>
                      </a:r>
                      <a:r>
                        <a:rPr lang="zh-TW" altLang="en-US" sz="1800" dirty="0"/>
                        <a:t>萬元</a:t>
                      </a:r>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p>
                  </a:txBody>
                  <a:tcPr anchor="ctr">
                    <a:solidFill>
                      <a:schemeClr val="bg1"/>
                    </a:solidFill>
                  </a:tcPr>
                </a:tc>
                <a:extLst>
                  <a:ext uri="{0D108BD9-81ED-4DB2-BD59-A6C34878D82A}">
                    <a16:rowId xmlns:a16="http://schemas.microsoft.com/office/drawing/2014/main" val="1190454938"/>
                  </a:ext>
                </a:extLst>
              </a:tr>
              <a:tr h="1591234">
                <a:tc>
                  <a:txBody>
                    <a:bodyPr/>
                    <a:lstStyle/>
                    <a:p>
                      <a:pPr algn="ctr"/>
                      <a:r>
                        <a:rPr lang="en-US" altLang="zh-TW" sz="1800" dirty="0"/>
                        <a:t>3</a:t>
                      </a:r>
                      <a:endParaRPr lang="zh-TW" altLang="en-US" sz="1800" dirty="0"/>
                    </a:p>
                  </a:txBody>
                  <a:tcPr anchor="ctr">
                    <a:solidFill>
                      <a:schemeClr val="bg1"/>
                    </a:solidFill>
                  </a:tcPr>
                </a:tc>
                <a:tc>
                  <a:txBody>
                    <a:bodyPr/>
                    <a:lstStyle/>
                    <a:p>
                      <a:pPr algn="l"/>
                      <a:r>
                        <a:rPr lang="zh-TW" altLang="en-US" sz="1800" dirty="0"/>
                        <a:t>鼓勵申請國科會雙邊計畫、</a:t>
                      </a:r>
                      <a:r>
                        <a:rPr lang="en-US" altLang="zh-TW" sz="1800" dirty="0"/>
                        <a:t>Add on</a:t>
                      </a:r>
                      <a:r>
                        <a:rPr lang="zh-TW" altLang="en-US" sz="1800" dirty="0"/>
                        <a:t>、國際大型計劃</a:t>
                      </a:r>
                      <a:r>
                        <a:rPr lang="en-US" altLang="zh-TW" sz="1800" dirty="0"/>
                        <a:t>(</a:t>
                      </a:r>
                      <a:r>
                        <a:rPr lang="zh-TW" altLang="en-US" sz="1800" dirty="0"/>
                        <a:t>至少三個國家以上</a:t>
                      </a:r>
                      <a:r>
                        <a:rPr lang="en-US" altLang="zh-TW" sz="1800" dirty="0"/>
                        <a:t>)-</a:t>
                      </a:r>
                      <a:r>
                        <a:rPr lang="zh-TW" altLang="en-US" sz="1800" dirty="0"/>
                        <a:t>額外加碼</a:t>
                      </a:r>
                    </a:p>
                  </a:txBody>
                  <a:tcPr anchor="c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dirty="0"/>
                        <a:t>Add on:2</a:t>
                      </a:r>
                      <a:r>
                        <a:rPr lang="zh-TW" altLang="en-US" sz="1800" dirty="0"/>
                        <a:t>萬元</a:t>
                      </a:r>
                      <a:endParaRPr lang="en-US" altLang="zh-TW"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t>國科會雙邊計畫</a:t>
                      </a:r>
                      <a:r>
                        <a:rPr lang="en-US" altLang="zh-TW" sz="1800" dirty="0"/>
                        <a:t>:6</a:t>
                      </a:r>
                      <a:r>
                        <a:rPr lang="zh-TW" altLang="en-US" sz="1800" dirty="0"/>
                        <a:t>萬元</a:t>
                      </a:r>
                      <a:endParaRPr lang="en-US" altLang="zh-TW"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t>國際大型計劃</a:t>
                      </a:r>
                      <a:r>
                        <a:rPr lang="en-US" altLang="zh-TW" sz="1800" dirty="0"/>
                        <a:t>(</a:t>
                      </a:r>
                      <a:r>
                        <a:rPr lang="zh-TW" altLang="en-US" sz="1800" dirty="0"/>
                        <a:t>至少三個國家以上</a:t>
                      </a:r>
                      <a:r>
                        <a:rPr lang="en-US" altLang="zh-TW" sz="1800" dirty="0"/>
                        <a:t>) :10</a:t>
                      </a:r>
                      <a:r>
                        <a:rPr lang="zh-TW" altLang="en-US" sz="1800" dirty="0"/>
                        <a:t>萬元</a:t>
                      </a:r>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p>
                  </a:txBody>
                  <a:tcPr anchor="ctr">
                    <a:solidFill>
                      <a:schemeClr val="bg1"/>
                    </a:solidFill>
                  </a:tcPr>
                </a:tc>
                <a:extLst>
                  <a:ext uri="{0D108BD9-81ED-4DB2-BD59-A6C34878D82A}">
                    <a16:rowId xmlns:a16="http://schemas.microsoft.com/office/drawing/2014/main" val="908313069"/>
                  </a:ext>
                </a:extLst>
              </a:tr>
              <a:tr h="1019591">
                <a:tc>
                  <a:txBody>
                    <a:bodyPr/>
                    <a:lstStyle/>
                    <a:p>
                      <a:pPr algn="ctr"/>
                      <a:r>
                        <a:rPr lang="en-US" altLang="zh-TW" sz="1800" dirty="0"/>
                        <a:t>4</a:t>
                      </a:r>
                      <a:endParaRPr lang="zh-TW" altLang="en-US" sz="1800" dirty="0"/>
                    </a:p>
                  </a:txBody>
                  <a:tcPr anchor="ctr">
                    <a:solidFill>
                      <a:schemeClr val="bg1"/>
                    </a:solidFill>
                  </a:tcPr>
                </a:tc>
                <a:tc>
                  <a:txBody>
                    <a:bodyPr/>
                    <a:lstStyle/>
                    <a:p>
                      <a:pPr algn="l"/>
                      <a:r>
                        <a:rPr lang="zh-TW" altLang="en-US" sz="1800" dirty="0"/>
                        <a:t>與</a:t>
                      </a:r>
                      <a:r>
                        <a:rPr lang="zh-TW" altLang="en-US" sz="1800" dirty="0">
                          <a:hlinkClick r:id="rId2"/>
                        </a:rPr>
                        <a:t>標竿姐妹學校</a:t>
                      </a:r>
                      <a:r>
                        <a:rPr lang="zh-TW" altLang="en-US" sz="1800" dirty="0"/>
                        <a:t>發表合著論文</a:t>
                      </a:r>
                      <a:r>
                        <a:rPr lang="en-US" altLang="zh-TW" sz="1800" dirty="0"/>
                        <a:t>/</a:t>
                      </a:r>
                      <a:r>
                        <a:rPr lang="zh-TW" altLang="en-US" sz="1800" dirty="0"/>
                        <a:t>專書</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1</a:t>
                      </a:r>
                      <a:r>
                        <a:rPr lang="zh-TW" altLang="en-US" sz="1800" dirty="0"/>
                        <a:t>萬元</a:t>
                      </a:r>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p>
                  </a:txBody>
                  <a:tcPr anchor="ctr">
                    <a:solidFill>
                      <a:schemeClr val="bg1"/>
                    </a:solidFill>
                  </a:tcPr>
                </a:tc>
                <a:extLst>
                  <a:ext uri="{0D108BD9-81ED-4DB2-BD59-A6C34878D82A}">
                    <a16:rowId xmlns:a16="http://schemas.microsoft.com/office/drawing/2014/main" val="2377547099"/>
                  </a:ext>
                </a:extLst>
              </a:tr>
            </a:tbl>
          </a:graphicData>
        </a:graphic>
      </p:graphicFrame>
      <p:sp>
        <p:nvSpPr>
          <p:cNvPr id="4" name="標題 1">
            <a:extLst>
              <a:ext uri="{FF2B5EF4-FFF2-40B4-BE49-F238E27FC236}">
                <a16:creationId xmlns:a16="http://schemas.microsoft.com/office/drawing/2014/main" id="{D3EACB63-5373-ABB9-C670-E15786CFC931}"/>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規劃補助項目</a:t>
            </a:r>
            <a:r>
              <a:rPr lang="en-US" altLang="zh-TW" sz="3200" b="1" dirty="0"/>
              <a:t>-</a:t>
            </a:r>
            <a:r>
              <a:rPr lang="zh-TW" altLang="en-US" sz="3200" b="1" dirty="0">
                <a:solidFill>
                  <a:srgbClr val="0070C0"/>
                </a:solidFill>
              </a:rPr>
              <a:t>專任教師</a:t>
            </a:r>
            <a:endParaRPr lang="en-US" altLang="zh-TW" sz="3200" b="1" dirty="0"/>
          </a:p>
        </p:txBody>
      </p:sp>
    </p:spTree>
    <p:extLst>
      <p:ext uri="{BB962C8B-B14F-4D97-AF65-F5344CB8AC3E}">
        <p14:creationId xmlns:p14="http://schemas.microsoft.com/office/powerpoint/2010/main" val="3307640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6AAA08-B512-223F-29FF-CD7D11F37196}"/>
              </a:ext>
            </a:extLst>
          </p:cNvPr>
          <p:cNvSpPr>
            <a:spLocks noGrp="1"/>
          </p:cNvSpPr>
          <p:nvPr>
            <p:ph type="sldNum" sz="quarter" idx="4"/>
          </p:nvPr>
        </p:nvSpPr>
        <p:spPr/>
        <p:txBody>
          <a:bodyPr/>
          <a:lstStyle/>
          <a:p>
            <a:fld id="{7687A527-C554-4D07-B4CE-B35F152D33B4}" type="slidenum">
              <a:rPr lang="zh-TW" altLang="en-US" smtClean="0"/>
              <a:pPr/>
              <a:t>12</a:t>
            </a:fld>
            <a:endParaRPr lang="zh-TW" altLang="en-US" dirty="0"/>
          </a:p>
        </p:txBody>
      </p:sp>
      <p:grpSp>
        <p:nvGrpSpPr>
          <p:cNvPr id="8" name="群組 7">
            <a:extLst>
              <a:ext uri="{FF2B5EF4-FFF2-40B4-BE49-F238E27FC236}">
                <a16:creationId xmlns:a16="http://schemas.microsoft.com/office/drawing/2014/main" id="{9227B855-1E39-FCDD-B54D-CA2D5DA6B764}"/>
              </a:ext>
            </a:extLst>
          </p:cNvPr>
          <p:cNvGrpSpPr/>
          <p:nvPr/>
        </p:nvGrpSpPr>
        <p:grpSpPr>
          <a:xfrm>
            <a:off x="672353" y="1175036"/>
            <a:ext cx="10847294" cy="1077218"/>
            <a:chOff x="609600" y="886616"/>
            <a:chExt cx="9430871" cy="1077218"/>
          </a:xfrm>
        </p:grpSpPr>
        <p:sp>
          <p:nvSpPr>
            <p:cNvPr id="9" name="文字方塊 8">
              <a:extLst>
                <a:ext uri="{FF2B5EF4-FFF2-40B4-BE49-F238E27FC236}">
                  <a16:creationId xmlns:a16="http://schemas.microsoft.com/office/drawing/2014/main" id="{B2801211-CEDD-BB45-11C7-9689B6163173}"/>
                </a:ext>
              </a:extLst>
            </p:cNvPr>
            <p:cNvSpPr txBox="1"/>
            <p:nvPr/>
          </p:nvSpPr>
          <p:spPr>
            <a:xfrm>
              <a:off x="609600" y="886616"/>
              <a:ext cx="4347882" cy="400110"/>
            </a:xfrm>
            <a:prstGeom prst="rect">
              <a:avLst/>
            </a:prstGeom>
            <a:noFill/>
          </p:spPr>
          <p:txBody>
            <a:bodyPr wrap="square">
              <a:spAutoFit/>
            </a:bodyPr>
            <a:lstStyle/>
            <a:p>
              <a:pPr algn="l"/>
              <a:r>
                <a:rPr lang="zh-TW" altLang="en-US" sz="2000" b="1" dirty="0"/>
                <a:t>教師赴國外研習及移地研究補助</a:t>
              </a:r>
            </a:p>
          </p:txBody>
        </p:sp>
        <p:sp>
          <p:nvSpPr>
            <p:cNvPr id="10" name="文字方塊 9">
              <a:extLst>
                <a:ext uri="{FF2B5EF4-FFF2-40B4-BE49-F238E27FC236}">
                  <a16:creationId xmlns:a16="http://schemas.microsoft.com/office/drawing/2014/main" id="{BD206A98-670F-00AB-2412-C12C4DF2ED0D}"/>
                </a:ext>
              </a:extLst>
            </p:cNvPr>
            <p:cNvSpPr txBox="1"/>
            <p:nvPr/>
          </p:nvSpPr>
          <p:spPr>
            <a:xfrm>
              <a:off x="609600" y="1255948"/>
              <a:ext cx="9430871" cy="707886"/>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補助教師參與國際標竿機構舉辦之研習，如牛津大學、史丹佛等相關課程或交流。</a:t>
              </a:r>
              <a:endParaRPr lang="en-US" altLang="zh-TW" sz="2000" dirty="0"/>
            </a:p>
            <a:p>
              <a:pPr marL="285750" indent="-285750" algn="just">
                <a:buFont typeface="Arial" panose="020B0604020202020204" pitchFamily="34" charset="0"/>
                <a:buChar char="•"/>
              </a:pPr>
              <a:r>
                <a:rPr lang="zh-TW" altLang="en-US" sz="2000" dirty="0"/>
                <a:t>強化教師與國際研究趨勢之鏈結。</a:t>
              </a:r>
            </a:p>
          </p:txBody>
        </p:sp>
      </p:grpSp>
      <p:grpSp>
        <p:nvGrpSpPr>
          <p:cNvPr id="11" name="群組 10">
            <a:extLst>
              <a:ext uri="{FF2B5EF4-FFF2-40B4-BE49-F238E27FC236}">
                <a16:creationId xmlns:a16="http://schemas.microsoft.com/office/drawing/2014/main" id="{0013B490-C6EE-2AFF-3040-7D0E6516EBC7}"/>
              </a:ext>
            </a:extLst>
          </p:cNvPr>
          <p:cNvGrpSpPr/>
          <p:nvPr/>
        </p:nvGrpSpPr>
        <p:grpSpPr>
          <a:xfrm>
            <a:off x="672353" y="2446612"/>
            <a:ext cx="10847294" cy="1384995"/>
            <a:chOff x="609600" y="886616"/>
            <a:chExt cx="9430871" cy="1384995"/>
          </a:xfrm>
        </p:grpSpPr>
        <p:sp>
          <p:nvSpPr>
            <p:cNvPr id="12" name="文字方塊 11">
              <a:extLst>
                <a:ext uri="{FF2B5EF4-FFF2-40B4-BE49-F238E27FC236}">
                  <a16:creationId xmlns:a16="http://schemas.microsoft.com/office/drawing/2014/main" id="{13688E6B-6F39-B1A6-D846-A2C84AC45299}"/>
                </a:ext>
              </a:extLst>
            </p:cNvPr>
            <p:cNvSpPr txBox="1"/>
            <p:nvPr/>
          </p:nvSpPr>
          <p:spPr>
            <a:xfrm>
              <a:off x="609600" y="886616"/>
              <a:ext cx="7669402" cy="400110"/>
            </a:xfrm>
            <a:prstGeom prst="rect">
              <a:avLst/>
            </a:prstGeom>
            <a:noFill/>
          </p:spPr>
          <p:txBody>
            <a:bodyPr wrap="square">
              <a:spAutoFit/>
            </a:bodyPr>
            <a:lstStyle/>
            <a:p>
              <a:pPr algn="l"/>
              <a:r>
                <a:rPr lang="zh-TW" altLang="en-US" sz="2000" b="1" dirty="0"/>
                <a:t>前瞻國合計畫</a:t>
              </a:r>
              <a:r>
                <a:rPr lang="en-US" altLang="zh-TW" sz="2000" b="1" dirty="0"/>
                <a:t>-</a:t>
              </a:r>
              <a:r>
                <a:rPr lang="zh-TW" altLang="en-US" sz="2000" b="1" dirty="0"/>
                <a:t>實際交流</a:t>
              </a:r>
            </a:p>
          </p:txBody>
        </p:sp>
        <p:sp>
          <p:nvSpPr>
            <p:cNvPr id="13" name="文字方塊 12">
              <a:extLst>
                <a:ext uri="{FF2B5EF4-FFF2-40B4-BE49-F238E27FC236}">
                  <a16:creationId xmlns:a16="http://schemas.microsoft.com/office/drawing/2014/main" id="{ECD5E83F-1524-0AF9-31F7-76537A2A00BC}"/>
                </a:ext>
              </a:extLst>
            </p:cNvPr>
            <p:cNvSpPr txBox="1"/>
            <p:nvPr/>
          </p:nvSpPr>
          <p:spPr>
            <a:xfrm>
              <a:off x="609600" y="1255948"/>
              <a:ext cx="9430871" cy="1015663"/>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強化國合計畫之支持，實質促進研究團隊與國外合作對象展開實質交流。</a:t>
              </a:r>
              <a:endParaRPr lang="en-US" altLang="zh-TW" sz="2000" dirty="0"/>
            </a:p>
            <a:p>
              <a:pPr marL="285750" indent="-285750" algn="just">
                <a:buFont typeface="Arial" panose="020B0604020202020204" pitchFamily="34" charset="0"/>
                <a:buChar char="•"/>
              </a:pPr>
              <a:r>
                <a:rPr lang="zh-TW" altLang="en-US" sz="2000" dirty="0"/>
                <a:t>促進未來對外申請國科會、歐盟等大型國際合作研究計畫契機。</a:t>
              </a:r>
              <a:endParaRPr lang="en-US" altLang="zh-TW" sz="2000" dirty="0"/>
            </a:p>
            <a:p>
              <a:pPr marL="285750" indent="-285750" algn="just">
                <a:buFont typeface="Arial" panose="020B0604020202020204" pitchFamily="34" charset="0"/>
                <a:buChar char="•"/>
              </a:pPr>
              <a:r>
                <a:rPr lang="zh-TW" altLang="en-US" sz="2000" dirty="0"/>
                <a:t>提升本校優異國際合著論文之產出。</a:t>
              </a:r>
            </a:p>
          </p:txBody>
        </p:sp>
      </p:grpSp>
      <p:sp>
        <p:nvSpPr>
          <p:cNvPr id="3" name="標題 1">
            <a:extLst>
              <a:ext uri="{FF2B5EF4-FFF2-40B4-BE49-F238E27FC236}">
                <a16:creationId xmlns:a16="http://schemas.microsoft.com/office/drawing/2014/main" id="{C682E35F-D94B-A5EF-5EA2-4716668B1778}"/>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規劃補助項目說明</a:t>
            </a:r>
            <a:r>
              <a:rPr lang="en-US" altLang="zh-TW" sz="3200" b="1" dirty="0"/>
              <a:t>-</a:t>
            </a:r>
            <a:r>
              <a:rPr lang="zh-TW" altLang="en-US" sz="3200" b="1" dirty="0">
                <a:solidFill>
                  <a:srgbClr val="0070C0"/>
                </a:solidFill>
              </a:rPr>
              <a:t>專任教師</a:t>
            </a:r>
            <a:endParaRPr lang="en-US" altLang="zh-TW" sz="3200" b="1" dirty="0">
              <a:solidFill>
                <a:srgbClr val="0070C0"/>
              </a:solidFill>
            </a:endParaRPr>
          </a:p>
        </p:txBody>
      </p:sp>
      <p:grpSp>
        <p:nvGrpSpPr>
          <p:cNvPr id="5" name="群組 4">
            <a:extLst>
              <a:ext uri="{FF2B5EF4-FFF2-40B4-BE49-F238E27FC236}">
                <a16:creationId xmlns:a16="http://schemas.microsoft.com/office/drawing/2014/main" id="{A181381D-725E-A75A-90DA-C240B50BD2AC}"/>
              </a:ext>
            </a:extLst>
          </p:cNvPr>
          <p:cNvGrpSpPr/>
          <p:nvPr/>
        </p:nvGrpSpPr>
        <p:grpSpPr>
          <a:xfrm>
            <a:off x="672352" y="4008079"/>
            <a:ext cx="9968753" cy="1077218"/>
            <a:chOff x="609599" y="886616"/>
            <a:chExt cx="9968753" cy="1077218"/>
          </a:xfrm>
        </p:grpSpPr>
        <p:sp>
          <p:nvSpPr>
            <p:cNvPr id="14" name="文字方塊 13">
              <a:extLst>
                <a:ext uri="{FF2B5EF4-FFF2-40B4-BE49-F238E27FC236}">
                  <a16:creationId xmlns:a16="http://schemas.microsoft.com/office/drawing/2014/main" id="{62DCFFBE-5CDD-6129-C1E4-6FE208DB0C82}"/>
                </a:ext>
              </a:extLst>
            </p:cNvPr>
            <p:cNvSpPr txBox="1"/>
            <p:nvPr/>
          </p:nvSpPr>
          <p:spPr>
            <a:xfrm>
              <a:off x="609599" y="886616"/>
              <a:ext cx="9968753" cy="400110"/>
            </a:xfrm>
            <a:prstGeom prst="rect">
              <a:avLst/>
            </a:prstGeom>
            <a:noFill/>
          </p:spPr>
          <p:txBody>
            <a:bodyPr wrap="square">
              <a:spAutoFit/>
            </a:bodyPr>
            <a:lstStyle/>
            <a:p>
              <a:pPr algn="l"/>
              <a:r>
                <a:rPr lang="zh-TW" altLang="en-US" sz="2000" b="1" dirty="0"/>
                <a:t>鼓勵申請國科會雙邊計畫、</a:t>
              </a:r>
              <a:r>
                <a:rPr lang="en-US" altLang="zh-TW" sz="2000" b="1" dirty="0"/>
                <a:t>Add on</a:t>
              </a:r>
              <a:r>
                <a:rPr lang="zh-TW" altLang="en-US" sz="2000" b="1" dirty="0"/>
                <a:t>、國際大型計劃</a:t>
              </a:r>
              <a:r>
                <a:rPr lang="en-US" altLang="zh-TW" sz="2000" b="1" dirty="0"/>
                <a:t>(</a:t>
              </a:r>
              <a:r>
                <a:rPr lang="zh-TW" altLang="en-US" sz="2000" b="1" dirty="0"/>
                <a:t>至少三個國家以上</a:t>
              </a:r>
              <a:r>
                <a:rPr lang="en-US" altLang="zh-TW" sz="2000" b="1" dirty="0"/>
                <a:t>)-</a:t>
              </a:r>
              <a:r>
                <a:rPr lang="zh-TW" altLang="en-US" sz="2000" b="1" dirty="0"/>
                <a:t>額外加碼</a:t>
              </a:r>
            </a:p>
          </p:txBody>
        </p:sp>
        <p:sp>
          <p:nvSpPr>
            <p:cNvPr id="15" name="文字方塊 14">
              <a:extLst>
                <a:ext uri="{FF2B5EF4-FFF2-40B4-BE49-F238E27FC236}">
                  <a16:creationId xmlns:a16="http://schemas.microsoft.com/office/drawing/2014/main" id="{805FE530-ADED-76B7-9251-D6F8A763B128}"/>
                </a:ext>
              </a:extLst>
            </p:cNvPr>
            <p:cNvSpPr txBox="1"/>
            <p:nvPr/>
          </p:nvSpPr>
          <p:spPr>
            <a:xfrm>
              <a:off x="609600" y="1255948"/>
              <a:ext cx="9430871" cy="707886"/>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支持教師積極申請國科會相關國合計畫，以及國際大型研究計畫。</a:t>
              </a:r>
              <a:endParaRPr lang="en-US" altLang="zh-TW" sz="2000" dirty="0"/>
            </a:p>
            <a:p>
              <a:pPr marL="285750" indent="-285750" algn="just">
                <a:buFont typeface="Arial" panose="020B0604020202020204" pitchFamily="34" charset="0"/>
                <a:buChar char="•"/>
              </a:pPr>
              <a:r>
                <a:rPr lang="zh-TW" altLang="en-US" sz="2000" dirty="0"/>
                <a:t>促進國際合作研究實質交流與產出。</a:t>
              </a:r>
            </a:p>
          </p:txBody>
        </p:sp>
      </p:grpSp>
      <p:grpSp>
        <p:nvGrpSpPr>
          <p:cNvPr id="16" name="群組 15">
            <a:extLst>
              <a:ext uri="{FF2B5EF4-FFF2-40B4-BE49-F238E27FC236}">
                <a16:creationId xmlns:a16="http://schemas.microsoft.com/office/drawing/2014/main" id="{34AF3372-0019-8026-C39A-D501F311BE72}"/>
              </a:ext>
            </a:extLst>
          </p:cNvPr>
          <p:cNvGrpSpPr/>
          <p:nvPr/>
        </p:nvGrpSpPr>
        <p:grpSpPr>
          <a:xfrm>
            <a:off x="672353" y="5335649"/>
            <a:ext cx="9430871" cy="1077218"/>
            <a:chOff x="609600" y="886616"/>
            <a:chExt cx="9430871" cy="1077218"/>
          </a:xfrm>
        </p:grpSpPr>
        <p:sp>
          <p:nvSpPr>
            <p:cNvPr id="17" name="文字方塊 16">
              <a:extLst>
                <a:ext uri="{FF2B5EF4-FFF2-40B4-BE49-F238E27FC236}">
                  <a16:creationId xmlns:a16="http://schemas.microsoft.com/office/drawing/2014/main" id="{8953C575-57B7-E913-2711-55D17135CD67}"/>
                </a:ext>
              </a:extLst>
            </p:cNvPr>
            <p:cNvSpPr txBox="1"/>
            <p:nvPr/>
          </p:nvSpPr>
          <p:spPr>
            <a:xfrm>
              <a:off x="609600" y="886616"/>
              <a:ext cx="8283388" cy="400110"/>
            </a:xfrm>
            <a:prstGeom prst="rect">
              <a:avLst/>
            </a:prstGeom>
            <a:noFill/>
          </p:spPr>
          <p:txBody>
            <a:bodyPr wrap="square">
              <a:spAutoFit/>
            </a:bodyPr>
            <a:lstStyle/>
            <a:p>
              <a:pPr algn="l"/>
              <a:r>
                <a:rPr lang="zh-TW" altLang="en-US" sz="2000" b="1" dirty="0"/>
                <a:t>與標竿姐妹學校發表合著論文</a:t>
              </a:r>
              <a:r>
                <a:rPr lang="en-US" altLang="zh-TW" sz="2000" b="1" dirty="0"/>
                <a:t>/</a:t>
              </a:r>
              <a:r>
                <a:rPr lang="zh-TW" altLang="en-US" sz="2000" b="1" dirty="0"/>
                <a:t>專書</a:t>
              </a:r>
            </a:p>
          </p:txBody>
        </p:sp>
        <p:sp>
          <p:nvSpPr>
            <p:cNvPr id="18" name="文字方塊 17">
              <a:extLst>
                <a:ext uri="{FF2B5EF4-FFF2-40B4-BE49-F238E27FC236}">
                  <a16:creationId xmlns:a16="http://schemas.microsoft.com/office/drawing/2014/main" id="{C50156E3-10BC-F5D5-86C7-CE13A98ED157}"/>
                </a:ext>
              </a:extLst>
            </p:cNvPr>
            <p:cNvSpPr txBox="1"/>
            <p:nvPr/>
          </p:nvSpPr>
          <p:spPr>
            <a:xfrm>
              <a:off x="609600" y="1255948"/>
              <a:ext cx="9430871" cy="707886"/>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支持教師與本校標竿姊妹校共同發表合著論文。</a:t>
              </a:r>
              <a:endParaRPr lang="en-US" altLang="zh-TW" sz="2000" dirty="0"/>
            </a:p>
            <a:p>
              <a:pPr marL="285750" indent="-285750" algn="just">
                <a:buFont typeface="Arial" panose="020B0604020202020204" pitchFamily="34" charset="0"/>
                <a:buChar char="•"/>
              </a:pPr>
              <a:r>
                <a:rPr lang="zh-TW" altLang="en-US" sz="2000" dirty="0"/>
                <a:t>深化本校與國外標竿姊妹校實質交流。</a:t>
              </a:r>
            </a:p>
          </p:txBody>
        </p:sp>
      </p:grpSp>
    </p:spTree>
    <p:extLst>
      <p:ext uri="{BB962C8B-B14F-4D97-AF65-F5344CB8AC3E}">
        <p14:creationId xmlns:p14="http://schemas.microsoft.com/office/powerpoint/2010/main" val="1130285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111F5FF-347B-7008-3A89-8D00BF1B84B1}"/>
              </a:ext>
            </a:extLst>
          </p:cNvPr>
          <p:cNvSpPr>
            <a:spLocks noGrp="1"/>
          </p:cNvSpPr>
          <p:nvPr>
            <p:ph type="sldNum" sz="quarter" idx="4"/>
          </p:nvPr>
        </p:nvSpPr>
        <p:spPr/>
        <p:txBody>
          <a:bodyPr/>
          <a:lstStyle/>
          <a:p>
            <a:fld id="{7687A527-C554-4D07-B4CE-B35F152D33B4}" type="slidenum">
              <a:rPr lang="zh-TW" altLang="en-US" smtClean="0"/>
              <a:pPr/>
              <a:t>13</a:t>
            </a:fld>
            <a:endParaRPr lang="zh-TW" altLang="en-US" dirty="0"/>
          </a:p>
        </p:txBody>
      </p:sp>
      <p:graphicFrame>
        <p:nvGraphicFramePr>
          <p:cNvPr id="3" name="表格 2">
            <a:extLst>
              <a:ext uri="{FF2B5EF4-FFF2-40B4-BE49-F238E27FC236}">
                <a16:creationId xmlns:a16="http://schemas.microsoft.com/office/drawing/2014/main" id="{7F42E936-710E-F0BF-D74D-9A89A93A06C0}"/>
              </a:ext>
            </a:extLst>
          </p:cNvPr>
          <p:cNvGraphicFramePr>
            <a:graphicFrameLocks noGrp="1"/>
          </p:cNvGraphicFramePr>
          <p:nvPr>
            <p:extLst>
              <p:ext uri="{D42A27DB-BD31-4B8C-83A1-F6EECF244321}">
                <p14:modId xmlns:p14="http://schemas.microsoft.com/office/powerpoint/2010/main" val="472711008"/>
              </p:ext>
            </p:extLst>
          </p:nvPr>
        </p:nvGraphicFramePr>
        <p:xfrm>
          <a:off x="295835" y="1013012"/>
          <a:ext cx="11376212" cy="5405152"/>
        </p:xfrm>
        <a:graphic>
          <a:graphicData uri="http://schemas.openxmlformats.org/drawingml/2006/table">
            <a:tbl>
              <a:tblPr firstRow="1" bandRow="1">
                <a:tableStyleId>{5940675A-B579-460E-94D1-54222C63F5DA}</a:tableStyleId>
              </a:tblPr>
              <a:tblGrid>
                <a:gridCol w="797781">
                  <a:extLst>
                    <a:ext uri="{9D8B030D-6E8A-4147-A177-3AD203B41FA5}">
                      <a16:colId xmlns:a16="http://schemas.microsoft.com/office/drawing/2014/main" val="1050903979"/>
                    </a:ext>
                  </a:extLst>
                </a:gridCol>
                <a:gridCol w="4312102">
                  <a:extLst>
                    <a:ext uri="{9D8B030D-6E8A-4147-A177-3AD203B41FA5}">
                      <a16:colId xmlns:a16="http://schemas.microsoft.com/office/drawing/2014/main" val="2626583143"/>
                    </a:ext>
                  </a:extLst>
                </a:gridCol>
                <a:gridCol w="3527212">
                  <a:extLst>
                    <a:ext uri="{9D8B030D-6E8A-4147-A177-3AD203B41FA5}">
                      <a16:colId xmlns:a16="http://schemas.microsoft.com/office/drawing/2014/main" val="2175418000"/>
                    </a:ext>
                  </a:extLst>
                </a:gridCol>
                <a:gridCol w="2739117">
                  <a:extLst>
                    <a:ext uri="{9D8B030D-6E8A-4147-A177-3AD203B41FA5}">
                      <a16:colId xmlns:a16="http://schemas.microsoft.com/office/drawing/2014/main" val="1905438290"/>
                    </a:ext>
                  </a:extLst>
                </a:gridCol>
              </a:tblGrid>
              <a:tr h="1054108">
                <a:tc>
                  <a:txBody>
                    <a:bodyPr/>
                    <a:lstStyle/>
                    <a:p>
                      <a:pPr algn="ctr"/>
                      <a:r>
                        <a:rPr lang="zh-TW" altLang="en-US" sz="1800" b="1" dirty="0">
                          <a:solidFill>
                            <a:schemeClr val="bg1"/>
                          </a:solidFill>
                        </a:rPr>
                        <a:t>序號</a:t>
                      </a:r>
                    </a:p>
                  </a:txBody>
                  <a:tcPr anchor="ctr">
                    <a:solidFill>
                      <a:srgbClr val="0070C0"/>
                    </a:solidFill>
                  </a:tcPr>
                </a:tc>
                <a:tc>
                  <a:txBody>
                    <a:bodyPr/>
                    <a:lstStyle/>
                    <a:p>
                      <a:pPr algn="ctr"/>
                      <a:r>
                        <a:rPr lang="zh-TW" altLang="en-US" sz="1800" b="1" dirty="0">
                          <a:solidFill>
                            <a:schemeClr val="bg1"/>
                          </a:solidFill>
                        </a:rPr>
                        <a:t>補助項目</a:t>
                      </a:r>
                    </a:p>
                  </a:txBody>
                  <a:tcPr anchor="ctr">
                    <a:solidFill>
                      <a:srgbClr val="0070C0"/>
                    </a:solidFill>
                  </a:tcPr>
                </a:tc>
                <a:tc>
                  <a:txBody>
                    <a:bodyPr/>
                    <a:lstStyle/>
                    <a:p>
                      <a:pPr algn="ctr"/>
                      <a:r>
                        <a:rPr lang="zh-TW" altLang="en-US" sz="1800" b="1" dirty="0">
                          <a:solidFill>
                            <a:schemeClr val="bg1"/>
                          </a:solidFill>
                        </a:rPr>
                        <a:t>每案最高補助</a:t>
                      </a:r>
                      <a:endParaRPr lang="en-US" altLang="zh-TW" sz="1800" b="1" dirty="0">
                        <a:solidFill>
                          <a:schemeClr val="bg1"/>
                        </a:solidFill>
                      </a:endParaRPr>
                    </a:p>
                    <a:p>
                      <a:pPr algn="ctr"/>
                      <a:r>
                        <a:rPr lang="en-US" altLang="zh-TW" sz="1800" b="1" dirty="0">
                          <a:solidFill>
                            <a:schemeClr val="bg1"/>
                          </a:solidFill>
                        </a:rPr>
                        <a:t>(</a:t>
                      </a:r>
                      <a:r>
                        <a:rPr lang="zh-TW" altLang="en-US" sz="1800" b="1" dirty="0">
                          <a:solidFill>
                            <a:schemeClr val="bg1"/>
                          </a:solidFill>
                        </a:rPr>
                        <a:t>新台幣元</a:t>
                      </a:r>
                      <a:r>
                        <a:rPr lang="en-US" altLang="zh-TW" sz="1800" b="1" dirty="0">
                          <a:solidFill>
                            <a:schemeClr val="bg1"/>
                          </a:solidFill>
                        </a:rPr>
                        <a:t>)</a:t>
                      </a:r>
                      <a:endParaRPr lang="zh-TW" altLang="en-US" sz="1800" b="1" dirty="0">
                        <a:solidFill>
                          <a:schemeClr val="bg1"/>
                        </a:solidFill>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chemeClr val="bg1"/>
                          </a:solidFill>
                        </a:rPr>
                        <a:t>常用編列經費項目</a:t>
                      </a:r>
                    </a:p>
                  </a:txBody>
                  <a:tcPr anchor="ctr">
                    <a:solidFill>
                      <a:srgbClr val="0070C0"/>
                    </a:solidFill>
                  </a:tcPr>
                </a:tc>
                <a:extLst>
                  <a:ext uri="{0D108BD9-81ED-4DB2-BD59-A6C34878D82A}">
                    <a16:rowId xmlns:a16="http://schemas.microsoft.com/office/drawing/2014/main" val="1988217333"/>
                  </a:ext>
                </a:extLst>
              </a:tr>
              <a:tr h="1054108">
                <a:tc>
                  <a:txBody>
                    <a:bodyPr/>
                    <a:lstStyle/>
                    <a:p>
                      <a:pPr algn="ctr"/>
                      <a:r>
                        <a:rPr lang="en-US" altLang="zh-TW" sz="1800" dirty="0"/>
                        <a:t>1</a:t>
                      </a:r>
                      <a:endParaRPr lang="zh-TW" altLang="en-US" sz="1800" dirty="0"/>
                    </a:p>
                  </a:txBody>
                  <a:tcPr anchor="ctr">
                    <a:solidFill>
                      <a:schemeClr val="bg1"/>
                    </a:solidFill>
                  </a:tcPr>
                </a:tc>
                <a:tc>
                  <a:txBody>
                    <a:bodyPr/>
                    <a:lstStyle/>
                    <a:p>
                      <a:pPr algn="l"/>
                      <a:r>
                        <a:rPr lang="zh-TW" altLang="en-US" sz="1800" b="1" dirty="0">
                          <a:solidFill>
                            <a:srgbClr val="C00000"/>
                          </a:solidFill>
                          <a:latin typeface="微軟正黑體" panose="020B0604030504040204" pitchFamily="34" charset="-120"/>
                          <a:ea typeface="微軟正黑體" panose="020B0604030504040204" pitchFamily="34" charset="-120"/>
                        </a:rPr>
                        <a:t>「</a:t>
                      </a:r>
                      <a:r>
                        <a:rPr lang="zh-TW" altLang="en-US" sz="1800" b="1" dirty="0">
                          <a:solidFill>
                            <a:srgbClr val="C00000"/>
                          </a:solidFill>
                        </a:rPr>
                        <a:t>本國</a:t>
                      </a:r>
                      <a:r>
                        <a:rPr lang="zh-TW" altLang="en-US" sz="1800" b="1" dirty="0">
                          <a:solidFill>
                            <a:srgbClr val="C00000"/>
                          </a:solidFill>
                          <a:latin typeface="微軟正黑體" panose="020B0604030504040204" pitchFamily="34" charset="-120"/>
                          <a:ea typeface="微軟正黑體" panose="020B0604030504040204" pitchFamily="34" charset="-120"/>
                        </a:rPr>
                        <a:t>」</a:t>
                      </a:r>
                      <a:r>
                        <a:rPr lang="zh-TW" altLang="en-US" sz="1800" dirty="0"/>
                        <a:t>博碩士生</a:t>
                      </a:r>
                      <a:r>
                        <a:rPr lang="en-US" altLang="zh-TW" sz="1800" dirty="0"/>
                        <a:t>-Outbound</a:t>
                      </a:r>
                      <a:r>
                        <a:rPr lang="zh-TW" altLang="en-US" sz="1800" dirty="0"/>
                        <a:t> </a:t>
                      </a:r>
                      <a:r>
                        <a:rPr lang="en-US" altLang="zh-TW" sz="1800" dirty="0"/>
                        <a:t>(</a:t>
                      </a:r>
                      <a:r>
                        <a:rPr lang="zh-TW" altLang="en-US" sz="1800" dirty="0"/>
                        <a:t>不補助出席國際研討會</a:t>
                      </a:r>
                      <a:r>
                        <a:rPr lang="en-US" altLang="zh-TW" sz="1800" dirty="0"/>
                        <a:t>)</a:t>
                      </a:r>
                      <a:endParaRPr lang="zh-TW" altLang="en-US" sz="1800" dirty="0"/>
                    </a:p>
                  </a:txBody>
                  <a:tcPr anchor="c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dirty="0"/>
                        <a:t>1-2</a:t>
                      </a:r>
                      <a:r>
                        <a:rPr lang="zh-TW" altLang="en-US" sz="1800" dirty="0"/>
                        <a:t>周內</a:t>
                      </a:r>
                      <a:r>
                        <a:rPr lang="en-US" altLang="zh-TW" sz="1800" dirty="0"/>
                        <a:t>:4</a:t>
                      </a:r>
                      <a:r>
                        <a:rPr lang="zh-TW" altLang="en-US" sz="1800" dirty="0"/>
                        <a:t>萬元</a:t>
                      </a:r>
                      <a:r>
                        <a:rPr lang="en-US" altLang="zh-TW" sz="1800" dirty="0"/>
                        <a:t>/</a:t>
                      </a:r>
                      <a:r>
                        <a:rPr lang="zh-TW" altLang="en-US" sz="1800" dirty="0"/>
                        <a:t>位</a:t>
                      </a:r>
                      <a:endParaRPr lang="en-US" altLang="zh-TW"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dirty="0"/>
                        <a:t>2</a:t>
                      </a:r>
                      <a:r>
                        <a:rPr lang="zh-TW" altLang="en-US" sz="1800" dirty="0"/>
                        <a:t>周至</a:t>
                      </a:r>
                      <a:r>
                        <a:rPr lang="en-US" altLang="zh-TW" sz="1800" dirty="0"/>
                        <a:t>3</a:t>
                      </a:r>
                      <a:r>
                        <a:rPr lang="zh-TW" altLang="en-US" sz="1800" dirty="0"/>
                        <a:t>個月間</a:t>
                      </a:r>
                      <a:r>
                        <a:rPr lang="en-US" altLang="zh-TW" sz="1800" dirty="0"/>
                        <a:t>:8</a:t>
                      </a:r>
                      <a:r>
                        <a:rPr lang="zh-TW" altLang="en-US" sz="1800" dirty="0"/>
                        <a:t>萬元</a:t>
                      </a:r>
                      <a:r>
                        <a:rPr lang="en-US" altLang="zh-TW" sz="1800" dirty="0"/>
                        <a:t>/</a:t>
                      </a:r>
                      <a:r>
                        <a:rPr lang="zh-TW" altLang="en-US" sz="1800" dirty="0"/>
                        <a:t>位</a:t>
                      </a:r>
                    </a:p>
                  </a:txBody>
                  <a:tcPr anchor="ctr">
                    <a:solidFill>
                      <a:schemeClr val="bg1"/>
                    </a:solidFill>
                  </a:tcPr>
                </a:tc>
                <a:tc rowSpan="4">
                  <a:txBody>
                    <a:bodyPr/>
                    <a:lstStyle/>
                    <a:p>
                      <a:pPr marL="285750" indent="-285750" algn="l">
                        <a:buFont typeface="Arial" panose="020B0604020202020204" pitchFamily="34" charset="0"/>
                        <a:buChar char="•"/>
                      </a:pPr>
                      <a:r>
                        <a:rPr lang="zh-TW" altLang="en-US" sz="1800" dirty="0"/>
                        <a:t>出席費</a:t>
                      </a:r>
                    </a:p>
                    <a:p>
                      <a:pPr marL="285750" indent="-285750" algn="l">
                        <a:buFont typeface="Arial" panose="020B0604020202020204" pitchFamily="34" charset="0"/>
                        <a:buChar char="•"/>
                      </a:pPr>
                      <a:r>
                        <a:rPr lang="zh-TW" altLang="en-US" sz="1800" dirty="0"/>
                        <a:t>講座鐘點費</a:t>
                      </a:r>
                    </a:p>
                    <a:p>
                      <a:pPr marL="285750" indent="-285750" algn="l">
                        <a:buFont typeface="Arial" panose="020B0604020202020204" pitchFamily="34" charset="0"/>
                        <a:buChar char="•"/>
                      </a:pPr>
                      <a:r>
                        <a:rPr lang="zh-TW" altLang="en-US" sz="1800" dirty="0"/>
                        <a:t>國內差旅費</a:t>
                      </a:r>
                      <a:endParaRPr lang="en-US" altLang="zh-TW" sz="1800" dirty="0"/>
                    </a:p>
                    <a:p>
                      <a:pPr marL="285750" indent="-285750" algn="l">
                        <a:buFont typeface="Arial" panose="020B0604020202020204" pitchFamily="34" charset="0"/>
                        <a:buChar char="•"/>
                      </a:pPr>
                      <a:r>
                        <a:rPr lang="zh-TW" altLang="en-US" sz="1800" dirty="0"/>
                        <a:t>國外差旅費</a:t>
                      </a:r>
                      <a:endParaRPr lang="en-US" altLang="zh-TW" sz="1800" dirty="0"/>
                    </a:p>
                    <a:p>
                      <a:pPr marL="285750" indent="-285750" algn="l">
                        <a:buFont typeface="Arial" panose="020B0604020202020204" pitchFamily="34" charset="0"/>
                        <a:buChar char="•"/>
                      </a:pPr>
                      <a:r>
                        <a:rPr lang="zh-TW" altLang="en-US" sz="1800" dirty="0"/>
                        <a:t>運費</a:t>
                      </a:r>
                    </a:p>
                    <a:p>
                      <a:pPr marL="285750" indent="-285750" algn="l">
                        <a:buFont typeface="Arial" panose="020B0604020202020204" pitchFamily="34" charset="0"/>
                        <a:buChar char="•"/>
                      </a:pPr>
                      <a:r>
                        <a:rPr lang="zh-TW" altLang="en-US" sz="1800" dirty="0"/>
                        <a:t>稿費</a:t>
                      </a:r>
                    </a:p>
                    <a:p>
                      <a:pPr marL="285750" indent="-285750" algn="l">
                        <a:buFont typeface="Arial" panose="020B0604020202020204" pitchFamily="34" charset="0"/>
                        <a:buChar char="•"/>
                      </a:pPr>
                      <a:r>
                        <a:rPr lang="zh-TW" altLang="en-US" sz="1800" dirty="0"/>
                        <a:t>臨時人員費</a:t>
                      </a:r>
                    </a:p>
                    <a:p>
                      <a:pPr marL="285750" indent="-285750" algn="l">
                        <a:buFont typeface="Arial" panose="020B0604020202020204" pitchFamily="34" charset="0"/>
                        <a:buChar char="•"/>
                      </a:pPr>
                      <a:r>
                        <a:rPr lang="zh-TW" altLang="en-US" sz="1800" dirty="0"/>
                        <a:t>膳宿費</a:t>
                      </a:r>
                    </a:p>
                    <a:p>
                      <a:pPr marL="285750" indent="-285750" algn="l">
                        <a:buFont typeface="Arial" panose="020B0604020202020204" pitchFamily="34" charset="0"/>
                        <a:buChar char="•"/>
                      </a:pPr>
                      <a:r>
                        <a:rPr lang="zh-TW" altLang="en-US" sz="1800" dirty="0"/>
                        <a:t>保險費</a:t>
                      </a:r>
                    </a:p>
                    <a:p>
                      <a:pPr marL="285750" indent="-285750" algn="l">
                        <a:buFont typeface="Arial" panose="020B0604020202020204" pitchFamily="34" charset="0"/>
                        <a:buChar char="•"/>
                      </a:pPr>
                      <a:r>
                        <a:rPr lang="zh-TW" altLang="en-US" sz="1800" dirty="0"/>
                        <a:t>場地使用費</a:t>
                      </a:r>
                    </a:p>
                    <a:p>
                      <a:pPr marL="285750" indent="-285750" algn="l">
                        <a:buFont typeface="Arial" panose="020B0604020202020204" pitchFamily="34" charset="0"/>
                        <a:buChar char="•"/>
                      </a:pPr>
                      <a:r>
                        <a:rPr lang="zh-TW" altLang="en-US" sz="1800" dirty="0"/>
                        <a:t>設備使用費</a:t>
                      </a:r>
                    </a:p>
                    <a:p>
                      <a:pPr marL="285750" indent="-285750" algn="l">
                        <a:buFont typeface="Arial" panose="020B0604020202020204" pitchFamily="34" charset="0"/>
                        <a:buChar char="•"/>
                      </a:pPr>
                      <a:r>
                        <a:rPr lang="zh-TW" altLang="en-US" sz="1800" dirty="0"/>
                        <a:t>材料費</a:t>
                      </a:r>
                    </a:p>
                    <a:p>
                      <a:pPr marL="285750" indent="-285750" algn="l">
                        <a:buFont typeface="Arial" panose="020B0604020202020204" pitchFamily="34" charset="0"/>
                        <a:buChar char="•"/>
                      </a:pPr>
                      <a:r>
                        <a:rPr lang="zh-TW" altLang="en-US" sz="1800" dirty="0"/>
                        <a:t>雜支</a:t>
                      </a:r>
                    </a:p>
                  </a:txBody>
                  <a:tcPr anchor="ctr">
                    <a:solidFill>
                      <a:schemeClr val="bg1"/>
                    </a:solidFill>
                  </a:tcPr>
                </a:tc>
                <a:extLst>
                  <a:ext uri="{0D108BD9-81ED-4DB2-BD59-A6C34878D82A}">
                    <a16:rowId xmlns:a16="http://schemas.microsoft.com/office/drawing/2014/main" val="2669284549"/>
                  </a:ext>
                </a:extLst>
              </a:tr>
              <a:tr h="1054108">
                <a:tc>
                  <a:txBody>
                    <a:bodyPr/>
                    <a:lstStyle/>
                    <a:p>
                      <a:pPr algn="ctr"/>
                      <a:r>
                        <a:rPr lang="en-US" altLang="zh-TW" sz="1800" dirty="0"/>
                        <a:t>2</a:t>
                      </a:r>
                      <a:endParaRPr lang="zh-TW" altLang="en-US" sz="1800" dirty="0"/>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C00000"/>
                          </a:solidFill>
                          <a:latin typeface="微軟正黑體" panose="020B0604030504040204" pitchFamily="34" charset="-120"/>
                          <a:ea typeface="微軟正黑體" panose="020B0604030504040204" pitchFamily="34" charset="-120"/>
                        </a:rPr>
                        <a:t>「</a:t>
                      </a:r>
                      <a:r>
                        <a:rPr lang="zh-TW" altLang="en-US" sz="1800" b="1" dirty="0">
                          <a:solidFill>
                            <a:srgbClr val="C00000"/>
                          </a:solidFill>
                        </a:rPr>
                        <a:t>雙聯</a:t>
                      </a:r>
                      <a:r>
                        <a:rPr lang="zh-TW" altLang="en-US" sz="1800" b="1" dirty="0">
                          <a:solidFill>
                            <a:srgbClr val="C00000"/>
                          </a:solidFill>
                          <a:latin typeface="微軟正黑體" panose="020B0604030504040204" pitchFamily="34" charset="-120"/>
                          <a:ea typeface="微軟正黑體" panose="020B0604030504040204" pitchFamily="34" charset="-120"/>
                        </a:rPr>
                        <a:t>」</a:t>
                      </a:r>
                      <a:r>
                        <a:rPr lang="zh-TW" altLang="en-US" sz="1800" dirty="0"/>
                        <a:t>博碩士生</a:t>
                      </a:r>
                      <a:r>
                        <a:rPr lang="en-US" altLang="zh-TW" sz="1800" dirty="0"/>
                        <a:t>-Inbound</a:t>
                      </a:r>
                      <a:r>
                        <a:rPr lang="zh-TW" altLang="en-US" sz="1800" dirty="0"/>
                        <a:t> </a:t>
                      </a:r>
                      <a:r>
                        <a:rPr lang="en-US" altLang="zh-TW" sz="1800" dirty="0"/>
                        <a:t>(</a:t>
                      </a:r>
                      <a:r>
                        <a:rPr lang="zh-TW" altLang="en-US" sz="1800" dirty="0"/>
                        <a:t>不補助機票</a:t>
                      </a:r>
                      <a:r>
                        <a:rPr lang="en-US" altLang="zh-TW" sz="1800" dirty="0"/>
                        <a:t>)</a:t>
                      </a:r>
                      <a:endParaRPr lang="zh-TW" altLang="en-US" sz="18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800" dirty="0"/>
                        <a:t>1.5</a:t>
                      </a:r>
                      <a:r>
                        <a:rPr lang="zh-TW" altLang="en-US" sz="1800" dirty="0"/>
                        <a:t>萬元</a:t>
                      </a:r>
                      <a:r>
                        <a:rPr lang="en-US" altLang="zh-TW" sz="1800" dirty="0"/>
                        <a:t>/</a:t>
                      </a:r>
                      <a:r>
                        <a:rPr lang="zh-TW" altLang="en-US" sz="1800" dirty="0"/>
                        <a:t>位</a:t>
                      </a:r>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1800" dirty="0"/>
                    </a:p>
                  </a:txBody>
                  <a:tcPr anchor="ctr">
                    <a:solidFill>
                      <a:schemeClr val="bg1"/>
                    </a:solidFill>
                  </a:tcPr>
                </a:tc>
                <a:extLst>
                  <a:ext uri="{0D108BD9-81ED-4DB2-BD59-A6C34878D82A}">
                    <a16:rowId xmlns:a16="http://schemas.microsoft.com/office/drawing/2014/main" val="2627834035"/>
                  </a:ext>
                </a:extLst>
              </a:tr>
              <a:tr h="1054108">
                <a:tc>
                  <a:txBody>
                    <a:bodyPr/>
                    <a:lstStyle/>
                    <a:p>
                      <a:pPr algn="ctr"/>
                      <a:r>
                        <a:rPr lang="en-US" altLang="zh-TW" sz="1800" dirty="0"/>
                        <a:t>3</a:t>
                      </a:r>
                      <a:endParaRPr lang="zh-TW" altLang="en-US" sz="1800" dirty="0"/>
                    </a:p>
                  </a:txBody>
                  <a:tcPr anchor="ctr">
                    <a:solidFill>
                      <a:schemeClr val="bg1"/>
                    </a:solidFill>
                  </a:tcPr>
                </a:tc>
                <a:tc>
                  <a:txBody>
                    <a:bodyPr/>
                    <a:lstStyle/>
                    <a:p>
                      <a:pPr algn="l"/>
                      <a:r>
                        <a:rPr lang="zh-TW" altLang="en-US" sz="1800" dirty="0"/>
                        <a:t>高醫千里馬</a:t>
                      </a:r>
                      <a:r>
                        <a:rPr lang="en-US" altLang="zh-TW" sz="1800" dirty="0">
                          <a:solidFill>
                            <a:schemeClr val="tx1"/>
                          </a:solidFill>
                        </a:rPr>
                        <a:t>(45</a:t>
                      </a:r>
                      <a:r>
                        <a:rPr lang="zh-TW" altLang="en-US" sz="1800" dirty="0">
                          <a:solidFill>
                            <a:schemeClr val="tx1"/>
                          </a:solidFill>
                        </a:rPr>
                        <a:t>歲以下</a:t>
                      </a:r>
                      <a:r>
                        <a:rPr lang="en-US" altLang="zh-TW" sz="1800" dirty="0">
                          <a:solidFill>
                            <a:schemeClr val="tx1"/>
                          </a:solidFill>
                        </a:rPr>
                        <a:t>:</a:t>
                      </a:r>
                      <a:r>
                        <a:rPr lang="zh-TW" altLang="en-US" sz="1800" dirty="0">
                          <a:solidFill>
                            <a:schemeClr val="tx1"/>
                          </a:solidFill>
                        </a:rPr>
                        <a:t>博士生或中心研究員</a:t>
                      </a:r>
                      <a:r>
                        <a:rPr lang="en-US" altLang="zh-TW" sz="1800" dirty="0">
                          <a:solidFill>
                            <a:schemeClr val="tx1"/>
                          </a:solidFill>
                        </a:rPr>
                        <a:t>)</a:t>
                      </a:r>
                      <a:r>
                        <a:rPr lang="en-US" altLang="zh-TW" sz="1800" dirty="0"/>
                        <a:t>-3</a:t>
                      </a:r>
                      <a:r>
                        <a:rPr lang="zh-TW" altLang="en-US" sz="1800" dirty="0"/>
                        <a:t>個月以上</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60</a:t>
                      </a:r>
                      <a:r>
                        <a:rPr lang="zh-TW" altLang="en-US" sz="1800" dirty="0"/>
                        <a:t>萬元</a:t>
                      </a:r>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p>
                  </a:txBody>
                  <a:tcPr anchor="ctr">
                    <a:solidFill>
                      <a:schemeClr val="bg1"/>
                    </a:solidFill>
                  </a:tcPr>
                </a:tc>
                <a:extLst>
                  <a:ext uri="{0D108BD9-81ED-4DB2-BD59-A6C34878D82A}">
                    <a16:rowId xmlns:a16="http://schemas.microsoft.com/office/drawing/2014/main" val="2034621641"/>
                  </a:ext>
                </a:extLst>
              </a:tr>
              <a:tr h="1137925">
                <a:tc>
                  <a:txBody>
                    <a:bodyPr/>
                    <a:lstStyle/>
                    <a:p>
                      <a:pPr algn="ctr"/>
                      <a:r>
                        <a:rPr lang="en-US" altLang="zh-TW" sz="1800" dirty="0"/>
                        <a:t>4</a:t>
                      </a:r>
                      <a:endParaRPr lang="zh-TW" altLang="en-US" sz="1800" dirty="0"/>
                    </a:p>
                  </a:txBody>
                  <a:tcPr anchor="ctr">
                    <a:solidFill>
                      <a:schemeClr val="bg1"/>
                    </a:solidFill>
                  </a:tcPr>
                </a:tc>
                <a:tc>
                  <a:txBody>
                    <a:bodyPr/>
                    <a:lstStyle/>
                    <a:p>
                      <a:pPr algn="l"/>
                      <a:r>
                        <a:rPr lang="zh-TW" altLang="en-US" sz="1800" dirty="0"/>
                        <a:t>國際級優秀</a:t>
                      </a:r>
                      <a:r>
                        <a:rPr lang="en-US" altLang="zh-TW" sz="1800" dirty="0"/>
                        <a:t>(</a:t>
                      </a:r>
                      <a:r>
                        <a:rPr lang="zh-TW" altLang="en-US" sz="1800" dirty="0">
                          <a:hlinkClick r:id="rId2"/>
                        </a:rPr>
                        <a:t>參考教育部最新世界頂尖大學名單</a:t>
                      </a:r>
                      <a:r>
                        <a:rPr lang="en-US" altLang="zh-TW" sz="1800" dirty="0"/>
                        <a:t>)</a:t>
                      </a:r>
                      <a:r>
                        <a:rPr lang="zh-TW" altLang="en-US" sz="1800" dirty="0"/>
                        <a:t>研究人員</a:t>
                      </a:r>
                      <a:r>
                        <a:rPr lang="en-US" altLang="zh-TW" sz="1800" dirty="0"/>
                        <a:t>(</a:t>
                      </a:r>
                      <a:r>
                        <a:rPr lang="zh-TW" altLang="en-US" sz="1800" dirty="0"/>
                        <a:t>排除具中華民國國籍</a:t>
                      </a:r>
                      <a:r>
                        <a:rPr lang="en-US" altLang="zh-TW" sz="1800" dirty="0"/>
                        <a:t>)</a:t>
                      </a:r>
                      <a:r>
                        <a:rPr lang="zh-TW" altLang="en-US" sz="1800" dirty="0"/>
                        <a:t>研究啟動計畫</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dirty="0"/>
                        <a:t>畢業</a:t>
                      </a:r>
                      <a:r>
                        <a:rPr lang="en-US" altLang="zh-TW" sz="1800" dirty="0"/>
                        <a:t>/</a:t>
                      </a:r>
                      <a:r>
                        <a:rPr lang="zh-TW" altLang="en-US" sz="1800" dirty="0"/>
                        <a:t>現職大學</a:t>
                      </a:r>
                      <a:r>
                        <a:rPr lang="en-US" altLang="zh-TW" sz="1800" dirty="0"/>
                        <a:t>(</a:t>
                      </a:r>
                      <a:r>
                        <a:rPr lang="zh-TW" altLang="en-US" sz="1800" dirty="0"/>
                        <a:t>補助接待</a:t>
                      </a:r>
                      <a:r>
                        <a:rPr lang="en-US" altLang="zh-TW" sz="1800" dirty="0"/>
                        <a:t>PI)</a:t>
                      </a:r>
                      <a:r>
                        <a:rPr lang="zh-TW" altLang="en-US" sz="1800" dirty="0">
                          <a:latin typeface="PMingLiU" panose="02020500000000000000" pitchFamily="18" charset="-120"/>
                          <a:ea typeface="PMingLiU" panose="02020500000000000000" pitchFamily="18" charset="-120"/>
                        </a:rPr>
                        <a:t>：</a:t>
                      </a:r>
                      <a:endParaRPr lang="en-US" altLang="zh-TW"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dirty="0"/>
                        <a:t>100</a:t>
                      </a:r>
                      <a:r>
                        <a:rPr lang="zh-TW" altLang="en-US" sz="1800" dirty="0"/>
                        <a:t>名內</a:t>
                      </a:r>
                      <a:r>
                        <a:rPr lang="en-US" altLang="zh-TW" sz="1800" dirty="0"/>
                        <a:t>:50</a:t>
                      </a:r>
                      <a:r>
                        <a:rPr lang="zh-TW" altLang="en-US" sz="1800" dirty="0"/>
                        <a:t>萬元</a:t>
                      </a:r>
                      <a:endParaRPr lang="en-US" altLang="zh-TW"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dirty="0"/>
                        <a:t>101-300</a:t>
                      </a:r>
                      <a:r>
                        <a:rPr lang="zh-TW" altLang="en-US" sz="1800" dirty="0"/>
                        <a:t>名</a:t>
                      </a:r>
                      <a:r>
                        <a:rPr lang="en-US" altLang="zh-TW" sz="1800" dirty="0"/>
                        <a:t>:40</a:t>
                      </a:r>
                      <a:r>
                        <a:rPr lang="zh-TW" altLang="en-US" sz="1800" dirty="0"/>
                        <a:t>萬元</a:t>
                      </a:r>
                      <a:endParaRPr lang="en-US" altLang="zh-TW"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dirty="0"/>
                        <a:t>301-500</a:t>
                      </a:r>
                      <a:r>
                        <a:rPr lang="zh-TW" altLang="en-US" sz="1800" dirty="0"/>
                        <a:t>名</a:t>
                      </a:r>
                      <a:r>
                        <a:rPr lang="en-US" altLang="zh-TW" sz="1800" dirty="0"/>
                        <a:t>:30</a:t>
                      </a:r>
                      <a:r>
                        <a:rPr lang="zh-TW" altLang="en-US" sz="1800" dirty="0"/>
                        <a:t>萬元</a:t>
                      </a:r>
                      <a:endParaRPr lang="en-US" altLang="zh-TW" sz="1800" dirty="0"/>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p>
                  </a:txBody>
                  <a:tcPr anchor="ctr">
                    <a:solidFill>
                      <a:schemeClr val="bg1"/>
                    </a:solidFill>
                  </a:tcPr>
                </a:tc>
                <a:extLst>
                  <a:ext uri="{0D108BD9-81ED-4DB2-BD59-A6C34878D82A}">
                    <a16:rowId xmlns:a16="http://schemas.microsoft.com/office/drawing/2014/main" val="3799785817"/>
                  </a:ext>
                </a:extLst>
              </a:tr>
            </a:tbl>
          </a:graphicData>
        </a:graphic>
      </p:graphicFrame>
      <p:sp>
        <p:nvSpPr>
          <p:cNvPr id="4" name="標題 1">
            <a:extLst>
              <a:ext uri="{FF2B5EF4-FFF2-40B4-BE49-F238E27FC236}">
                <a16:creationId xmlns:a16="http://schemas.microsoft.com/office/drawing/2014/main" id="{D3EACB63-5373-ABB9-C670-E15786CFC931}"/>
              </a:ext>
            </a:extLst>
          </p:cNvPr>
          <p:cNvSpPr txBox="1">
            <a:spLocks/>
          </p:cNvSpPr>
          <p:nvPr/>
        </p:nvSpPr>
        <p:spPr>
          <a:xfrm>
            <a:off x="2850777" y="190510"/>
            <a:ext cx="6750423"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規劃補助項目</a:t>
            </a:r>
            <a:r>
              <a:rPr lang="en-US" altLang="zh-TW" sz="3200" b="1" dirty="0"/>
              <a:t>-</a:t>
            </a:r>
            <a:r>
              <a:rPr lang="zh-TW" altLang="en-US" sz="3200" b="1" dirty="0">
                <a:solidFill>
                  <a:srgbClr val="0070C0"/>
                </a:solidFill>
              </a:rPr>
              <a:t>碩博生、中心研究員</a:t>
            </a:r>
            <a:endParaRPr lang="en-US" altLang="zh-TW" sz="3200" b="1" dirty="0">
              <a:solidFill>
                <a:srgbClr val="0070C0"/>
              </a:solidFill>
            </a:endParaRPr>
          </a:p>
          <a:p>
            <a:pPr algn="ctr"/>
            <a:r>
              <a:rPr lang="en-US" altLang="zh-TW" sz="1800" b="1" dirty="0">
                <a:solidFill>
                  <a:srgbClr val="C00000"/>
                </a:solidFill>
              </a:rPr>
              <a:t>(</a:t>
            </a:r>
            <a:r>
              <a:rPr lang="zh-TW" altLang="en-US" sz="1800" b="1" dirty="0">
                <a:solidFill>
                  <a:srgbClr val="C00000"/>
                </a:solidFill>
              </a:rPr>
              <a:t>請以學生的指導教授或接待</a:t>
            </a:r>
            <a:r>
              <a:rPr lang="en-US" altLang="zh-TW" sz="1800" b="1" dirty="0">
                <a:solidFill>
                  <a:srgbClr val="C00000"/>
                </a:solidFill>
              </a:rPr>
              <a:t>PI</a:t>
            </a:r>
            <a:r>
              <a:rPr lang="zh-TW" altLang="en-US" sz="1800" b="1" dirty="0">
                <a:solidFill>
                  <a:srgbClr val="C00000"/>
                </a:solidFill>
              </a:rPr>
              <a:t>身分申請</a:t>
            </a:r>
            <a:r>
              <a:rPr lang="en-US" altLang="zh-TW" sz="1800" b="1" dirty="0">
                <a:solidFill>
                  <a:srgbClr val="C00000"/>
                </a:solidFill>
              </a:rPr>
              <a:t>)</a:t>
            </a:r>
          </a:p>
        </p:txBody>
      </p:sp>
    </p:spTree>
    <p:extLst>
      <p:ext uri="{BB962C8B-B14F-4D97-AF65-F5344CB8AC3E}">
        <p14:creationId xmlns:p14="http://schemas.microsoft.com/office/powerpoint/2010/main" val="3569563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6AAA08-B512-223F-29FF-CD7D11F37196}"/>
              </a:ext>
            </a:extLst>
          </p:cNvPr>
          <p:cNvSpPr>
            <a:spLocks noGrp="1"/>
          </p:cNvSpPr>
          <p:nvPr>
            <p:ph type="sldNum" sz="quarter" idx="4"/>
          </p:nvPr>
        </p:nvSpPr>
        <p:spPr/>
        <p:txBody>
          <a:bodyPr/>
          <a:lstStyle/>
          <a:p>
            <a:fld id="{7687A527-C554-4D07-B4CE-B35F152D33B4}" type="slidenum">
              <a:rPr lang="zh-TW" altLang="en-US" smtClean="0"/>
              <a:pPr/>
              <a:t>14</a:t>
            </a:fld>
            <a:endParaRPr lang="zh-TW" altLang="en-US" dirty="0"/>
          </a:p>
        </p:txBody>
      </p:sp>
      <p:sp>
        <p:nvSpPr>
          <p:cNvPr id="3" name="標題 1">
            <a:extLst>
              <a:ext uri="{FF2B5EF4-FFF2-40B4-BE49-F238E27FC236}">
                <a16:creationId xmlns:a16="http://schemas.microsoft.com/office/drawing/2014/main" id="{EC284E79-BE37-B198-CBA1-87A35993E7F3}"/>
              </a:ext>
            </a:extLst>
          </p:cNvPr>
          <p:cNvSpPr txBox="1">
            <a:spLocks/>
          </p:cNvSpPr>
          <p:nvPr/>
        </p:nvSpPr>
        <p:spPr>
          <a:xfrm>
            <a:off x="2483224" y="156090"/>
            <a:ext cx="7315200"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規劃補助項目說明</a:t>
            </a:r>
            <a:r>
              <a:rPr lang="en-US" altLang="zh-TW" sz="3200" b="1" dirty="0"/>
              <a:t>-</a:t>
            </a:r>
            <a:r>
              <a:rPr lang="zh-TW" altLang="en-US" sz="3200" b="1" dirty="0">
                <a:solidFill>
                  <a:srgbClr val="0070C0"/>
                </a:solidFill>
              </a:rPr>
              <a:t>碩博生、研究員</a:t>
            </a:r>
            <a:endParaRPr lang="en-US" altLang="zh-TW" sz="3200" b="1" dirty="0">
              <a:solidFill>
                <a:srgbClr val="0070C0"/>
              </a:solidFill>
            </a:endParaRPr>
          </a:p>
        </p:txBody>
      </p:sp>
      <p:grpSp>
        <p:nvGrpSpPr>
          <p:cNvPr id="16" name="群組 15">
            <a:extLst>
              <a:ext uri="{FF2B5EF4-FFF2-40B4-BE49-F238E27FC236}">
                <a16:creationId xmlns:a16="http://schemas.microsoft.com/office/drawing/2014/main" id="{409518E0-F359-A03F-2FF2-BB553AF4BBE7}"/>
              </a:ext>
            </a:extLst>
          </p:cNvPr>
          <p:cNvGrpSpPr/>
          <p:nvPr/>
        </p:nvGrpSpPr>
        <p:grpSpPr>
          <a:xfrm>
            <a:off x="672352" y="1040427"/>
            <a:ext cx="10847294" cy="769442"/>
            <a:chOff x="609600" y="886616"/>
            <a:chExt cx="9430871" cy="769442"/>
          </a:xfrm>
        </p:grpSpPr>
        <p:sp>
          <p:nvSpPr>
            <p:cNvPr id="17" name="文字方塊 16">
              <a:extLst>
                <a:ext uri="{FF2B5EF4-FFF2-40B4-BE49-F238E27FC236}">
                  <a16:creationId xmlns:a16="http://schemas.microsoft.com/office/drawing/2014/main" id="{D4CE7121-98E4-3C38-6A57-D9658CC26FBF}"/>
                </a:ext>
              </a:extLst>
            </p:cNvPr>
            <p:cNvSpPr txBox="1"/>
            <p:nvPr/>
          </p:nvSpPr>
          <p:spPr>
            <a:xfrm>
              <a:off x="609600" y="886616"/>
              <a:ext cx="6741905" cy="400110"/>
            </a:xfrm>
            <a:prstGeom prst="rect">
              <a:avLst/>
            </a:prstGeom>
            <a:noFill/>
          </p:spPr>
          <p:txBody>
            <a:bodyPr wrap="square">
              <a:spAutoFit/>
            </a:bodyPr>
            <a:lstStyle/>
            <a:p>
              <a:pPr algn="l"/>
              <a:r>
                <a:rPr lang="zh-TW" altLang="en-US" sz="2000" b="1" dirty="0"/>
                <a:t>「</a:t>
              </a:r>
              <a:r>
                <a:rPr lang="zh-TW" altLang="en-US" sz="2000" b="1" dirty="0">
                  <a:solidFill>
                    <a:srgbClr val="C00000"/>
                  </a:solidFill>
                </a:rPr>
                <a:t>本國</a:t>
              </a:r>
              <a:r>
                <a:rPr lang="zh-TW" altLang="en-US" sz="2000" b="1" dirty="0"/>
                <a:t>」博碩士生</a:t>
              </a:r>
              <a:r>
                <a:rPr lang="en-US" altLang="zh-TW" sz="2000" b="1" dirty="0"/>
                <a:t>-Outbound</a:t>
              </a:r>
              <a:r>
                <a:rPr lang="zh-TW" altLang="en-US" sz="2000" b="1" dirty="0">
                  <a:latin typeface="PMingLiU" panose="02020500000000000000" pitchFamily="18" charset="-120"/>
                  <a:ea typeface="PMingLiU" panose="02020500000000000000" pitchFamily="18" charset="-120"/>
                </a:rPr>
                <a:t>：</a:t>
              </a:r>
              <a:r>
                <a:rPr lang="zh-TW" altLang="en-US" sz="2000" b="1" dirty="0"/>
                <a:t>不補助出席國際研討會</a:t>
              </a:r>
              <a:endParaRPr lang="en-US" altLang="zh-TW" sz="2000" b="1" dirty="0"/>
            </a:p>
          </p:txBody>
        </p:sp>
        <p:sp>
          <p:nvSpPr>
            <p:cNvPr id="18" name="文字方塊 17">
              <a:extLst>
                <a:ext uri="{FF2B5EF4-FFF2-40B4-BE49-F238E27FC236}">
                  <a16:creationId xmlns:a16="http://schemas.microsoft.com/office/drawing/2014/main" id="{E702B731-673A-DDE3-B87B-9BF05C509715}"/>
                </a:ext>
              </a:extLst>
            </p:cNvPr>
            <p:cNvSpPr txBox="1"/>
            <p:nvPr/>
          </p:nvSpPr>
          <p:spPr>
            <a:xfrm>
              <a:off x="609600" y="1255948"/>
              <a:ext cx="9430871" cy="400110"/>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選送</a:t>
              </a:r>
              <a:r>
                <a:rPr lang="zh-TW" altLang="en-US" sz="2000" b="1" dirty="0"/>
                <a:t>本國籍</a:t>
              </a:r>
              <a:r>
                <a:rPr lang="zh-TW" altLang="en-US" sz="2000" dirty="0"/>
                <a:t>博碩士生赴國外研習、交流、研究等。</a:t>
              </a:r>
              <a:endParaRPr lang="en-US" altLang="zh-TW" sz="2000" dirty="0"/>
            </a:p>
          </p:txBody>
        </p:sp>
      </p:grpSp>
      <p:grpSp>
        <p:nvGrpSpPr>
          <p:cNvPr id="19" name="群組 18">
            <a:extLst>
              <a:ext uri="{FF2B5EF4-FFF2-40B4-BE49-F238E27FC236}">
                <a16:creationId xmlns:a16="http://schemas.microsoft.com/office/drawing/2014/main" id="{A85109A8-16D6-1C89-1B13-6576DC200407}"/>
              </a:ext>
            </a:extLst>
          </p:cNvPr>
          <p:cNvGrpSpPr/>
          <p:nvPr/>
        </p:nvGrpSpPr>
        <p:grpSpPr>
          <a:xfrm>
            <a:off x="672352" y="3188026"/>
            <a:ext cx="10847295" cy="1077218"/>
            <a:chOff x="609599" y="886616"/>
            <a:chExt cx="9430872" cy="1077218"/>
          </a:xfrm>
        </p:grpSpPr>
        <p:sp>
          <p:nvSpPr>
            <p:cNvPr id="20" name="文字方塊 19">
              <a:extLst>
                <a:ext uri="{FF2B5EF4-FFF2-40B4-BE49-F238E27FC236}">
                  <a16:creationId xmlns:a16="http://schemas.microsoft.com/office/drawing/2014/main" id="{D4693D0D-29E2-7A40-5145-B7DFF8F1DBE9}"/>
                </a:ext>
              </a:extLst>
            </p:cNvPr>
            <p:cNvSpPr txBox="1"/>
            <p:nvPr/>
          </p:nvSpPr>
          <p:spPr>
            <a:xfrm>
              <a:off x="609599" y="886616"/>
              <a:ext cx="6437933" cy="400110"/>
            </a:xfrm>
            <a:prstGeom prst="rect">
              <a:avLst/>
            </a:prstGeom>
            <a:noFill/>
          </p:spPr>
          <p:txBody>
            <a:bodyPr wrap="square">
              <a:spAutoFit/>
            </a:bodyPr>
            <a:lstStyle/>
            <a:p>
              <a:pPr algn="l"/>
              <a:r>
                <a:rPr lang="zh-TW" altLang="en-US" sz="2000" b="1" dirty="0"/>
                <a:t>高醫千里馬</a:t>
              </a:r>
              <a:r>
                <a:rPr lang="en-US" altLang="zh-TW" sz="2000" b="1" dirty="0"/>
                <a:t>(</a:t>
              </a:r>
              <a:r>
                <a:rPr lang="en-US" altLang="zh-TW" sz="2000" b="1" dirty="0">
                  <a:solidFill>
                    <a:srgbClr val="C00000"/>
                  </a:solidFill>
                </a:rPr>
                <a:t>45</a:t>
              </a:r>
              <a:r>
                <a:rPr lang="zh-TW" altLang="en-US" sz="2000" b="1" dirty="0">
                  <a:solidFill>
                    <a:srgbClr val="C00000"/>
                  </a:solidFill>
                </a:rPr>
                <a:t>歲以下</a:t>
              </a:r>
              <a:r>
                <a:rPr lang="zh-TW" altLang="en-US" sz="2000" b="1" dirty="0"/>
                <a:t>博士生或中心研究員</a:t>
              </a:r>
              <a:r>
                <a:rPr lang="en-US" altLang="zh-TW" sz="2000" b="1" dirty="0"/>
                <a:t>)-3</a:t>
              </a:r>
              <a:r>
                <a:rPr lang="zh-TW" altLang="en-US" sz="2000" b="1" dirty="0"/>
                <a:t>個月以上</a:t>
              </a:r>
            </a:p>
          </p:txBody>
        </p:sp>
        <p:sp>
          <p:nvSpPr>
            <p:cNvPr id="21" name="文字方塊 20">
              <a:extLst>
                <a:ext uri="{FF2B5EF4-FFF2-40B4-BE49-F238E27FC236}">
                  <a16:creationId xmlns:a16="http://schemas.microsoft.com/office/drawing/2014/main" id="{6CE86066-B9BB-5B5D-2292-656392418C79}"/>
                </a:ext>
              </a:extLst>
            </p:cNvPr>
            <p:cNvSpPr txBox="1"/>
            <p:nvPr/>
          </p:nvSpPr>
          <p:spPr>
            <a:xfrm>
              <a:off x="609600" y="1255948"/>
              <a:ext cx="9430871" cy="707886"/>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補助</a:t>
              </a:r>
              <a:r>
                <a:rPr lang="zh-TW" altLang="en-US" sz="2000" b="1" dirty="0">
                  <a:solidFill>
                    <a:srgbClr val="C00000"/>
                  </a:solidFill>
                </a:rPr>
                <a:t>本國籍</a:t>
              </a:r>
              <a:r>
                <a:rPr lang="zh-TW" altLang="en-US" sz="2000" dirty="0"/>
                <a:t>博士生或中心</a:t>
              </a:r>
              <a:r>
                <a:rPr lang="en-US" altLang="zh-TW" sz="2000" dirty="0"/>
                <a:t>(</a:t>
              </a:r>
              <a:r>
                <a:rPr lang="zh-TW" altLang="en-US" sz="2000" dirty="0"/>
                <a:t>院特色計畫</a:t>
              </a:r>
              <a:r>
                <a:rPr lang="en-US" altLang="zh-TW" sz="2000" dirty="0"/>
                <a:t>)</a:t>
              </a:r>
              <a:r>
                <a:rPr lang="zh-TW" altLang="en-US" sz="2000" dirty="0"/>
                <a:t>研究員前往國外進行研究，培育具跨國經驗之研究人才。</a:t>
              </a:r>
              <a:endParaRPr lang="en-US" altLang="zh-TW" sz="2000" dirty="0"/>
            </a:p>
            <a:p>
              <a:pPr marL="285750" indent="-285750" algn="just">
                <a:buFont typeface="Arial" panose="020B0604020202020204" pitchFamily="34" charset="0"/>
                <a:buChar char="•"/>
              </a:pPr>
              <a:r>
                <a:rPr lang="zh-TW" altLang="en-US" sz="2000" dirty="0"/>
                <a:t>強化與國際合作單位深化研究鏈結與實質產出。</a:t>
              </a:r>
            </a:p>
          </p:txBody>
        </p:sp>
      </p:grpSp>
      <p:grpSp>
        <p:nvGrpSpPr>
          <p:cNvPr id="22" name="群組 21">
            <a:extLst>
              <a:ext uri="{FF2B5EF4-FFF2-40B4-BE49-F238E27FC236}">
                <a16:creationId xmlns:a16="http://schemas.microsoft.com/office/drawing/2014/main" id="{441CF662-569E-999F-03BE-6D0621203D53}"/>
              </a:ext>
            </a:extLst>
          </p:cNvPr>
          <p:cNvGrpSpPr/>
          <p:nvPr/>
        </p:nvGrpSpPr>
        <p:grpSpPr>
          <a:xfrm>
            <a:off x="672352" y="4587626"/>
            <a:ext cx="10847294" cy="1731491"/>
            <a:chOff x="609600" y="886616"/>
            <a:chExt cx="9430871" cy="1731491"/>
          </a:xfrm>
        </p:grpSpPr>
        <p:sp>
          <p:nvSpPr>
            <p:cNvPr id="23" name="文字方塊 22">
              <a:extLst>
                <a:ext uri="{FF2B5EF4-FFF2-40B4-BE49-F238E27FC236}">
                  <a16:creationId xmlns:a16="http://schemas.microsoft.com/office/drawing/2014/main" id="{D834EABF-11C6-7F26-B5E4-43E28FDB8E62}"/>
                </a:ext>
              </a:extLst>
            </p:cNvPr>
            <p:cNvSpPr txBox="1"/>
            <p:nvPr/>
          </p:nvSpPr>
          <p:spPr>
            <a:xfrm>
              <a:off x="609600" y="886616"/>
              <a:ext cx="9430871" cy="400110"/>
            </a:xfrm>
            <a:prstGeom prst="rect">
              <a:avLst/>
            </a:prstGeom>
            <a:noFill/>
          </p:spPr>
          <p:txBody>
            <a:bodyPr wrap="square">
              <a:spAutoFit/>
            </a:bodyPr>
            <a:lstStyle/>
            <a:p>
              <a:pPr algn="l"/>
              <a:r>
                <a:rPr lang="zh-TW" altLang="en-US" sz="2000" b="1" dirty="0"/>
                <a:t>國際級優秀</a:t>
              </a:r>
              <a:r>
                <a:rPr lang="en-US" altLang="zh-TW" sz="2000" b="1" dirty="0"/>
                <a:t>(</a:t>
              </a:r>
              <a:r>
                <a:rPr lang="zh-TW" altLang="en-US" sz="2000" b="1" dirty="0"/>
                <a:t>參考教育部最新世界頂尖大學名單</a:t>
              </a:r>
              <a:r>
                <a:rPr lang="en-US" altLang="zh-TW" sz="2000" b="1" dirty="0"/>
                <a:t>)</a:t>
              </a:r>
              <a:r>
                <a:rPr lang="zh-TW" altLang="en-US" sz="2000" b="1" dirty="0"/>
                <a:t>研究人員</a:t>
              </a:r>
              <a:r>
                <a:rPr lang="en-US" altLang="zh-TW" sz="2000" b="1" dirty="0"/>
                <a:t>(</a:t>
              </a:r>
              <a:r>
                <a:rPr lang="zh-TW" altLang="en-US" sz="2000" b="1" dirty="0"/>
                <a:t>排除具中華民國國籍</a:t>
              </a:r>
              <a:r>
                <a:rPr lang="en-US" altLang="zh-TW" sz="2000" b="1" dirty="0"/>
                <a:t>)</a:t>
              </a:r>
              <a:r>
                <a:rPr lang="zh-TW" altLang="en-US" sz="2000" b="1" dirty="0"/>
                <a:t>研究啟動計畫</a:t>
              </a:r>
            </a:p>
          </p:txBody>
        </p:sp>
        <p:sp>
          <p:nvSpPr>
            <p:cNvPr id="24" name="文字方塊 23">
              <a:extLst>
                <a:ext uri="{FF2B5EF4-FFF2-40B4-BE49-F238E27FC236}">
                  <a16:creationId xmlns:a16="http://schemas.microsoft.com/office/drawing/2014/main" id="{5FC938F4-A530-E47F-6B9C-9695E5329736}"/>
                </a:ext>
              </a:extLst>
            </p:cNvPr>
            <p:cNvSpPr txBox="1"/>
            <p:nvPr/>
          </p:nvSpPr>
          <p:spPr>
            <a:xfrm>
              <a:off x="609600" y="1294668"/>
              <a:ext cx="9430871" cy="1323439"/>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強化吸引國外優異研究人員來本校，透過</a:t>
              </a:r>
              <a:r>
                <a:rPr lang="zh-TW" altLang="en-US" sz="2000" b="1" dirty="0"/>
                <a:t>給予接待</a:t>
              </a:r>
              <a:r>
                <a:rPr lang="en-US" altLang="zh-TW" sz="2000" b="1" dirty="0"/>
                <a:t>PI</a:t>
              </a:r>
              <a:r>
                <a:rPr lang="zh-TW" altLang="en-US" sz="2000" b="1" dirty="0"/>
                <a:t>相關補助</a:t>
              </a:r>
              <a:r>
                <a:rPr lang="zh-TW" altLang="en-US" sz="2000" dirty="0"/>
                <a:t>，立即展開研究。</a:t>
              </a:r>
              <a:endParaRPr lang="en-US" altLang="zh-TW" sz="2000" dirty="0"/>
            </a:p>
            <a:p>
              <a:pPr marL="285750" indent="-285750" algn="just">
                <a:buFont typeface="Arial" panose="020B0604020202020204" pitchFamily="34" charset="0"/>
                <a:buChar char="•"/>
              </a:pPr>
              <a:r>
                <a:rPr lang="zh-TW" altLang="en-US" sz="2000" dirty="0"/>
                <a:t>鏈結研究員國外母校或工作單位之人脈與研究資源。</a:t>
              </a:r>
              <a:endParaRPr lang="en-US" altLang="zh-TW" sz="2000" dirty="0"/>
            </a:p>
            <a:p>
              <a:pPr marL="285750" indent="-285750" algn="just">
                <a:buFont typeface="Arial" panose="020B0604020202020204" pitchFamily="34" charset="0"/>
                <a:buChar char="•"/>
              </a:pPr>
              <a:r>
                <a:rPr lang="zh-TW" altLang="en-US" sz="2000" dirty="0"/>
                <a:t>依實際執行研究期間調整補助。</a:t>
              </a:r>
              <a:endParaRPr lang="en-US" altLang="zh-TW" sz="2000" dirty="0"/>
            </a:p>
            <a:p>
              <a:pPr marL="285750" indent="-285750" algn="just">
                <a:buFont typeface="Arial" panose="020B0604020202020204" pitchFamily="34" charset="0"/>
                <a:buChar char="•"/>
              </a:pPr>
              <a:r>
                <a:rPr lang="zh-TW" altLang="en-US" sz="2000" dirty="0"/>
                <a:t>以未來可以推動聘用為</a:t>
              </a:r>
              <a:r>
                <a:rPr lang="zh-TW" altLang="en-US" sz="2000" b="1" dirty="0"/>
                <a:t>本校專任研究員</a:t>
              </a:r>
              <a:r>
                <a:rPr lang="zh-TW" altLang="en-US" sz="2000" dirty="0"/>
                <a:t>或</a:t>
              </a:r>
              <a:r>
                <a:rPr lang="zh-TW" altLang="en-US" sz="2000" b="1" dirty="0"/>
                <a:t>博士後研究員</a:t>
              </a:r>
              <a:r>
                <a:rPr lang="zh-TW" altLang="en-US" sz="2000" dirty="0"/>
                <a:t>為佳。</a:t>
              </a:r>
            </a:p>
          </p:txBody>
        </p:sp>
      </p:grpSp>
      <p:grpSp>
        <p:nvGrpSpPr>
          <p:cNvPr id="4" name="群組 3">
            <a:extLst>
              <a:ext uri="{FF2B5EF4-FFF2-40B4-BE49-F238E27FC236}">
                <a16:creationId xmlns:a16="http://schemas.microsoft.com/office/drawing/2014/main" id="{CC818FC3-FF34-039D-425E-7EC9DE35026E}"/>
              </a:ext>
            </a:extLst>
          </p:cNvPr>
          <p:cNvGrpSpPr/>
          <p:nvPr/>
        </p:nvGrpSpPr>
        <p:grpSpPr>
          <a:xfrm>
            <a:off x="672352" y="2069806"/>
            <a:ext cx="10847294" cy="769442"/>
            <a:chOff x="609600" y="886616"/>
            <a:chExt cx="9430871" cy="769442"/>
          </a:xfrm>
        </p:grpSpPr>
        <p:sp>
          <p:nvSpPr>
            <p:cNvPr id="5" name="文字方塊 4">
              <a:extLst>
                <a:ext uri="{FF2B5EF4-FFF2-40B4-BE49-F238E27FC236}">
                  <a16:creationId xmlns:a16="http://schemas.microsoft.com/office/drawing/2014/main" id="{5407E7FA-AF2A-E216-D85A-CFFB7BB85875}"/>
                </a:ext>
              </a:extLst>
            </p:cNvPr>
            <p:cNvSpPr txBox="1"/>
            <p:nvPr/>
          </p:nvSpPr>
          <p:spPr>
            <a:xfrm>
              <a:off x="609600" y="886616"/>
              <a:ext cx="4347882" cy="400110"/>
            </a:xfrm>
            <a:prstGeom prst="rect">
              <a:avLst/>
            </a:prstGeom>
            <a:noFill/>
          </p:spPr>
          <p:txBody>
            <a:bodyPr wrap="square">
              <a:spAutoFit/>
            </a:bodyPr>
            <a:lstStyle/>
            <a:p>
              <a:pPr algn="l"/>
              <a:r>
                <a:rPr lang="zh-TW" altLang="en-US" sz="2000" b="1" dirty="0"/>
                <a:t>「</a:t>
              </a:r>
              <a:r>
                <a:rPr lang="zh-TW" altLang="en-US" sz="2000" b="1" dirty="0">
                  <a:solidFill>
                    <a:srgbClr val="C00000"/>
                  </a:solidFill>
                </a:rPr>
                <a:t>雙聯</a:t>
              </a:r>
              <a:r>
                <a:rPr lang="zh-TW" altLang="en-US" sz="2000" b="1" dirty="0"/>
                <a:t>」博碩士生</a:t>
              </a:r>
              <a:r>
                <a:rPr lang="en-US" altLang="zh-TW" sz="2000" b="1" dirty="0"/>
                <a:t>-Inbound</a:t>
              </a:r>
              <a:r>
                <a:rPr lang="zh-TW" altLang="en-US" sz="2000" b="1" dirty="0">
                  <a:latin typeface="PMingLiU" panose="02020500000000000000" pitchFamily="18" charset="-120"/>
                  <a:ea typeface="PMingLiU" panose="02020500000000000000" pitchFamily="18" charset="-120"/>
                </a:rPr>
                <a:t>：</a:t>
              </a:r>
              <a:r>
                <a:rPr lang="zh-TW" altLang="en-US" sz="2000" b="1" dirty="0"/>
                <a:t>不補助機票</a:t>
              </a:r>
              <a:endParaRPr lang="en-US" altLang="zh-TW" sz="2000" b="1" dirty="0"/>
            </a:p>
          </p:txBody>
        </p:sp>
        <p:sp>
          <p:nvSpPr>
            <p:cNvPr id="6" name="文字方塊 5">
              <a:extLst>
                <a:ext uri="{FF2B5EF4-FFF2-40B4-BE49-F238E27FC236}">
                  <a16:creationId xmlns:a16="http://schemas.microsoft.com/office/drawing/2014/main" id="{C0B7E826-7212-9CF8-05C6-8ADBA3C2D949}"/>
                </a:ext>
              </a:extLst>
            </p:cNvPr>
            <p:cNvSpPr txBox="1"/>
            <p:nvPr/>
          </p:nvSpPr>
          <p:spPr>
            <a:xfrm>
              <a:off x="609600" y="1255948"/>
              <a:ext cx="9430871" cy="400110"/>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促進雙聯博碩士生來台就讀，須排除進修學士班、碩士在職專班、學士班。</a:t>
              </a:r>
            </a:p>
          </p:txBody>
        </p:sp>
      </p:grpSp>
    </p:spTree>
    <p:extLst>
      <p:ext uri="{BB962C8B-B14F-4D97-AF65-F5344CB8AC3E}">
        <p14:creationId xmlns:p14="http://schemas.microsoft.com/office/powerpoint/2010/main" val="2132044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1EC6588-141C-E96F-2887-F959B66D00B9}"/>
              </a:ext>
            </a:extLst>
          </p:cNvPr>
          <p:cNvSpPr>
            <a:spLocks noGrp="1"/>
          </p:cNvSpPr>
          <p:nvPr>
            <p:ph type="sldNum" sz="quarter" idx="4"/>
          </p:nvPr>
        </p:nvSpPr>
        <p:spPr/>
        <p:txBody>
          <a:bodyPr/>
          <a:lstStyle/>
          <a:p>
            <a:fld id="{7687A527-C554-4D07-B4CE-B35F152D33B4}" type="slidenum">
              <a:rPr lang="zh-TW" altLang="en-US" smtClean="0"/>
              <a:pPr/>
              <a:t>15</a:t>
            </a:fld>
            <a:endParaRPr lang="zh-TW" altLang="en-US" dirty="0"/>
          </a:p>
        </p:txBody>
      </p:sp>
      <p:sp>
        <p:nvSpPr>
          <p:cNvPr id="4" name="文字方塊 3">
            <a:extLst>
              <a:ext uri="{FF2B5EF4-FFF2-40B4-BE49-F238E27FC236}">
                <a16:creationId xmlns:a16="http://schemas.microsoft.com/office/drawing/2014/main" id="{0672ACE0-0D33-6502-7943-A9822F06F87C}"/>
              </a:ext>
            </a:extLst>
          </p:cNvPr>
          <p:cNvSpPr txBox="1"/>
          <p:nvPr/>
        </p:nvSpPr>
        <p:spPr>
          <a:xfrm>
            <a:off x="452714" y="3700140"/>
            <a:ext cx="3509686" cy="211852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TW" altLang="en-US" dirty="0"/>
              <a:t>請參照「</a:t>
            </a:r>
            <a:r>
              <a:rPr lang="zh-TW" altLang="en-US" b="0" i="0" dirty="0">
                <a:solidFill>
                  <a:srgbClr val="131314"/>
                </a:solidFill>
                <a:effectLst/>
                <a:hlinkClick r:id="rId2"/>
              </a:rPr>
              <a:t>高雄醫學大學教師出席國際會議補助機票費金額表</a:t>
            </a:r>
            <a:r>
              <a:rPr lang="zh-TW" altLang="en-US" dirty="0"/>
              <a:t>」</a:t>
            </a:r>
            <a:endParaRPr lang="en-US" altLang="zh-TW" dirty="0"/>
          </a:p>
          <a:p>
            <a:pPr marL="285750" indent="-285750">
              <a:lnSpc>
                <a:spcPct val="150000"/>
              </a:lnSpc>
              <a:buFont typeface="Arial" panose="020B0604020202020204" pitchFamily="34" charset="0"/>
              <a:buChar char="•"/>
            </a:pPr>
            <a:r>
              <a:rPr lang="zh-TW" altLang="en-US" b="0" i="0" dirty="0">
                <a:solidFill>
                  <a:srgbClr val="131314"/>
                </a:solidFill>
                <a:effectLst/>
                <a:latin typeface="Google Sans Text"/>
              </a:rPr>
              <a:t>原則上補助</a:t>
            </a:r>
            <a:r>
              <a:rPr lang="zh-TW" altLang="en-US" b="1" i="0" dirty="0">
                <a:solidFill>
                  <a:srgbClr val="131314"/>
                </a:solidFill>
                <a:effectLst/>
                <a:latin typeface="Google Sans Text"/>
              </a:rPr>
              <a:t>經濟艙</a:t>
            </a:r>
            <a:r>
              <a:rPr lang="zh-TW" altLang="en-US" b="0" i="0" dirty="0">
                <a:solidFill>
                  <a:srgbClr val="131314"/>
                </a:solidFill>
                <a:effectLst/>
                <a:latin typeface="Google Sans Text"/>
              </a:rPr>
              <a:t>票價</a:t>
            </a:r>
            <a:endParaRPr lang="en-US" altLang="zh-TW" b="0" i="0" dirty="0">
              <a:solidFill>
                <a:srgbClr val="131314"/>
              </a:solidFill>
              <a:effectLst/>
              <a:latin typeface="Google Sans Text"/>
            </a:endParaRPr>
          </a:p>
          <a:p>
            <a:pPr marL="285750" indent="-285750">
              <a:lnSpc>
                <a:spcPct val="150000"/>
              </a:lnSpc>
              <a:buFont typeface="Arial" panose="020B0604020202020204" pitchFamily="34" charset="0"/>
              <a:buChar char="•"/>
            </a:pPr>
            <a:r>
              <a:rPr lang="zh-TW" altLang="en-US" b="0" i="0" dirty="0">
                <a:solidFill>
                  <a:srgbClr val="131314"/>
                </a:solidFill>
                <a:effectLst/>
              </a:rPr>
              <a:t>例</a:t>
            </a:r>
            <a:r>
              <a:rPr lang="en-US" altLang="zh-TW" b="0" i="0" dirty="0">
                <a:solidFill>
                  <a:srgbClr val="131314"/>
                </a:solidFill>
                <a:effectLst/>
              </a:rPr>
              <a:t>:</a:t>
            </a:r>
            <a:r>
              <a:rPr lang="zh-TW" altLang="en-US" dirty="0"/>
              <a:t>日本</a:t>
            </a:r>
            <a:r>
              <a:rPr lang="zh-TW" altLang="en-US" b="0" i="0" dirty="0">
                <a:solidFill>
                  <a:srgbClr val="131314"/>
                </a:solidFill>
                <a:effectLst/>
              </a:rPr>
              <a:t>東京，台幣</a:t>
            </a:r>
            <a:r>
              <a:rPr lang="en-US" altLang="zh-TW" b="0" i="0" dirty="0">
                <a:solidFill>
                  <a:srgbClr val="131314"/>
                </a:solidFill>
                <a:effectLst/>
              </a:rPr>
              <a:t>18,000</a:t>
            </a:r>
            <a:r>
              <a:rPr lang="zh-TW" altLang="en-US" b="0" i="0" dirty="0">
                <a:solidFill>
                  <a:srgbClr val="131314"/>
                </a:solidFill>
                <a:effectLst/>
              </a:rPr>
              <a:t>元</a:t>
            </a:r>
            <a:endParaRPr lang="en-US" altLang="zh-TW" b="0" i="0" dirty="0">
              <a:solidFill>
                <a:srgbClr val="131314"/>
              </a:solidFill>
              <a:effectLst/>
            </a:endParaRPr>
          </a:p>
          <a:p>
            <a:pPr marL="285750" indent="-285750">
              <a:lnSpc>
                <a:spcPct val="150000"/>
              </a:lnSpc>
              <a:buFont typeface="Arial" panose="020B0604020202020204" pitchFamily="34" charset="0"/>
              <a:buChar char="•"/>
            </a:pPr>
            <a:endParaRPr lang="en-US" altLang="zh-TW" b="0" i="0" dirty="0">
              <a:solidFill>
                <a:srgbClr val="131314"/>
              </a:solidFill>
              <a:effectLst/>
            </a:endParaRPr>
          </a:p>
        </p:txBody>
      </p:sp>
      <p:sp>
        <p:nvSpPr>
          <p:cNvPr id="5" name="標題 1">
            <a:extLst>
              <a:ext uri="{FF2B5EF4-FFF2-40B4-BE49-F238E27FC236}">
                <a16:creationId xmlns:a16="http://schemas.microsoft.com/office/drawing/2014/main" id="{0B21E624-6B81-4D7E-6E03-B829C1A6CBCE}"/>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注意事項</a:t>
            </a:r>
            <a:r>
              <a:rPr lang="en-US" altLang="zh-TW" sz="3200" b="1" dirty="0"/>
              <a:t>-</a:t>
            </a:r>
            <a:r>
              <a:rPr lang="zh-TW" altLang="en-US" sz="3200" b="1" dirty="0">
                <a:solidFill>
                  <a:srgbClr val="0070C0"/>
                </a:solidFill>
              </a:rPr>
              <a:t>教師、研究員</a:t>
            </a:r>
            <a:endParaRPr lang="en-US" altLang="zh-TW" sz="3200" b="1" dirty="0">
              <a:solidFill>
                <a:srgbClr val="0070C0"/>
              </a:solidFill>
            </a:endParaRPr>
          </a:p>
        </p:txBody>
      </p:sp>
      <p:sp>
        <p:nvSpPr>
          <p:cNvPr id="6" name="文字方塊 5">
            <a:extLst>
              <a:ext uri="{FF2B5EF4-FFF2-40B4-BE49-F238E27FC236}">
                <a16:creationId xmlns:a16="http://schemas.microsoft.com/office/drawing/2014/main" id="{3F31C87B-B7AA-CABB-18AB-1DC67097EF5A}"/>
              </a:ext>
            </a:extLst>
          </p:cNvPr>
          <p:cNvSpPr txBox="1"/>
          <p:nvPr/>
        </p:nvSpPr>
        <p:spPr>
          <a:xfrm>
            <a:off x="4119280" y="3700140"/>
            <a:ext cx="3810002"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TW" altLang="en-US" dirty="0"/>
              <a:t>請參照「</a:t>
            </a:r>
            <a:r>
              <a:rPr lang="zh-TW" altLang="en-US" dirty="0">
                <a:hlinkClick r:id="rId3"/>
              </a:rPr>
              <a:t>中央政府各機關派赴國外各地區出差人員生活費日支數額表</a:t>
            </a:r>
            <a:r>
              <a:rPr lang="zh-TW" altLang="en-US" dirty="0"/>
              <a:t>」規定辦理</a:t>
            </a:r>
            <a:endParaRPr lang="en-US" altLang="zh-TW" dirty="0"/>
          </a:p>
          <a:p>
            <a:pPr marL="285750" indent="-285750" algn="just">
              <a:lnSpc>
                <a:spcPct val="150000"/>
              </a:lnSpc>
              <a:buFont typeface="Arial" panose="020B0604020202020204" pitchFamily="34" charset="0"/>
              <a:buChar char="•"/>
            </a:pPr>
            <a:r>
              <a:rPr lang="zh-TW" altLang="en-US" dirty="0"/>
              <a:t>例</a:t>
            </a:r>
            <a:r>
              <a:rPr lang="en-US" altLang="zh-TW" dirty="0"/>
              <a:t>:</a:t>
            </a:r>
            <a:r>
              <a:rPr lang="zh-TW" altLang="en-US" dirty="0"/>
              <a:t>日本東京，</a:t>
            </a:r>
            <a:r>
              <a:rPr lang="en-US" altLang="zh-TW" dirty="0"/>
              <a:t>301</a:t>
            </a:r>
            <a:r>
              <a:rPr lang="zh-TW" altLang="en-US" dirty="0"/>
              <a:t>美元</a:t>
            </a:r>
            <a:r>
              <a:rPr lang="en-US" altLang="zh-TW" dirty="0"/>
              <a:t>/</a:t>
            </a:r>
            <a:r>
              <a:rPr lang="zh-TW" altLang="en-US" dirty="0"/>
              <a:t>日</a:t>
            </a:r>
          </a:p>
        </p:txBody>
      </p:sp>
      <p:pic>
        <p:nvPicPr>
          <p:cNvPr id="8" name="圖形 7" descr="飛機 以實心填滿">
            <a:extLst>
              <a:ext uri="{FF2B5EF4-FFF2-40B4-BE49-F238E27FC236}">
                <a16:creationId xmlns:a16="http://schemas.microsoft.com/office/drawing/2014/main" id="{9C01DF29-B5D8-80BE-F3C0-7A8F2F7A7A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6421" y="1730187"/>
            <a:ext cx="1232647" cy="1232647"/>
          </a:xfrm>
          <a:prstGeom prst="rect">
            <a:avLst/>
          </a:prstGeom>
        </p:spPr>
      </p:pic>
      <p:pic>
        <p:nvPicPr>
          <p:cNvPr id="10" name="圖形 9" descr="刀叉 以實心填滿">
            <a:extLst>
              <a:ext uri="{FF2B5EF4-FFF2-40B4-BE49-F238E27FC236}">
                <a16:creationId xmlns:a16="http://schemas.microsoft.com/office/drawing/2014/main" id="{CA011DE3-0533-0B2C-A6CA-D7744DDD7F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67082" y="1889310"/>
            <a:ext cx="914400" cy="914400"/>
          </a:xfrm>
          <a:prstGeom prst="rect">
            <a:avLst/>
          </a:prstGeom>
        </p:spPr>
      </p:pic>
      <p:sp>
        <p:nvSpPr>
          <p:cNvPr id="11" name="矩形 10">
            <a:extLst>
              <a:ext uri="{FF2B5EF4-FFF2-40B4-BE49-F238E27FC236}">
                <a16:creationId xmlns:a16="http://schemas.microsoft.com/office/drawing/2014/main" id="{8770568C-6DB7-A977-2B6C-C99252C815C9}"/>
              </a:ext>
            </a:extLst>
          </p:cNvPr>
          <p:cNvSpPr/>
          <p:nvPr/>
        </p:nvSpPr>
        <p:spPr>
          <a:xfrm>
            <a:off x="1313326" y="3157860"/>
            <a:ext cx="1438835" cy="32791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t>交通費</a:t>
            </a:r>
          </a:p>
        </p:txBody>
      </p:sp>
      <p:sp>
        <p:nvSpPr>
          <p:cNvPr id="12" name="矩形 11">
            <a:extLst>
              <a:ext uri="{FF2B5EF4-FFF2-40B4-BE49-F238E27FC236}">
                <a16:creationId xmlns:a16="http://schemas.microsoft.com/office/drawing/2014/main" id="{34BDCCF2-9917-497E-8758-A65108102C05}"/>
              </a:ext>
            </a:extLst>
          </p:cNvPr>
          <p:cNvSpPr/>
          <p:nvPr/>
        </p:nvSpPr>
        <p:spPr>
          <a:xfrm>
            <a:off x="5304863" y="3157859"/>
            <a:ext cx="1786219" cy="32791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t>生活費</a:t>
            </a:r>
            <a:r>
              <a:rPr lang="en-US" altLang="zh-TW" b="1" dirty="0"/>
              <a:t>/</a:t>
            </a:r>
            <a:r>
              <a:rPr lang="zh-TW" altLang="en-US" b="1" dirty="0"/>
              <a:t>日支費</a:t>
            </a:r>
          </a:p>
        </p:txBody>
      </p:sp>
      <p:sp>
        <p:nvSpPr>
          <p:cNvPr id="18" name="矩形 17">
            <a:extLst>
              <a:ext uri="{FF2B5EF4-FFF2-40B4-BE49-F238E27FC236}">
                <a16:creationId xmlns:a16="http://schemas.microsoft.com/office/drawing/2014/main" id="{D6215094-1E65-BC3F-69E8-3277A3D12BD8}"/>
              </a:ext>
            </a:extLst>
          </p:cNvPr>
          <p:cNvSpPr/>
          <p:nvPr/>
        </p:nvSpPr>
        <p:spPr>
          <a:xfrm>
            <a:off x="9072281" y="3157858"/>
            <a:ext cx="2232211" cy="32791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t>會議註冊費</a:t>
            </a:r>
          </a:p>
        </p:txBody>
      </p:sp>
      <p:sp>
        <p:nvSpPr>
          <p:cNvPr id="3" name="文字方塊 2">
            <a:extLst>
              <a:ext uri="{FF2B5EF4-FFF2-40B4-BE49-F238E27FC236}">
                <a16:creationId xmlns:a16="http://schemas.microsoft.com/office/drawing/2014/main" id="{D89A3B5C-5FD8-911E-B0C7-57F13844B6F1}"/>
              </a:ext>
            </a:extLst>
          </p:cNvPr>
          <p:cNvSpPr txBox="1"/>
          <p:nvPr/>
        </p:nvSpPr>
        <p:spPr>
          <a:xfrm>
            <a:off x="8104091" y="3664373"/>
            <a:ext cx="3810002" cy="211885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TW" altLang="en-US" dirty="0"/>
              <a:t>請參照「</a:t>
            </a:r>
            <a:r>
              <a:rPr lang="zh-TW" altLang="en-US" dirty="0">
                <a:hlinkClick r:id="rId8"/>
              </a:rPr>
              <a:t>教師出席國際會議補助要點</a:t>
            </a:r>
            <a:r>
              <a:rPr lang="zh-TW" altLang="en-US" dirty="0"/>
              <a:t>」規定辦理</a:t>
            </a:r>
            <a:endParaRPr lang="en-US" altLang="zh-TW" dirty="0"/>
          </a:p>
          <a:p>
            <a:pPr marL="285750" indent="-285750" algn="just">
              <a:lnSpc>
                <a:spcPct val="150000"/>
              </a:lnSpc>
              <a:buFont typeface="Arial" panose="020B0604020202020204" pitchFamily="34" charset="0"/>
              <a:buChar char="•"/>
            </a:pPr>
            <a:r>
              <a:rPr lang="zh-TW" altLang="en-US" b="1" dirty="0">
                <a:solidFill>
                  <a:srgbClr val="C00000"/>
                </a:solidFill>
              </a:rPr>
              <a:t>出席國際會議請優先以申請國科會、研發處</a:t>
            </a:r>
            <a:r>
              <a:rPr lang="en-US" altLang="zh-TW" b="1" dirty="0">
                <a:solidFill>
                  <a:srgbClr val="C00000"/>
                </a:solidFill>
              </a:rPr>
              <a:t>(</a:t>
            </a:r>
            <a:r>
              <a:rPr lang="zh-TW" altLang="en-US" b="1" dirty="0">
                <a:solidFill>
                  <a:srgbClr val="C00000"/>
                </a:solidFill>
              </a:rPr>
              <a:t>教師出席國際會議補</a:t>
            </a:r>
            <a:r>
              <a:rPr lang="en-US" altLang="zh-TW" b="1" dirty="0">
                <a:solidFill>
                  <a:srgbClr val="C00000"/>
                </a:solidFill>
              </a:rPr>
              <a:t>)</a:t>
            </a:r>
            <a:r>
              <a:rPr lang="zh-TW" altLang="en-US" b="1" dirty="0">
                <a:solidFill>
                  <a:srgbClr val="C00000"/>
                </a:solidFill>
              </a:rPr>
              <a:t>補助為優先。</a:t>
            </a:r>
          </a:p>
        </p:txBody>
      </p:sp>
      <p:pic>
        <p:nvPicPr>
          <p:cNvPr id="9" name="圖形 8" descr="檢查清單 以實心填滿">
            <a:extLst>
              <a:ext uri="{FF2B5EF4-FFF2-40B4-BE49-F238E27FC236}">
                <a16:creationId xmlns:a16="http://schemas.microsoft.com/office/drawing/2014/main" id="{00B1C896-DB92-0031-F362-7F29147D42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54988" y="1846728"/>
            <a:ext cx="990598" cy="990598"/>
          </a:xfrm>
          <a:prstGeom prst="rect">
            <a:avLst/>
          </a:prstGeom>
        </p:spPr>
      </p:pic>
    </p:spTree>
    <p:extLst>
      <p:ext uri="{BB962C8B-B14F-4D97-AF65-F5344CB8AC3E}">
        <p14:creationId xmlns:p14="http://schemas.microsoft.com/office/powerpoint/2010/main" val="362570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1EC6588-141C-E96F-2887-F959B66D00B9}"/>
              </a:ext>
            </a:extLst>
          </p:cNvPr>
          <p:cNvSpPr>
            <a:spLocks noGrp="1"/>
          </p:cNvSpPr>
          <p:nvPr>
            <p:ph type="sldNum" sz="quarter" idx="4"/>
          </p:nvPr>
        </p:nvSpPr>
        <p:spPr/>
        <p:txBody>
          <a:bodyPr/>
          <a:lstStyle/>
          <a:p>
            <a:fld id="{7687A527-C554-4D07-B4CE-B35F152D33B4}" type="slidenum">
              <a:rPr lang="zh-TW" altLang="en-US" smtClean="0"/>
              <a:pPr/>
              <a:t>16</a:t>
            </a:fld>
            <a:endParaRPr lang="zh-TW" altLang="en-US" dirty="0"/>
          </a:p>
        </p:txBody>
      </p:sp>
      <p:sp>
        <p:nvSpPr>
          <p:cNvPr id="4" name="文字方塊 3">
            <a:extLst>
              <a:ext uri="{FF2B5EF4-FFF2-40B4-BE49-F238E27FC236}">
                <a16:creationId xmlns:a16="http://schemas.microsoft.com/office/drawing/2014/main" id="{0672ACE0-0D33-6502-7943-A9822F06F87C}"/>
              </a:ext>
            </a:extLst>
          </p:cNvPr>
          <p:cNvSpPr txBox="1"/>
          <p:nvPr/>
        </p:nvSpPr>
        <p:spPr>
          <a:xfrm>
            <a:off x="452714" y="3700140"/>
            <a:ext cx="3509686" cy="170963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TW" altLang="en-US" dirty="0"/>
              <a:t>學生出國人員應依「</a:t>
            </a:r>
            <a:r>
              <a:rPr lang="zh-TW" altLang="en-US" dirty="0">
                <a:hlinkClick r:id="rId2"/>
              </a:rPr>
              <a:t>國外出差旅費報支要點</a:t>
            </a:r>
            <a:r>
              <a:rPr lang="zh-TW" altLang="en-US" dirty="0"/>
              <a:t>」核實報支</a:t>
            </a:r>
            <a:endParaRPr lang="en-US" altLang="zh-TW" dirty="0"/>
          </a:p>
          <a:p>
            <a:pPr marL="285750" indent="-285750">
              <a:lnSpc>
                <a:spcPct val="150000"/>
              </a:lnSpc>
              <a:buFont typeface="Arial" panose="020B0604020202020204" pitchFamily="34" charset="0"/>
              <a:buChar char="•"/>
            </a:pPr>
            <a:r>
              <a:rPr lang="zh-TW" altLang="en-US" b="0" i="0" dirty="0">
                <a:solidFill>
                  <a:srgbClr val="131314"/>
                </a:solidFill>
                <a:effectLst/>
                <a:latin typeface="Google Sans Text"/>
              </a:rPr>
              <a:t>補助經濟艙票價</a:t>
            </a:r>
            <a:endParaRPr lang="en-US" altLang="zh-TW" dirty="0"/>
          </a:p>
          <a:p>
            <a:pPr marL="285750" indent="-285750">
              <a:lnSpc>
                <a:spcPct val="150000"/>
              </a:lnSpc>
              <a:buFont typeface="Arial" panose="020B0604020202020204" pitchFamily="34" charset="0"/>
              <a:buChar char="•"/>
            </a:pPr>
            <a:r>
              <a:rPr lang="zh-TW" altLang="en-US" b="0" i="0" dirty="0">
                <a:solidFill>
                  <a:srgbClr val="131314"/>
                </a:solidFill>
                <a:effectLst/>
                <a:latin typeface="Google Sans Text"/>
              </a:rPr>
              <a:t>例</a:t>
            </a:r>
            <a:r>
              <a:rPr lang="en-US" altLang="zh-TW" b="0" i="0" dirty="0">
                <a:solidFill>
                  <a:srgbClr val="131314"/>
                </a:solidFill>
                <a:effectLst/>
                <a:latin typeface="Google Sans Text"/>
              </a:rPr>
              <a:t>:</a:t>
            </a:r>
            <a:r>
              <a:rPr lang="zh-TW" altLang="en-US" dirty="0"/>
              <a:t>日本</a:t>
            </a:r>
            <a:r>
              <a:rPr lang="zh-TW" altLang="en-US" b="0" i="0" dirty="0">
                <a:solidFill>
                  <a:srgbClr val="131314"/>
                </a:solidFill>
                <a:effectLst/>
                <a:latin typeface="Google Sans Text"/>
              </a:rPr>
              <a:t>東京，約台幣</a:t>
            </a:r>
            <a:r>
              <a:rPr lang="en-US" altLang="zh-TW" b="0" i="0" dirty="0">
                <a:solidFill>
                  <a:srgbClr val="131314"/>
                </a:solidFill>
                <a:effectLst/>
                <a:latin typeface="Google Sans Text"/>
              </a:rPr>
              <a:t>18,000</a:t>
            </a:r>
            <a:r>
              <a:rPr lang="zh-TW" altLang="en-US" b="0" i="0" dirty="0">
                <a:solidFill>
                  <a:srgbClr val="131314"/>
                </a:solidFill>
                <a:effectLst/>
                <a:latin typeface="Google Sans Text"/>
              </a:rPr>
              <a:t>元</a:t>
            </a:r>
            <a:endParaRPr lang="en-US" altLang="zh-TW" b="0" i="0" dirty="0">
              <a:solidFill>
                <a:srgbClr val="131314"/>
              </a:solidFill>
              <a:effectLst/>
              <a:latin typeface="Google Sans Text"/>
            </a:endParaRPr>
          </a:p>
        </p:txBody>
      </p:sp>
      <p:sp>
        <p:nvSpPr>
          <p:cNvPr id="5" name="標題 1">
            <a:extLst>
              <a:ext uri="{FF2B5EF4-FFF2-40B4-BE49-F238E27FC236}">
                <a16:creationId xmlns:a16="http://schemas.microsoft.com/office/drawing/2014/main" id="{0B21E624-6B81-4D7E-6E03-B829C1A6CBCE}"/>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注意事項</a:t>
            </a:r>
            <a:r>
              <a:rPr lang="en-US" altLang="zh-TW" sz="3200" b="1" dirty="0"/>
              <a:t>-</a:t>
            </a:r>
            <a:r>
              <a:rPr lang="zh-TW" altLang="en-US" sz="3200" b="1" dirty="0">
                <a:solidFill>
                  <a:srgbClr val="C00000"/>
                </a:solidFill>
              </a:rPr>
              <a:t>碩博學生</a:t>
            </a:r>
            <a:endParaRPr lang="en-US" altLang="zh-TW" sz="3200" b="1" dirty="0">
              <a:solidFill>
                <a:srgbClr val="C00000"/>
              </a:solidFill>
            </a:endParaRPr>
          </a:p>
        </p:txBody>
      </p:sp>
      <p:sp>
        <p:nvSpPr>
          <p:cNvPr id="6" name="文字方塊 5">
            <a:extLst>
              <a:ext uri="{FF2B5EF4-FFF2-40B4-BE49-F238E27FC236}">
                <a16:creationId xmlns:a16="http://schemas.microsoft.com/office/drawing/2014/main" id="{3F31C87B-B7AA-CABB-18AB-1DC67097EF5A}"/>
              </a:ext>
            </a:extLst>
          </p:cNvPr>
          <p:cNvSpPr txBox="1"/>
          <p:nvPr/>
        </p:nvSpPr>
        <p:spPr>
          <a:xfrm>
            <a:off x="4119279" y="3700140"/>
            <a:ext cx="4253755" cy="253434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TW" altLang="en-US" dirty="0"/>
              <a:t>請參照「</a:t>
            </a:r>
            <a:r>
              <a:rPr lang="zh-TW" altLang="en-US" dirty="0">
                <a:hlinkClick r:id="rId3"/>
              </a:rPr>
              <a:t>學生國際研習服務獎勵要點</a:t>
            </a:r>
            <a:r>
              <a:rPr lang="zh-TW" altLang="en-US" dirty="0"/>
              <a:t>」、「</a:t>
            </a:r>
            <a:r>
              <a:rPr lang="zh-TW" altLang="en-US" dirty="0">
                <a:hlinkClick r:id="rId4"/>
              </a:rPr>
              <a:t>獎勵本國籍碩博士學生赴國外機構研究作業要點</a:t>
            </a:r>
            <a:r>
              <a:rPr lang="zh-TW" altLang="en-US" dirty="0"/>
              <a:t>」規定辦理</a:t>
            </a:r>
            <a:endParaRPr lang="en-US" altLang="zh-TW" dirty="0"/>
          </a:p>
          <a:p>
            <a:pPr marL="285750" indent="-285750" algn="just">
              <a:lnSpc>
                <a:spcPct val="150000"/>
              </a:lnSpc>
              <a:buFont typeface="Arial" panose="020B0604020202020204" pitchFamily="34" charset="0"/>
              <a:buChar char="•"/>
            </a:pPr>
            <a:r>
              <a:rPr lang="zh-TW" altLang="en-US" dirty="0"/>
              <a:t>每名每月獎勵上限新台幣 </a:t>
            </a:r>
            <a:r>
              <a:rPr lang="en-US" altLang="zh-TW" dirty="0"/>
              <a:t>5 </a:t>
            </a:r>
            <a:r>
              <a:rPr lang="zh-TW" altLang="en-US" dirty="0"/>
              <a:t>萬元。前述合計（含機票費）至多 </a:t>
            </a:r>
            <a:r>
              <a:rPr lang="en-US" altLang="zh-TW" dirty="0"/>
              <a:t>60 </a:t>
            </a:r>
            <a:r>
              <a:rPr lang="zh-TW" altLang="en-US" dirty="0"/>
              <a:t>萬元。</a:t>
            </a:r>
            <a:endParaRPr lang="en-US" altLang="zh-TW" dirty="0"/>
          </a:p>
          <a:p>
            <a:pPr marL="285750" indent="-285750" algn="just">
              <a:lnSpc>
                <a:spcPct val="150000"/>
              </a:lnSpc>
              <a:buFont typeface="Arial" panose="020B0604020202020204" pitchFamily="34" charset="0"/>
              <a:buChar char="•"/>
            </a:pPr>
            <a:r>
              <a:rPr lang="zh-TW" altLang="en-US" dirty="0"/>
              <a:t>依個案審核。</a:t>
            </a:r>
          </a:p>
        </p:txBody>
      </p:sp>
      <p:pic>
        <p:nvPicPr>
          <p:cNvPr id="8" name="圖形 7" descr="飛機 以實心填滿">
            <a:extLst>
              <a:ext uri="{FF2B5EF4-FFF2-40B4-BE49-F238E27FC236}">
                <a16:creationId xmlns:a16="http://schemas.microsoft.com/office/drawing/2014/main" id="{9C01DF29-B5D8-80BE-F3C0-7A8F2F7A7A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6421" y="1730187"/>
            <a:ext cx="1232647" cy="1232647"/>
          </a:xfrm>
          <a:prstGeom prst="rect">
            <a:avLst/>
          </a:prstGeom>
        </p:spPr>
      </p:pic>
      <p:pic>
        <p:nvPicPr>
          <p:cNvPr id="10" name="圖形 9" descr="刀叉 以實心填滿">
            <a:extLst>
              <a:ext uri="{FF2B5EF4-FFF2-40B4-BE49-F238E27FC236}">
                <a16:creationId xmlns:a16="http://schemas.microsoft.com/office/drawing/2014/main" id="{CA011DE3-0533-0B2C-A6CA-D7744DDD7F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67082" y="1889310"/>
            <a:ext cx="914400" cy="914400"/>
          </a:xfrm>
          <a:prstGeom prst="rect">
            <a:avLst/>
          </a:prstGeom>
        </p:spPr>
      </p:pic>
      <p:sp>
        <p:nvSpPr>
          <p:cNvPr id="11" name="矩形 10">
            <a:extLst>
              <a:ext uri="{FF2B5EF4-FFF2-40B4-BE49-F238E27FC236}">
                <a16:creationId xmlns:a16="http://schemas.microsoft.com/office/drawing/2014/main" id="{8770568C-6DB7-A977-2B6C-C99252C815C9}"/>
              </a:ext>
            </a:extLst>
          </p:cNvPr>
          <p:cNvSpPr/>
          <p:nvPr/>
        </p:nvSpPr>
        <p:spPr>
          <a:xfrm>
            <a:off x="1313326" y="3157860"/>
            <a:ext cx="1438835" cy="32791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t>交通費</a:t>
            </a:r>
          </a:p>
        </p:txBody>
      </p:sp>
      <p:sp>
        <p:nvSpPr>
          <p:cNvPr id="3" name="矩形 2">
            <a:extLst>
              <a:ext uri="{FF2B5EF4-FFF2-40B4-BE49-F238E27FC236}">
                <a16:creationId xmlns:a16="http://schemas.microsoft.com/office/drawing/2014/main" id="{B15901F8-B0EA-5DDF-DB0A-C6A2463EBCA9}"/>
              </a:ext>
            </a:extLst>
          </p:cNvPr>
          <p:cNvSpPr/>
          <p:nvPr/>
        </p:nvSpPr>
        <p:spPr>
          <a:xfrm>
            <a:off x="5304863" y="3157859"/>
            <a:ext cx="1786219" cy="32791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t>生活費</a:t>
            </a:r>
            <a:r>
              <a:rPr lang="en-US" altLang="zh-TW" b="1" dirty="0"/>
              <a:t>/</a:t>
            </a:r>
            <a:r>
              <a:rPr lang="zh-TW" altLang="en-US" b="1" dirty="0"/>
              <a:t>日支費</a:t>
            </a:r>
          </a:p>
        </p:txBody>
      </p:sp>
      <p:pic>
        <p:nvPicPr>
          <p:cNvPr id="7" name="圖形 6" descr="使用者 以實心填滿">
            <a:extLst>
              <a:ext uri="{FF2B5EF4-FFF2-40B4-BE49-F238E27FC236}">
                <a16:creationId xmlns:a16="http://schemas.microsoft.com/office/drawing/2014/main" id="{0B58B3C7-F269-0963-F303-3C7BC91CC3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48800" y="1750829"/>
            <a:ext cx="1232647" cy="1232647"/>
          </a:xfrm>
          <a:prstGeom prst="rect">
            <a:avLst/>
          </a:prstGeom>
        </p:spPr>
      </p:pic>
      <p:sp>
        <p:nvSpPr>
          <p:cNvPr id="9" name="矩形 8">
            <a:extLst>
              <a:ext uri="{FF2B5EF4-FFF2-40B4-BE49-F238E27FC236}">
                <a16:creationId xmlns:a16="http://schemas.microsoft.com/office/drawing/2014/main" id="{FC0E086E-DB04-CDE9-A22D-9401B287C575}"/>
              </a:ext>
            </a:extLst>
          </p:cNvPr>
          <p:cNvSpPr/>
          <p:nvPr/>
        </p:nvSpPr>
        <p:spPr>
          <a:xfrm>
            <a:off x="9072281" y="3157858"/>
            <a:ext cx="2232211" cy="32791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t>身分與資格</a:t>
            </a:r>
          </a:p>
        </p:txBody>
      </p:sp>
      <p:sp>
        <p:nvSpPr>
          <p:cNvPr id="13" name="文字方塊 12">
            <a:extLst>
              <a:ext uri="{FF2B5EF4-FFF2-40B4-BE49-F238E27FC236}">
                <a16:creationId xmlns:a16="http://schemas.microsoft.com/office/drawing/2014/main" id="{98C5294A-F890-7BC5-B4F6-334EB7B11C67}"/>
              </a:ext>
            </a:extLst>
          </p:cNvPr>
          <p:cNvSpPr txBox="1"/>
          <p:nvPr/>
        </p:nvSpPr>
        <p:spPr>
          <a:xfrm>
            <a:off x="8529913" y="3664373"/>
            <a:ext cx="3384180" cy="1703351"/>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TW" altLang="en-US" dirty="0"/>
              <a:t>碩博士班學生需就讀滿 </a:t>
            </a:r>
            <a:r>
              <a:rPr lang="en-US" altLang="zh-TW" dirty="0"/>
              <a:t>1 </a:t>
            </a:r>
            <a:r>
              <a:rPr lang="zh-TW" altLang="en-US" dirty="0"/>
              <a:t>學期以上。</a:t>
            </a:r>
            <a:endParaRPr lang="en-US" altLang="zh-TW" dirty="0"/>
          </a:p>
          <a:p>
            <a:pPr marL="285750" indent="-285750" algn="just">
              <a:lnSpc>
                <a:spcPct val="150000"/>
              </a:lnSpc>
              <a:buFont typeface="Arial" panose="020B0604020202020204" pitchFamily="34" charset="0"/>
              <a:buChar char="•"/>
            </a:pPr>
            <a:r>
              <a:rPr lang="zh-TW" altLang="en-US" b="1" dirty="0">
                <a:solidFill>
                  <a:srgbClr val="C00000"/>
                </a:solidFill>
              </a:rPr>
              <a:t>請盡可能優先以申請國科會、國際處相關補助為優先。</a:t>
            </a:r>
          </a:p>
        </p:txBody>
      </p:sp>
    </p:spTree>
    <p:extLst>
      <p:ext uri="{BB962C8B-B14F-4D97-AF65-F5344CB8AC3E}">
        <p14:creationId xmlns:p14="http://schemas.microsoft.com/office/powerpoint/2010/main" val="1640502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251E2D-A412-CB9A-1534-4E207E0CB292}"/>
              </a:ext>
            </a:extLst>
          </p:cNvPr>
          <p:cNvSpPr>
            <a:spLocks noGrp="1"/>
          </p:cNvSpPr>
          <p:nvPr>
            <p:ph type="sldNum" sz="quarter" idx="4"/>
          </p:nvPr>
        </p:nvSpPr>
        <p:spPr/>
        <p:txBody>
          <a:bodyPr/>
          <a:lstStyle/>
          <a:p>
            <a:fld id="{7687A527-C554-4D07-B4CE-B35F152D33B4}" type="slidenum">
              <a:rPr lang="zh-TW" altLang="en-US" smtClean="0"/>
              <a:pPr/>
              <a:t>17</a:t>
            </a:fld>
            <a:endParaRPr lang="zh-TW" altLang="en-US" dirty="0"/>
          </a:p>
        </p:txBody>
      </p:sp>
      <p:graphicFrame>
        <p:nvGraphicFramePr>
          <p:cNvPr id="3" name="表格 2">
            <a:extLst>
              <a:ext uri="{FF2B5EF4-FFF2-40B4-BE49-F238E27FC236}">
                <a16:creationId xmlns:a16="http://schemas.microsoft.com/office/drawing/2014/main" id="{41779593-8127-4A35-48D1-D7F39B97B126}"/>
              </a:ext>
            </a:extLst>
          </p:cNvPr>
          <p:cNvGraphicFramePr>
            <a:graphicFrameLocks noGrp="1"/>
          </p:cNvGraphicFramePr>
          <p:nvPr>
            <p:extLst>
              <p:ext uri="{D42A27DB-BD31-4B8C-83A1-F6EECF244321}">
                <p14:modId xmlns:p14="http://schemas.microsoft.com/office/powerpoint/2010/main" val="2112955065"/>
              </p:ext>
            </p:extLst>
          </p:nvPr>
        </p:nvGraphicFramePr>
        <p:xfrm>
          <a:off x="313764" y="850732"/>
          <a:ext cx="11564471" cy="5729626"/>
        </p:xfrm>
        <a:graphic>
          <a:graphicData uri="http://schemas.openxmlformats.org/drawingml/2006/table">
            <a:tbl>
              <a:tblPr firstRow="1" firstCol="1" bandRow="1">
                <a:tableStyleId>{5940675A-B579-460E-94D1-54222C63F5DA}</a:tableStyleId>
              </a:tblPr>
              <a:tblGrid>
                <a:gridCol w="499856">
                  <a:extLst>
                    <a:ext uri="{9D8B030D-6E8A-4147-A177-3AD203B41FA5}">
                      <a16:colId xmlns:a16="http://schemas.microsoft.com/office/drawing/2014/main" val="2883089403"/>
                    </a:ext>
                  </a:extLst>
                </a:gridCol>
                <a:gridCol w="8007650">
                  <a:extLst>
                    <a:ext uri="{9D8B030D-6E8A-4147-A177-3AD203B41FA5}">
                      <a16:colId xmlns:a16="http://schemas.microsoft.com/office/drawing/2014/main" val="1767197701"/>
                    </a:ext>
                  </a:extLst>
                </a:gridCol>
                <a:gridCol w="1322400">
                  <a:extLst>
                    <a:ext uri="{9D8B030D-6E8A-4147-A177-3AD203B41FA5}">
                      <a16:colId xmlns:a16="http://schemas.microsoft.com/office/drawing/2014/main" val="3767449356"/>
                    </a:ext>
                  </a:extLst>
                </a:gridCol>
                <a:gridCol w="1734565">
                  <a:extLst>
                    <a:ext uri="{9D8B030D-6E8A-4147-A177-3AD203B41FA5}">
                      <a16:colId xmlns:a16="http://schemas.microsoft.com/office/drawing/2014/main" val="3735880317"/>
                    </a:ext>
                  </a:extLst>
                </a:gridCol>
              </a:tblGrid>
              <a:tr h="780800">
                <a:tc>
                  <a:txBody>
                    <a:bodyPr/>
                    <a:lstStyle/>
                    <a:p>
                      <a:pPr algn="ctr">
                        <a:lnSpc>
                          <a:spcPct val="115000"/>
                        </a:lnSpc>
                        <a:spcAft>
                          <a:spcPts val="800"/>
                        </a:spcAft>
                      </a:pPr>
                      <a:r>
                        <a:rPr lang="zh-TW" sz="1600" b="1" kern="100" dirty="0">
                          <a:solidFill>
                            <a:schemeClr val="bg1"/>
                          </a:solidFill>
                          <a:effectLst/>
                        </a:rPr>
                        <a:t>序號</a:t>
                      </a:r>
                      <a:endParaRPr lang="zh-TW" sz="1600" b="1" kern="100" dirty="0">
                        <a:solidFill>
                          <a:schemeClr val="bg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rgbClr val="0070C0"/>
                    </a:solidFill>
                  </a:tcPr>
                </a:tc>
                <a:tc>
                  <a:txBody>
                    <a:bodyPr/>
                    <a:lstStyle/>
                    <a:p>
                      <a:pPr algn="ctr">
                        <a:lnSpc>
                          <a:spcPct val="115000"/>
                        </a:lnSpc>
                        <a:spcAft>
                          <a:spcPts val="800"/>
                        </a:spcAft>
                      </a:pPr>
                      <a:r>
                        <a:rPr lang="en-US" sz="1600" b="1" kern="100" dirty="0">
                          <a:solidFill>
                            <a:schemeClr val="bg1"/>
                          </a:solidFill>
                          <a:effectLst/>
                        </a:rPr>
                        <a:t>KPI</a:t>
                      </a:r>
                      <a:r>
                        <a:rPr lang="zh-TW" sz="1600" b="1" kern="100" dirty="0">
                          <a:solidFill>
                            <a:schemeClr val="bg1"/>
                          </a:solidFill>
                          <a:effectLst/>
                        </a:rPr>
                        <a:t>項目</a:t>
                      </a:r>
                      <a:endParaRPr lang="zh-TW" sz="1600" b="1" kern="100" dirty="0">
                        <a:solidFill>
                          <a:schemeClr val="bg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rgbClr val="0070C0"/>
                    </a:solidFill>
                  </a:tcPr>
                </a:tc>
                <a:tc>
                  <a:txBody>
                    <a:bodyPr/>
                    <a:lstStyle/>
                    <a:p>
                      <a:pPr algn="ctr">
                        <a:lnSpc>
                          <a:spcPct val="115000"/>
                        </a:lnSpc>
                        <a:spcAft>
                          <a:spcPts val="800"/>
                        </a:spcAft>
                      </a:pPr>
                      <a:r>
                        <a:rPr lang="en-US" alt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KPI</a:t>
                      </a:r>
                      <a:r>
                        <a:rPr lang="zh-TW" altLang="en-US"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未來匯入資料來源</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rgbClr val="0070C0"/>
                    </a:solidFill>
                  </a:tcPr>
                </a:tc>
                <a:tc>
                  <a:txBody>
                    <a:bodyPr/>
                    <a:lstStyle/>
                    <a:p>
                      <a:pPr algn="ctr">
                        <a:lnSpc>
                          <a:spcPct val="115000"/>
                        </a:lnSpc>
                        <a:spcAft>
                          <a:spcPts val="800"/>
                        </a:spcAft>
                      </a:pPr>
                      <a:r>
                        <a:rPr lang="zh-TW" sz="1600" b="1" kern="100" dirty="0">
                          <a:solidFill>
                            <a:schemeClr val="bg1"/>
                          </a:solidFill>
                          <a:effectLst/>
                        </a:rPr>
                        <a:t>預計達成目標 </a:t>
                      </a:r>
                    </a:p>
                    <a:p>
                      <a:pPr algn="ctr">
                        <a:lnSpc>
                          <a:spcPct val="115000"/>
                        </a:lnSpc>
                        <a:spcAft>
                          <a:spcPts val="800"/>
                        </a:spcAft>
                      </a:pPr>
                      <a:r>
                        <a:rPr lang="en-US" sz="1600" b="1" kern="100" dirty="0">
                          <a:solidFill>
                            <a:schemeClr val="bg1"/>
                          </a:solidFill>
                          <a:effectLst/>
                        </a:rPr>
                        <a:t>(114</a:t>
                      </a:r>
                      <a:r>
                        <a:rPr lang="zh-TW" sz="1600" b="1" kern="100" dirty="0">
                          <a:solidFill>
                            <a:schemeClr val="bg1"/>
                          </a:solidFill>
                          <a:effectLst/>
                        </a:rPr>
                        <a:t>年</a:t>
                      </a:r>
                      <a:r>
                        <a:rPr lang="en-US" sz="1600" b="1" kern="100" dirty="0">
                          <a:solidFill>
                            <a:schemeClr val="bg1"/>
                          </a:solidFill>
                          <a:effectLst/>
                        </a:rPr>
                        <a:t>8</a:t>
                      </a:r>
                      <a:r>
                        <a:rPr lang="zh-TW" sz="1600" b="1" kern="100" dirty="0">
                          <a:solidFill>
                            <a:schemeClr val="bg1"/>
                          </a:solidFill>
                          <a:effectLst/>
                        </a:rPr>
                        <a:t>月至</a:t>
                      </a:r>
                      <a:r>
                        <a:rPr lang="en-US" sz="1600" b="1" kern="100" dirty="0">
                          <a:solidFill>
                            <a:schemeClr val="bg1"/>
                          </a:solidFill>
                          <a:effectLst/>
                        </a:rPr>
                        <a:t>114</a:t>
                      </a:r>
                      <a:r>
                        <a:rPr lang="zh-TW" sz="1600" b="1" kern="100" dirty="0">
                          <a:solidFill>
                            <a:schemeClr val="bg1"/>
                          </a:solidFill>
                          <a:effectLst/>
                        </a:rPr>
                        <a:t>年</a:t>
                      </a:r>
                      <a:r>
                        <a:rPr lang="en-US" sz="1600" b="1" kern="100" dirty="0">
                          <a:solidFill>
                            <a:schemeClr val="bg1"/>
                          </a:solidFill>
                          <a:effectLst/>
                        </a:rPr>
                        <a:t>12</a:t>
                      </a:r>
                      <a:r>
                        <a:rPr lang="zh-TW" sz="1600" b="1" kern="100" dirty="0">
                          <a:solidFill>
                            <a:schemeClr val="bg1"/>
                          </a:solidFill>
                          <a:effectLst/>
                        </a:rPr>
                        <a:t>月止</a:t>
                      </a:r>
                      <a:r>
                        <a:rPr lang="en-US" sz="1600" b="1" kern="100" dirty="0">
                          <a:solidFill>
                            <a:schemeClr val="bg1"/>
                          </a:solidFill>
                          <a:effectLst/>
                        </a:rPr>
                        <a:t>)</a:t>
                      </a:r>
                      <a:endParaRPr lang="zh-TW" sz="1600" b="1" kern="100" dirty="0">
                        <a:solidFill>
                          <a:schemeClr val="bg1"/>
                        </a:solidFill>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rgbClr val="0070C0"/>
                    </a:solidFill>
                  </a:tcPr>
                </a:tc>
                <a:extLst>
                  <a:ext uri="{0D108BD9-81ED-4DB2-BD59-A6C34878D82A}">
                    <a16:rowId xmlns:a16="http://schemas.microsoft.com/office/drawing/2014/main" val="1558678571"/>
                  </a:ext>
                </a:extLst>
              </a:tr>
              <a:tr h="695210">
                <a:tc>
                  <a:txBody>
                    <a:bodyPr/>
                    <a:lstStyle/>
                    <a:p>
                      <a:pPr algn="ctr">
                        <a:lnSpc>
                          <a:spcPct val="115000"/>
                        </a:lnSpc>
                        <a:spcAft>
                          <a:spcPts val="800"/>
                        </a:spcAft>
                      </a:pPr>
                      <a:r>
                        <a:rPr lang="en-US" sz="1600" kern="100" dirty="0">
                          <a:effectLst/>
                        </a:rPr>
                        <a:t>1</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kern="100" dirty="0">
                          <a:effectLst/>
                        </a:rPr>
                        <a:t>與</a:t>
                      </a:r>
                      <a:r>
                        <a:rPr lang="zh-TW" sz="1600" kern="100" dirty="0">
                          <a:effectLst/>
                          <a:hlinkClick r:id="rId2"/>
                        </a:rPr>
                        <a:t>標竿姐妹學校</a:t>
                      </a:r>
                      <a:r>
                        <a:rPr lang="en-US" sz="1600" kern="100" dirty="0">
                          <a:effectLst/>
                          <a:hlinkClick r:id="rId2"/>
                        </a:rPr>
                        <a:t> </a:t>
                      </a:r>
                      <a:r>
                        <a:rPr lang="en-US" sz="1600" kern="100" dirty="0">
                          <a:effectLst/>
                        </a:rPr>
                        <a:t>(</a:t>
                      </a:r>
                      <a:r>
                        <a:rPr lang="zh-TW" sz="1600" kern="100" dirty="0">
                          <a:effectLst/>
                        </a:rPr>
                        <a:t>如日本慶應義塾大學、澳洲格里菲斯大學、泰國瑪希朵大學、瑞典烏普薩拉大學等</a:t>
                      </a:r>
                      <a:r>
                        <a:rPr lang="en-US" sz="1600" kern="100" dirty="0">
                          <a:effectLst/>
                        </a:rPr>
                        <a:t>) </a:t>
                      </a:r>
                      <a:r>
                        <a:rPr lang="zh-TW" sz="1600" kern="100" dirty="0">
                          <a:effectLst/>
                        </a:rPr>
                        <a:t>合著論文數</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zh-TW" alt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學校填報</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140532572"/>
                  </a:ext>
                </a:extLst>
              </a:tr>
              <a:tr h="247574">
                <a:tc>
                  <a:txBody>
                    <a:bodyPr/>
                    <a:lstStyle/>
                    <a:p>
                      <a:pPr algn="ctr">
                        <a:lnSpc>
                          <a:spcPct val="115000"/>
                        </a:lnSpc>
                        <a:spcAft>
                          <a:spcPts val="800"/>
                        </a:spcAft>
                      </a:pPr>
                      <a:r>
                        <a:rPr lang="en-US" sz="1600" kern="100">
                          <a:effectLst/>
                        </a:rPr>
                        <a:t>2</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kern="100" dirty="0">
                          <a:effectLst/>
                        </a:rPr>
                        <a:t>延攬國外優秀教研人才擔任專任教師人數</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校庫匯入</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a:effectLst/>
                        </a:rPr>
                        <a:t> </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897260875"/>
                  </a:ext>
                </a:extLst>
              </a:tr>
              <a:tr h="247574">
                <a:tc>
                  <a:txBody>
                    <a:bodyPr/>
                    <a:lstStyle/>
                    <a:p>
                      <a:pPr algn="ctr">
                        <a:lnSpc>
                          <a:spcPct val="115000"/>
                        </a:lnSpc>
                        <a:spcAft>
                          <a:spcPts val="800"/>
                        </a:spcAft>
                      </a:pPr>
                      <a:r>
                        <a:rPr lang="en-US" sz="1600" kern="100">
                          <a:effectLst/>
                        </a:rPr>
                        <a:t>3</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kern="100" dirty="0">
                          <a:effectLst/>
                        </a:rPr>
                        <a:t>延攬國外優秀教研人才擔任研究人員人數</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校庫匯入</a:t>
                      </a:r>
                      <a:endParaRPr lang="zh-TW"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a:effectLst/>
                        </a:rPr>
                        <a:t> </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300282399"/>
                  </a:ext>
                </a:extLst>
              </a:tr>
              <a:tr h="247574">
                <a:tc>
                  <a:txBody>
                    <a:bodyPr/>
                    <a:lstStyle/>
                    <a:p>
                      <a:pPr algn="ctr">
                        <a:lnSpc>
                          <a:spcPct val="115000"/>
                        </a:lnSpc>
                        <a:spcAft>
                          <a:spcPts val="800"/>
                        </a:spcAft>
                      </a:pPr>
                      <a:r>
                        <a:rPr lang="en-US" sz="1600" kern="100">
                          <a:effectLst/>
                        </a:rPr>
                        <a:t>4</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kern="100" dirty="0">
                          <a:effectLst/>
                        </a:rPr>
                        <a:t>碩博士學位國際學生人數</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校庫匯入</a:t>
                      </a:r>
                      <a:endParaRPr lang="zh-TW"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a:effectLst/>
                        </a:rPr>
                        <a:t> </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007912788"/>
                  </a:ext>
                </a:extLst>
              </a:tr>
              <a:tr h="247574">
                <a:tc>
                  <a:txBody>
                    <a:bodyPr/>
                    <a:lstStyle/>
                    <a:p>
                      <a:pPr algn="ctr">
                        <a:lnSpc>
                          <a:spcPct val="115000"/>
                        </a:lnSpc>
                        <a:spcAft>
                          <a:spcPts val="800"/>
                        </a:spcAft>
                      </a:pPr>
                      <a:r>
                        <a:rPr lang="en-US" sz="1600" kern="100">
                          <a:effectLst/>
                        </a:rPr>
                        <a:t>5</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kern="100" dirty="0">
                          <a:effectLst/>
                        </a:rPr>
                        <a:t>交換教師人數（出國）</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校庫匯入</a:t>
                      </a:r>
                      <a:endParaRPr lang="zh-TW"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a:effectLst/>
                        </a:rPr>
                        <a:t> </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671182703"/>
                  </a:ext>
                </a:extLst>
              </a:tr>
              <a:tr h="247574">
                <a:tc>
                  <a:txBody>
                    <a:bodyPr/>
                    <a:lstStyle/>
                    <a:p>
                      <a:pPr algn="ctr">
                        <a:lnSpc>
                          <a:spcPct val="115000"/>
                        </a:lnSpc>
                        <a:spcAft>
                          <a:spcPts val="800"/>
                        </a:spcAft>
                      </a:pPr>
                      <a:r>
                        <a:rPr lang="en-US" sz="1600" kern="100" dirty="0">
                          <a:effectLst/>
                        </a:rPr>
                        <a:t>6</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b="1" kern="100" dirty="0">
                          <a:solidFill>
                            <a:srgbClr val="C00000"/>
                          </a:solidFill>
                          <a:effectLst/>
                        </a:rPr>
                        <a:t>專任教師</a:t>
                      </a:r>
                      <a:r>
                        <a:rPr lang="zh-TW" sz="1600" kern="100" dirty="0">
                          <a:effectLst/>
                        </a:rPr>
                        <a:t>參與出國交流人次</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校庫匯入</a:t>
                      </a:r>
                      <a:endParaRPr lang="zh-TW"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a:effectLst/>
                        </a:rPr>
                        <a:t> </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32109068"/>
                  </a:ext>
                </a:extLst>
              </a:tr>
              <a:tr h="247574">
                <a:tc>
                  <a:txBody>
                    <a:bodyPr/>
                    <a:lstStyle/>
                    <a:p>
                      <a:pPr algn="ctr">
                        <a:lnSpc>
                          <a:spcPct val="115000"/>
                        </a:lnSpc>
                        <a:spcAft>
                          <a:spcPts val="800"/>
                        </a:spcAft>
                      </a:pPr>
                      <a:r>
                        <a:rPr lang="en-US" sz="1600" kern="100">
                          <a:effectLst/>
                        </a:rPr>
                        <a:t>7</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kern="100" dirty="0">
                          <a:effectLst/>
                        </a:rPr>
                        <a:t>境外學者來訪人次</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校庫匯入</a:t>
                      </a:r>
                      <a:endParaRPr lang="zh-TW"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a:effectLst/>
                        </a:rPr>
                        <a:t> </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860206340"/>
                  </a:ext>
                </a:extLst>
              </a:tr>
              <a:tr h="458980">
                <a:tc>
                  <a:txBody>
                    <a:bodyPr/>
                    <a:lstStyle/>
                    <a:p>
                      <a:pPr algn="ctr">
                        <a:lnSpc>
                          <a:spcPct val="115000"/>
                        </a:lnSpc>
                        <a:spcAft>
                          <a:spcPts val="800"/>
                        </a:spcAft>
                      </a:pPr>
                      <a:r>
                        <a:rPr lang="en-US" sz="1600" kern="100">
                          <a:effectLst/>
                        </a:rPr>
                        <a:t>8</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kern="100" dirty="0">
                          <a:effectLst/>
                        </a:rPr>
                        <a:t>雙聯學制學生人數</a:t>
                      </a:r>
                      <a:r>
                        <a:rPr lang="en-US" altLang="zh-TW" sz="1600" kern="100" dirty="0">
                          <a:effectLst/>
                        </a:rPr>
                        <a:t>(</a:t>
                      </a:r>
                      <a:r>
                        <a:rPr lang="zh-TW" altLang="en-US" sz="1600" kern="100" dirty="0">
                          <a:effectLst/>
                        </a:rPr>
                        <a:t>排除進修學士班、碩士在職專班、學士班</a:t>
                      </a:r>
                      <a:r>
                        <a:rPr lang="en-US" altLang="zh-TW" sz="1600" kern="100" dirty="0">
                          <a:effectLst/>
                        </a:rPr>
                        <a:t>)</a:t>
                      </a:r>
                      <a:r>
                        <a:rPr lang="zh-TW" sz="1600" kern="100" dirty="0">
                          <a:effectLst/>
                        </a:rPr>
                        <a:t>、外國學生人數</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校庫匯入</a:t>
                      </a:r>
                      <a:endParaRPr lang="zh-TW"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a:effectLst/>
                        </a:rPr>
                        <a:t> </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013616493"/>
                  </a:ext>
                </a:extLst>
              </a:tr>
              <a:tr h="247574">
                <a:tc>
                  <a:txBody>
                    <a:bodyPr/>
                    <a:lstStyle/>
                    <a:p>
                      <a:pPr algn="ctr">
                        <a:lnSpc>
                          <a:spcPct val="115000"/>
                        </a:lnSpc>
                        <a:spcAft>
                          <a:spcPts val="800"/>
                        </a:spcAft>
                      </a:pPr>
                      <a:r>
                        <a:rPr lang="en-US" sz="1600" kern="100">
                          <a:effectLst/>
                        </a:rPr>
                        <a:t>9</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b="1" kern="100" dirty="0">
                          <a:solidFill>
                            <a:srgbClr val="C00000"/>
                          </a:solidFill>
                          <a:effectLst/>
                        </a:rPr>
                        <a:t>本國</a:t>
                      </a:r>
                      <a:r>
                        <a:rPr lang="zh-TW" sz="1600" kern="100" dirty="0">
                          <a:effectLst/>
                        </a:rPr>
                        <a:t>碩博學生出國進修交流人數</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校庫匯入</a:t>
                      </a:r>
                      <a:endParaRPr lang="zh-TW"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a:effectLst/>
                        </a:rPr>
                        <a:t> </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567824290"/>
                  </a:ext>
                </a:extLst>
              </a:tr>
              <a:tr h="247507">
                <a:tc>
                  <a:txBody>
                    <a:bodyPr/>
                    <a:lstStyle/>
                    <a:p>
                      <a:pPr algn="ctr">
                        <a:lnSpc>
                          <a:spcPct val="115000"/>
                        </a:lnSpc>
                        <a:spcAft>
                          <a:spcPts val="800"/>
                        </a:spcAft>
                      </a:pPr>
                      <a:r>
                        <a:rPr lang="en-US" sz="1600" kern="100">
                          <a:effectLst/>
                        </a:rPr>
                        <a:t>10</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b="1" i="0" kern="100" dirty="0">
                          <a:solidFill>
                            <a:srgbClr val="C00000"/>
                          </a:solidFill>
                          <a:effectLst/>
                        </a:rPr>
                        <a:t>本國</a:t>
                      </a:r>
                      <a:r>
                        <a:rPr lang="zh-TW" sz="1600" kern="100" dirty="0">
                          <a:effectLst/>
                        </a:rPr>
                        <a:t>博士生移地研究人數（至少</a:t>
                      </a:r>
                      <a:r>
                        <a:rPr lang="en-US" sz="1600" kern="100" dirty="0">
                          <a:effectLst/>
                        </a:rPr>
                        <a:t> 2 </a:t>
                      </a:r>
                      <a:r>
                        <a:rPr lang="zh-TW" sz="1600" kern="100" dirty="0">
                          <a:effectLst/>
                        </a:rPr>
                        <a:t>周以上）</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學校填報</a:t>
                      </a:r>
                      <a:endParaRPr lang="zh-TW" alt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a:effectLst/>
                        </a:rPr>
                        <a:t> </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59652693"/>
                  </a:ext>
                </a:extLst>
              </a:tr>
              <a:tr h="510095">
                <a:tc>
                  <a:txBody>
                    <a:bodyPr/>
                    <a:lstStyle/>
                    <a:p>
                      <a:pPr algn="ctr">
                        <a:lnSpc>
                          <a:spcPct val="115000"/>
                        </a:lnSpc>
                        <a:spcAft>
                          <a:spcPts val="800"/>
                        </a:spcAft>
                      </a:pPr>
                      <a:r>
                        <a:rPr lang="en-US" sz="1600" kern="100">
                          <a:effectLst/>
                        </a:rPr>
                        <a:t>11</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en-US" sz="1600" b="1" kern="100" dirty="0">
                          <a:solidFill>
                            <a:srgbClr val="C00000"/>
                          </a:solidFill>
                          <a:effectLst/>
                        </a:rPr>
                        <a:t>45 </a:t>
                      </a:r>
                      <a:r>
                        <a:rPr lang="zh-TW" sz="1600" b="1" kern="100" dirty="0">
                          <a:solidFill>
                            <a:srgbClr val="C00000"/>
                          </a:solidFill>
                          <a:effectLst/>
                        </a:rPr>
                        <a:t>歲以下</a:t>
                      </a:r>
                      <a:r>
                        <a:rPr lang="zh-TW" sz="1600" kern="100" dirty="0">
                          <a:effectLst/>
                        </a:rPr>
                        <a:t>之教師、研究員、博士後或博士生從事國際合作、短期訪問、從事移地研究等人次</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學校填報</a:t>
                      </a:r>
                      <a:endParaRPr lang="zh-TW" alt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a:effectLst/>
                        </a:rPr>
                        <a:t> </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849319326"/>
                  </a:ext>
                </a:extLst>
              </a:tr>
              <a:tr h="247574">
                <a:tc>
                  <a:txBody>
                    <a:bodyPr/>
                    <a:lstStyle/>
                    <a:p>
                      <a:pPr algn="ctr">
                        <a:lnSpc>
                          <a:spcPct val="115000"/>
                        </a:lnSpc>
                        <a:spcAft>
                          <a:spcPts val="800"/>
                        </a:spcAft>
                      </a:pPr>
                      <a:r>
                        <a:rPr lang="en-US" sz="1600" kern="100">
                          <a:effectLst/>
                        </a:rPr>
                        <a:t>12</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kern="100" dirty="0">
                          <a:effectLst/>
                        </a:rPr>
                        <a:t>專任教師發表國際專書（含創作作品集）數</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校庫匯入</a:t>
                      </a:r>
                      <a:endParaRPr lang="zh-TW"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dirty="0">
                          <a:effectLst/>
                        </a:rPr>
                        <a:t> </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88798193"/>
                  </a:ext>
                </a:extLst>
              </a:tr>
              <a:tr h="458980">
                <a:tc>
                  <a:txBody>
                    <a:bodyPr/>
                    <a:lstStyle/>
                    <a:p>
                      <a:pPr algn="ctr">
                        <a:lnSpc>
                          <a:spcPct val="115000"/>
                        </a:lnSpc>
                        <a:spcAft>
                          <a:spcPts val="800"/>
                        </a:spcAft>
                      </a:pPr>
                      <a:r>
                        <a:rPr lang="en-US" sz="1600" kern="100">
                          <a:effectLst/>
                        </a:rPr>
                        <a:t>13</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en-US" sz="1600" kern="100" dirty="0">
                          <a:effectLst/>
                        </a:rPr>
                        <a:t>SCIE</a:t>
                      </a:r>
                      <a:r>
                        <a:rPr lang="zh-TW" sz="1600" kern="100" dirty="0">
                          <a:effectLst/>
                        </a:rPr>
                        <a:t>、</a:t>
                      </a:r>
                      <a:r>
                        <a:rPr lang="en-US" sz="1600" kern="100" dirty="0">
                          <a:effectLst/>
                        </a:rPr>
                        <a:t>SSCI</a:t>
                      </a:r>
                      <a:r>
                        <a:rPr lang="zh-TW" sz="1600" kern="100" dirty="0">
                          <a:effectLst/>
                        </a:rPr>
                        <a:t>、</a:t>
                      </a:r>
                      <a:r>
                        <a:rPr lang="en-US" sz="1600" kern="100" dirty="0">
                          <a:effectLst/>
                        </a:rPr>
                        <a:t>A&amp;HCI</a:t>
                      </a:r>
                      <a:r>
                        <a:rPr lang="zh-TW" sz="1600" kern="100" dirty="0">
                          <a:effectLst/>
                        </a:rPr>
                        <a:t>、</a:t>
                      </a:r>
                      <a:r>
                        <a:rPr lang="en-US" sz="1600" kern="100" dirty="0">
                          <a:effectLst/>
                        </a:rPr>
                        <a:t>EI</a:t>
                      </a:r>
                      <a:r>
                        <a:rPr lang="zh-TW" sz="1600" kern="100" dirty="0">
                          <a:effectLst/>
                        </a:rPr>
                        <a:t>、</a:t>
                      </a:r>
                      <a:r>
                        <a:rPr lang="en-US" sz="1600" kern="100" dirty="0">
                          <a:effectLst/>
                        </a:rPr>
                        <a:t>TSSCI</a:t>
                      </a:r>
                      <a:r>
                        <a:rPr lang="zh-TW" sz="1600" kern="100" dirty="0">
                          <a:effectLst/>
                        </a:rPr>
                        <a:t>、</a:t>
                      </a:r>
                      <a:r>
                        <a:rPr lang="en-US" sz="1600" kern="100" dirty="0">
                          <a:effectLst/>
                        </a:rPr>
                        <a:t>THCI </a:t>
                      </a:r>
                      <a:r>
                        <a:rPr lang="zh-TW" sz="1600" kern="100" dirty="0">
                          <a:effectLst/>
                        </a:rPr>
                        <a:t>等期刊論文數</a:t>
                      </a:r>
                      <a:r>
                        <a:rPr lang="en-US" sz="1600" kern="100" dirty="0">
                          <a:effectLst/>
                        </a:rPr>
                        <a:t>(</a:t>
                      </a:r>
                      <a:r>
                        <a:rPr lang="zh-TW" sz="1600" kern="100" dirty="0">
                          <a:effectLst/>
                        </a:rPr>
                        <a:t>須為</a:t>
                      </a:r>
                      <a:r>
                        <a:rPr lang="zh-TW" sz="1600" b="1" kern="100" dirty="0">
                          <a:solidFill>
                            <a:srgbClr val="C00000"/>
                          </a:solidFill>
                          <a:effectLst/>
                        </a:rPr>
                        <a:t>國際合作</a:t>
                      </a:r>
                      <a:r>
                        <a:rPr lang="en-US" sz="1600" b="1" kern="100" dirty="0">
                          <a:solidFill>
                            <a:srgbClr val="C00000"/>
                          </a:solidFill>
                          <a:effectLst/>
                        </a:rPr>
                        <a:t>/</a:t>
                      </a:r>
                      <a:r>
                        <a:rPr lang="zh-TW" sz="1600" b="1" kern="100" dirty="0">
                          <a:solidFill>
                            <a:srgbClr val="C00000"/>
                          </a:solidFill>
                          <a:effectLst/>
                        </a:rPr>
                        <a:t>著</a:t>
                      </a:r>
                      <a:r>
                        <a:rPr lang="en-US" sz="1600" kern="100" dirty="0">
                          <a:effectLst/>
                        </a:rPr>
                        <a:t>)</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學校填報</a:t>
                      </a:r>
                      <a:endParaRPr lang="zh-TW" alt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dirty="0">
                          <a:effectLst/>
                        </a:rPr>
                        <a:t> </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42906008"/>
                  </a:ext>
                </a:extLst>
              </a:tr>
              <a:tr h="247574">
                <a:tc>
                  <a:txBody>
                    <a:bodyPr/>
                    <a:lstStyle/>
                    <a:p>
                      <a:pPr algn="ctr">
                        <a:lnSpc>
                          <a:spcPct val="115000"/>
                        </a:lnSpc>
                        <a:spcAft>
                          <a:spcPts val="800"/>
                        </a:spcAft>
                      </a:pPr>
                      <a:r>
                        <a:rPr lang="en-US" sz="1600" kern="100">
                          <a:effectLst/>
                        </a:rPr>
                        <a:t>14</a:t>
                      </a:r>
                      <a:endParaRPr lang="zh-TW" sz="1600" kern="10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a:lnSpc>
                          <a:spcPct val="115000"/>
                        </a:lnSpc>
                        <a:spcAft>
                          <a:spcPts val="800"/>
                        </a:spcAft>
                      </a:pPr>
                      <a:r>
                        <a:rPr lang="zh-TW" sz="1600" kern="100" dirty="0">
                          <a:effectLst/>
                        </a:rPr>
                        <a:t>與國外進行學術合作交流計畫件數</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zh-TW" alt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校庫匯入</a:t>
                      </a:r>
                      <a:endParaRPr lang="zh-TW"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800"/>
                        </a:spcAft>
                      </a:pPr>
                      <a:r>
                        <a:rPr lang="en-US" sz="1600" kern="100" dirty="0">
                          <a:effectLst/>
                        </a:rPr>
                        <a:t> </a:t>
                      </a:r>
                      <a:endParaRPr lang="zh-TW" sz="1600" kern="100" dirty="0">
                        <a:effectLst/>
                        <a:latin typeface="Aptos" panose="020B0004020202020204" pitchFamily="34" charset="0"/>
                        <a:ea typeface="新細明體" panose="02020500000000000000" pitchFamily="18"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672408745"/>
                  </a:ext>
                </a:extLst>
              </a:tr>
            </a:tbl>
          </a:graphicData>
        </a:graphic>
      </p:graphicFrame>
      <p:sp>
        <p:nvSpPr>
          <p:cNvPr id="4" name="標題 1">
            <a:extLst>
              <a:ext uri="{FF2B5EF4-FFF2-40B4-BE49-F238E27FC236}">
                <a16:creationId xmlns:a16="http://schemas.microsoft.com/office/drawing/2014/main" id="{A46D4CEE-02A7-4462-2939-AA4BD1312030}"/>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預計達成目標</a:t>
            </a:r>
            <a:r>
              <a:rPr lang="en-US" altLang="zh-TW" sz="3200" b="1" dirty="0"/>
              <a:t>(KPI)</a:t>
            </a:r>
          </a:p>
        </p:txBody>
      </p:sp>
    </p:spTree>
    <p:extLst>
      <p:ext uri="{BB962C8B-B14F-4D97-AF65-F5344CB8AC3E}">
        <p14:creationId xmlns:p14="http://schemas.microsoft.com/office/powerpoint/2010/main" val="295690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466B5E4-2E3E-36B5-0282-795B49FE7F81}"/>
              </a:ext>
            </a:extLst>
          </p:cNvPr>
          <p:cNvSpPr>
            <a:spLocks noGrp="1"/>
          </p:cNvSpPr>
          <p:nvPr>
            <p:ph type="sldNum" sz="quarter" idx="4"/>
          </p:nvPr>
        </p:nvSpPr>
        <p:spPr/>
        <p:txBody>
          <a:bodyPr/>
          <a:lstStyle/>
          <a:p>
            <a:fld id="{7687A527-C554-4D07-B4CE-B35F152D33B4}" type="slidenum">
              <a:rPr lang="zh-TW" altLang="en-US" smtClean="0"/>
              <a:pPr/>
              <a:t>18</a:t>
            </a:fld>
            <a:endParaRPr lang="zh-TW" altLang="en-US" dirty="0"/>
          </a:p>
        </p:txBody>
      </p:sp>
      <p:sp>
        <p:nvSpPr>
          <p:cNvPr id="3" name="標題 1">
            <a:extLst>
              <a:ext uri="{FF2B5EF4-FFF2-40B4-BE49-F238E27FC236}">
                <a16:creationId xmlns:a16="http://schemas.microsoft.com/office/drawing/2014/main" id="{82189906-D66C-C1D1-1087-515C2D05B05F}"/>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申請注意事項</a:t>
            </a:r>
            <a:endParaRPr lang="en-US" altLang="zh-TW" sz="3200" b="1" dirty="0"/>
          </a:p>
        </p:txBody>
      </p:sp>
      <p:sp>
        <p:nvSpPr>
          <p:cNvPr id="6" name="文字方塊 5">
            <a:extLst>
              <a:ext uri="{FF2B5EF4-FFF2-40B4-BE49-F238E27FC236}">
                <a16:creationId xmlns:a16="http://schemas.microsoft.com/office/drawing/2014/main" id="{96E82D74-E390-3EBE-3F16-4ECA25408DCA}"/>
              </a:ext>
            </a:extLst>
          </p:cNvPr>
          <p:cNvSpPr txBox="1"/>
          <p:nvPr/>
        </p:nvSpPr>
        <p:spPr>
          <a:xfrm>
            <a:off x="443899" y="1190816"/>
            <a:ext cx="11147466" cy="419069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TW" altLang="en-US" sz="2000" b="1" dirty="0"/>
              <a:t>預計開放申請時程</a:t>
            </a:r>
            <a:r>
              <a:rPr lang="en-US" altLang="zh-TW" sz="2000" b="1" dirty="0"/>
              <a:t>:</a:t>
            </a:r>
            <a:r>
              <a:rPr lang="en-US" altLang="zh-TW" sz="2000" dirty="0"/>
              <a:t>114</a:t>
            </a:r>
            <a:r>
              <a:rPr lang="zh-TW" altLang="en-US" sz="2000" dirty="0"/>
              <a:t>年</a:t>
            </a:r>
            <a:r>
              <a:rPr lang="en-US" altLang="zh-TW" sz="2000" dirty="0"/>
              <a:t>7</a:t>
            </a:r>
            <a:r>
              <a:rPr lang="zh-TW" altLang="en-US" sz="2000" dirty="0"/>
              <a:t>月下旬至</a:t>
            </a:r>
            <a:r>
              <a:rPr lang="en-US" altLang="zh-TW" sz="2000" dirty="0"/>
              <a:t>9</a:t>
            </a:r>
            <a:r>
              <a:rPr lang="zh-TW" altLang="en-US" sz="2000" dirty="0"/>
              <a:t>月底</a:t>
            </a:r>
            <a:endParaRPr lang="en-US" altLang="zh-TW" sz="2000" dirty="0"/>
          </a:p>
          <a:p>
            <a:pPr marL="285750" indent="-285750" algn="just">
              <a:lnSpc>
                <a:spcPct val="150000"/>
              </a:lnSpc>
              <a:buFont typeface="Arial" panose="020B0604020202020204" pitchFamily="34" charset="0"/>
              <a:buChar char="•"/>
            </a:pPr>
            <a:r>
              <a:rPr lang="zh-TW" altLang="en-US" sz="2000" b="1" dirty="0"/>
              <a:t>計畫執行期限</a:t>
            </a:r>
            <a:r>
              <a:rPr lang="en-US" altLang="zh-TW" sz="2000" b="1" dirty="0"/>
              <a:t>:</a:t>
            </a:r>
            <a:r>
              <a:rPr lang="en-US" altLang="zh-TW" sz="2000" b="1" dirty="0">
                <a:solidFill>
                  <a:srgbClr val="0070C0"/>
                </a:solidFill>
              </a:rPr>
              <a:t>114</a:t>
            </a:r>
            <a:r>
              <a:rPr lang="zh-TW" altLang="en-US" sz="2000" b="1" dirty="0">
                <a:solidFill>
                  <a:srgbClr val="0070C0"/>
                </a:solidFill>
              </a:rPr>
              <a:t>年</a:t>
            </a:r>
            <a:r>
              <a:rPr lang="en-US" altLang="zh-TW" sz="2000" b="1" dirty="0">
                <a:solidFill>
                  <a:srgbClr val="0070C0"/>
                </a:solidFill>
              </a:rPr>
              <a:t>8</a:t>
            </a:r>
            <a:r>
              <a:rPr lang="zh-TW" altLang="en-US" sz="2000" b="1" dirty="0">
                <a:solidFill>
                  <a:srgbClr val="0070C0"/>
                </a:solidFill>
              </a:rPr>
              <a:t>月</a:t>
            </a:r>
            <a:r>
              <a:rPr lang="en-US" altLang="zh-TW" sz="2000" b="1" dirty="0">
                <a:solidFill>
                  <a:srgbClr val="0070C0"/>
                </a:solidFill>
              </a:rPr>
              <a:t>1</a:t>
            </a:r>
            <a:r>
              <a:rPr lang="zh-TW" altLang="en-US" sz="2000" b="1" dirty="0">
                <a:solidFill>
                  <a:srgbClr val="0070C0"/>
                </a:solidFill>
              </a:rPr>
              <a:t>日至</a:t>
            </a:r>
            <a:r>
              <a:rPr lang="en-US" altLang="zh-TW" sz="2000" b="1" dirty="0">
                <a:solidFill>
                  <a:srgbClr val="0070C0"/>
                </a:solidFill>
              </a:rPr>
              <a:t>114</a:t>
            </a:r>
            <a:r>
              <a:rPr lang="zh-TW" altLang="en-US" sz="2000" b="1" dirty="0">
                <a:solidFill>
                  <a:srgbClr val="0070C0"/>
                </a:solidFill>
              </a:rPr>
              <a:t>年</a:t>
            </a:r>
            <a:r>
              <a:rPr lang="en-US" altLang="zh-TW" sz="2000" b="1" dirty="0">
                <a:solidFill>
                  <a:srgbClr val="0070C0"/>
                </a:solidFill>
              </a:rPr>
              <a:t>12</a:t>
            </a:r>
            <a:r>
              <a:rPr lang="zh-TW" altLang="en-US" sz="2000" b="1" dirty="0">
                <a:solidFill>
                  <a:srgbClr val="0070C0"/>
                </a:solidFill>
              </a:rPr>
              <a:t>月</a:t>
            </a:r>
            <a:r>
              <a:rPr lang="en-US" altLang="zh-TW" sz="2000" b="1" dirty="0">
                <a:solidFill>
                  <a:srgbClr val="0070C0"/>
                </a:solidFill>
              </a:rPr>
              <a:t>31</a:t>
            </a:r>
            <a:r>
              <a:rPr lang="zh-TW" altLang="en-US" sz="2000" b="1" dirty="0">
                <a:solidFill>
                  <a:srgbClr val="0070C0"/>
                </a:solidFill>
              </a:rPr>
              <a:t>日止</a:t>
            </a:r>
            <a:endParaRPr lang="en-US" altLang="zh-TW" sz="2000" b="1" dirty="0">
              <a:solidFill>
                <a:srgbClr val="0070C0"/>
              </a:solidFill>
            </a:endParaRPr>
          </a:p>
          <a:p>
            <a:pPr marL="285750" indent="-285750" algn="just">
              <a:lnSpc>
                <a:spcPct val="150000"/>
              </a:lnSpc>
              <a:buFont typeface="Arial" panose="020B0604020202020204" pitchFamily="34" charset="0"/>
              <a:buChar char="•"/>
            </a:pPr>
            <a:r>
              <a:rPr lang="zh-TW" altLang="en-US" sz="2000" b="1" dirty="0"/>
              <a:t>計畫審查模式</a:t>
            </a:r>
            <a:r>
              <a:rPr lang="en-US" altLang="zh-TW" sz="2000" b="1" dirty="0"/>
              <a:t>:</a:t>
            </a:r>
            <a:r>
              <a:rPr lang="zh-TW" altLang="en-US" sz="2000" dirty="0"/>
              <a:t>繳交計劃書，隨到隨審為原則</a:t>
            </a:r>
            <a:r>
              <a:rPr lang="en-US" altLang="zh-TW" sz="2000" dirty="0"/>
              <a:t>(7-10</a:t>
            </a:r>
            <a:r>
              <a:rPr lang="zh-TW" altLang="en-US" sz="2000" dirty="0"/>
              <a:t>工作天</a:t>
            </a:r>
            <a:r>
              <a:rPr lang="en-US" altLang="zh-TW" sz="2000" dirty="0"/>
              <a:t>)</a:t>
            </a:r>
          </a:p>
          <a:p>
            <a:pPr marL="285750" indent="-285750" algn="just">
              <a:lnSpc>
                <a:spcPct val="150000"/>
              </a:lnSpc>
              <a:buFont typeface="Arial" panose="020B0604020202020204" pitchFamily="34" charset="0"/>
              <a:buChar char="•"/>
            </a:pPr>
            <a:r>
              <a:rPr lang="zh-TW" altLang="en-US" sz="2000" dirty="0"/>
              <a:t>請依據</a:t>
            </a:r>
            <a:r>
              <a:rPr lang="zh-TW" altLang="en-US" sz="2000" b="1" dirty="0"/>
              <a:t>適合的屬性</a:t>
            </a:r>
            <a:r>
              <a:rPr lang="zh-TW" altLang="en-US" sz="2000" dirty="0"/>
              <a:t>選擇計畫目的。</a:t>
            </a:r>
            <a:endParaRPr lang="en-US" altLang="zh-TW" sz="2000" dirty="0"/>
          </a:p>
          <a:p>
            <a:pPr marL="285750" indent="-285750" algn="just">
              <a:lnSpc>
                <a:spcPct val="150000"/>
              </a:lnSpc>
              <a:buFont typeface="Arial" panose="020B0604020202020204" pitchFamily="34" charset="0"/>
              <a:buChar char="•"/>
            </a:pPr>
            <a:r>
              <a:rPr lang="zh-TW" altLang="en-US" sz="2000" dirty="0"/>
              <a:t>僅補助</a:t>
            </a:r>
            <a:r>
              <a:rPr lang="zh-TW" altLang="en-US" sz="2000" b="1" dirty="0"/>
              <a:t>業務費</a:t>
            </a:r>
            <a:r>
              <a:rPr lang="zh-TW" altLang="en-US" sz="2000" dirty="0"/>
              <a:t>，實際補助經費視計畫核定。配合深耕經費核銷時程，請務必盡可能於</a:t>
            </a:r>
            <a:r>
              <a:rPr lang="en-US" altLang="zh-TW" sz="2000" b="1" dirty="0"/>
              <a:t>114</a:t>
            </a:r>
            <a:r>
              <a:rPr lang="zh-TW" altLang="en-US" sz="2000" b="1" dirty="0"/>
              <a:t>年</a:t>
            </a:r>
            <a:r>
              <a:rPr lang="en-US" altLang="zh-TW" sz="2000" b="1" dirty="0"/>
              <a:t>11</a:t>
            </a:r>
            <a:r>
              <a:rPr lang="zh-TW" altLang="en-US" sz="2000" b="1" dirty="0"/>
              <a:t>月中旬</a:t>
            </a:r>
            <a:r>
              <a:rPr lang="zh-TW" altLang="en-US" sz="2000" dirty="0"/>
              <a:t>左右前辦理相關核銷事宜。</a:t>
            </a:r>
            <a:r>
              <a:rPr lang="zh-TW" altLang="en-US" sz="2000" b="1" dirty="0">
                <a:solidFill>
                  <a:srgbClr val="C00000"/>
                </a:solidFill>
              </a:rPr>
              <a:t>憑證以計畫執行起</a:t>
            </a:r>
            <a:r>
              <a:rPr lang="en-US" altLang="zh-TW" sz="2000" b="1" dirty="0">
                <a:solidFill>
                  <a:srgbClr val="C00000"/>
                </a:solidFill>
              </a:rPr>
              <a:t>(114</a:t>
            </a:r>
            <a:r>
              <a:rPr lang="zh-TW" altLang="en-US" sz="2000" b="1" dirty="0">
                <a:solidFill>
                  <a:srgbClr val="C00000"/>
                </a:solidFill>
              </a:rPr>
              <a:t>年</a:t>
            </a:r>
            <a:r>
              <a:rPr lang="en-US" altLang="zh-TW" sz="2000" b="1" dirty="0">
                <a:solidFill>
                  <a:srgbClr val="C00000"/>
                </a:solidFill>
              </a:rPr>
              <a:t>8</a:t>
            </a:r>
            <a:r>
              <a:rPr lang="zh-TW" altLang="en-US" sz="2000" b="1" dirty="0">
                <a:solidFill>
                  <a:srgbClr val="C00000"/>
                </a:solidFill>
              </a:rPr>
              <a:t>月</a:t>
            </a:r>
            <a:r>
              <a:rPr lang="en-US" altLang="zh-TW" sz="2000" b="1" dirty="0">
                <a:solidFill>
                  <a:srgbClr val="C00000"/>
                </a:solidFill>
              </a:rPr>
              <a:t>1</a:t>
            </a:r>
            <a:r>
              <a:rPr lang="zh-TW" altLang="en-US" sz="2000" b="1" dirty="0">
                <a:solidFill>
                  <a:srgbClr val="C00000"/>
                </a:solidFill>
              </a:rPr>
              <a:t>日</a:t>
            </a:r>
            <a:r>
              <a:rPr lang="en-US" altLang="zh-TW" sz="2000" b="1" dirty="0">
                <a:solidFill>
                  <a:srgbClr val="C00000"/>
                </a:solidFill>
              </a:rPr>
              <a:t>)</a:t>
            </a:r>
            <a:r>
              <a:rPr lang="zh-TW" altLang="en-US" sz="2000" b="1" dirty="0">
                <a:solidFill>
                  <a:srgbClr val="C00000"/>
                </a:solidFill>
              </a:rPr>
              <a:t>訖期間為原則</a:t>
            </a:r>
            <a:r>
              <a:rPr lang="zh-TW" altLang="en-US" sz="2000" dirty="0"/>
              <a:t>。</a:t>
            </a:r>
            <a:endParaRPr lang="en-US" altLang="zh-TW" sz="2000" dirty="0"/>
          </a:p>
          <a:p>
            <a:pPr marL="285750" indent="-285750" algn="just">
              <a:lnSpc>
                <a:spcPct val="150000"/>
              </a:lnSpc>
              <a:buFont typeface="Arial" panose="020B0604020202020204" pitchFamily="34" charset="0"/>
              <a:buChar char="•"/>
            </a:pPr>
            <a:r>
              <a:rPr lang="zh-TW" altLang="en-US" sz="2000" dirty="0"/>
              <a:t>計畫結束後須繳交</a:t>
            </a:r>
            <a:r>
              <a:rPr lang="zh-TW" altLang="en-US" sz="2000" b="1" dirty="0"/>
              <a:t>結案報告</a:t>
            </a:r>
            <a:r>
              <a:rPr lang="en-US" altLang="zh-TW" sz="2000" dirty="0"/>
              <a:t>(</a:t>
            </a:r>
            <a:r>
              <a:rPr lang="zh-TW" altLang="en-US" sz="2000" dirty="0"/>
              <a:t>含實際執行狀況及</a:t>
            </a:r>
            <a:r>
              <a:rPr lang="en-US" altLang="zh-TW" sz="2000" dirty="0"/>
              <a:t>KPI</a:t>
            </a:r>
            <a:r>
              <a:rPr lang="zh-TW" altLang="en-US" sz="2000" dirty="0"/>
              <a:t>達成情形等</a:t>
            </a:r>
            <a:r>
              <a:rPr lang="en-US" altLang="zh-TW" sz="2000" dirty="0"/>
              <a:t>)</a:t>
            </a:r>
          </a:p>
          <a:p>
            <a:pPr marL="285750" indent="-285750" algn="just">
              <a:lnSpc>
                <a:spcPct val="150000"/>
              </a:lnSpc>
              <a:buFont typeface="Arial" panose="020B0604020202020204" pitchFamily="34" charset="0"/>
              <a:buChar char="•"/>
            </a:pPr>
            <a:r>
              <a:rPr lang="zh-TW" altLang="en-US" sz="2000" dirty="0"/>
              <a:t>核銷高等教育深耕計畫各項經費，均需有</a:t>
            </a:r>
            <a:r>
              <a:rPr lang="zh-TW" altLang="en-US" sz="2000" b="1" dirty="0"/>
              <a:t>簽呈為依據</a:t>
            </a:r>
            <a:r>
              <a:rPr lang="zh-TW" altLang="en-US" sz="2000" dirty="0"/>
              <a:t>。</a:t>
            </a:r>
            <a:endParaRPr lang="en-US" altLang="zh-TW" sz="2000" dirty="0"/>
          </a:p>
          <a:p>
            <a:pPr marL="285750" indent="-285750" algn="just">
              <a:lnSpc>
                <a:spcPct val="150000"/>
              </a:lnSpc>
              <a:buFont typeface="Arial" panose="020B0604020202020204" pitchFamily="34" charset="0"/>
              <a:buChar char="•"/>
            </a:pPr>
            <a:r>
              <a:rPr lang="zh-TW" altLang="en-US" sz="2000" b="1" dirty="0">
                <a:solidFill>
                  <a:srgbClr val="C00000"/>
                </a:solidFill>
              </a:rPr>
              <a:t>大學生不屬於</a:t>
            </a:r>
            <a:r>
              <a:rPr lang="zh-TW" altLang="en-US" sz="2000" dirty="0"/>
              <a:t>國際重點學院</a:t>
            </a:r>
            <a:r>
              <a:rPr lang="en-US" altLang="zh-TW" sz="2000" dirty="0"/>
              <a:t>/</a:t>
            </a:r>
            <a:r>
              <a:rPr lang="zh-TW" altLang="en-US" sz="2000" dirty="0"/>
              <a:t>領域補助範圍。</a:t>
            </a:r>
          </a:p>
        </p:txBody>
      </p:sp>
    </p:spTree>
    <p:extLst>
      <p:ext uri="{BB962C8B-B14F-4D97-AF65-F5344CB8AC3E}">
        <p14:creationId xmlns:p14="http://schemas.microsoft.com/office/powerpoint/2010/main" val="556373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466B5E4-2E3E-36B5-0282-795B49FE7F81}"/>
              </a:ext>
            </a:extLst>
          </p:cNvPr>
          <p:cNvSpPr>
            <a:spLocks noGrp="1"/>
          </p:cNvSpPr>
          <p:nvPr>
            <p:ph type="sldNum" sz="quarter" idx="4"/>
          </p:nvPr>
        </p:nvSpPr>
        <p:spPr/>
        <p:txBody>
          <a:bodyPr/>
          <a:lstStyle/>
          <a:p>
            <a:fld id="{7687A527-C554-4D07-B4CE-B35F152D33B4}" type="slidenum">
              <a:rPr lang="zh-TW" altLang="en-US" smtClean="0"/>
              <a:pPr/>
              <a:t>19</a:t>
            </a:fld>
            <a:endParaRPr lang="zh-TW" altLang="en-US" dirty="0"/>
          </a:p>
        </p:txBody>
      </p:sp>
      <p:sp>
        <p:nvSpPr>
          <p:cNvPr id="3" name="標題 1">
            <a:extLst>
              <a:ext uri="{FF2B5EF4-FFF2-40B4-BE49-F238E27FC236}">
                <a16:creationId xmlns:a16="http://schemas.microsoft.com/office/drawing/2014/main" id="{82189906-D66C-C1D1-1087-515C2D05B05F}"/>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其他注意事項</a:t>
            </a:r>
            <a:endParaRPr lang="en-US" altLang="zh-TW" sz="3200" b="1" dirty="0"/>
          </a:p>
        </p:txBody>
      </p:sp>
      <p:sp>
        <p:nvSpPr>
          <p:cNvPr id="6" name="文字方塊 5">
            <a:extLst>
              <a:ext uri="{FF2B5EF4-FFF2-40B4-BE49-F238E27FC236}">
                <a16:creationId xmlns:a16="http://schemas.microsoft.com/office/drawing/2014/main" id="{96E82D74-E390-3EBE-3F16-4ECA25408DCA}"/>
              </a:ext>
            </a:extLst>
          </p:cNvPr>
          <p:cNvSpPr txBox="1"/>
          <p:nvPr/>
        </p:nvSpPr>
        <p:spPr>
          <a:xfrm>
            <a:off x="434934" y="1199781"/>
            <a:ext cx="11255042" cy="419069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TW" altLang="en-US" sz="2000" dirty="0"/>
              <a:t>若</a:t>
            </a:r>
            <a:r>
              <a:rPr lang="zh-TW" altLang="en-US" sz="2000" b="1" dirty="0"/>
              <a:t>已獲得國科會或其他政府單位補助</a:t>
            </a:r>
            <a:r>
              <a:rPr lang="zh-TW" altLang="en-US" sz="2000" dirty="0"/>
              <a:t>欲執行之計畫</a:t>
            </a:r>
            <a:r>
              <a:rPr lang="en-US" altLang="zh-TW" sz="2000" dirty="0"/>
              <a:t>(</a:t>
            </a:r>
            <a:r>
              <a:rPr lang="zh-TW" altLang="en-US" sz="2000" dirty="0"/>
              <a:t>項目</a:t>
            </a:r>
            <a:r>
              <a:rPr lang="en-US" altLang="zh-TW" sz="2000" dirty="0"/>
              <a:t>)</a:t>
            </a:r>
            <a:r>
              <a:rPr lang="zh-TW" altLang="en-US" sz="2000" dirty="0"/>
              <a:t>，</a:t>
            </a:r>
            <a:r>
              <a:rPr lang="zh-TW" altLang="en-US" sz="2000" b="1" dirty="0">
                <a:solidFill>
                  <a:srgbClr val="C00000"/>
                </a:solidFill>
              </a:rPr>
              <a:t>勿再申請深耕相關補助</a:t>
            </a:r>
            <a:r>
              <a:rPr lang="en-US" altLang="zh-TW" sz="2000" b="1" dirty="0">
                <a:solidFill>
                  <a:srgbClr val="C00000"/>
                </a:solidFill>
              </a:rPr>
              <a:t>(</a:t>
            </a:r>
            <a:r>
              <a:rPr lang="zh-TW" altLang="en-US" sz="2000" b="1" dirty="0">
                <a:solidFill>
                  <a:srgbClr val="C00000"/>
                </a:solidFill>
              </a:rPr>
              <a:t>本補助</a:t>
            </a:r>
            <a:r>
              <a:rPr lang="en-US" altLang="zh-TW" sz="2000" b="1" dirty="0">
                <a:solidFill>
                  <a:srgbClr val="C00000"/>
                </a:solidFill>
              </a:rPr>
              <a:t>)</a:t>
            </a:r>
            <a:r>
              <a:rPr lang="zh-TW" altLang="en-US" sz="2000" dirty="0"/>
              <a:t>，避免發生重複報帳等嚴重問題。</a:t>
            </a:r>
            <a:endParaRPr lang="en-US" altLang="zh-TW" sz="2000" dirty="0"/>
          </a:p>
          <a:p>
            <a:pPr marL="285750" indent="-285750" algn="just">
              <a:lnSpc>
                <a:spcPct val="150000"/>
              </a:lnSpc>
              <a:buFont typeface="Arial" panose="020B0604020202020204" pitchFamily="34" charset="0"/>
              <a:buChar char="•"/>
            </a:pPr>
            <a:r>
              <a:rPr lang="zh-TW" altLang="en-US" sz="2000" dirty="0"/>
              <a:t>遵循「</a:t>
            </a:r>
            <a:r>
              <a:rPr lang="zh-TW" altLang="en-US" sz="2000" b="1" dirty="0"/>
              <a:t>單一經費來源</a:t>
            </a:r>
            <a:r>
              <a:rPr lang="zh-TW" altLang="en-US" sz="2000" dirty="0"/>
              <a:t>」的原則，例如相同目的的出國差旅費用避免拆開核銷。</a:t>
            </a:r>
            <a:endParaRPr lang="en-US" altLang="zh-TW" sz="2000" dirty="0"/>
          </a:p>
          <a:p>
            <a:pPr marL="285750" indent="-285750" algn="just">
              <a:lnSpc>
                <a:spcPct val="150000"/>
              </a:lnSpc>
              <a:buFont typeface="Arial" panose="020B0604020202020204" pitchFamily="34" charset="0"/>
              <a:buChar char="•"/>
            </a:pPr>
            <a:r>
              <a:rPr lang="zh-TW" altLang="en-US" sz="2000" dirty="0"/>
              <a:t>「國外優秀教研人才」需</a:t>
            </a:r>
            <a:r>
              <a:rPr lang="zh-TW" altLang="en-US" sz="2000" b="1" dirty="0"/>
              <a:t>排除中華民國國籍者</a:t>
            </a:r>
            <a:r>
              <a:rPr lang="zh-TW" altLang="en-US" sz="2000" dirty="0"/>
              <a:t>。</a:t>
            </a:r>
            <a:endParaRPr lang="en-US" altLang="zh-TW" sz="2000" dirty="0"/>
          </a:p>
          <a:p>
            <a:pPr marL="285750" indent="-285750" algn="just">
              <a:lnSpc>
                <a:spcPct val="150000"/>
              </a:lnSpc>
              <a:buFont typeface="Arial" panose="020B0604020202020204" pitchFamily="34" charset="0"/>
              <a:buChar char="•"/>
            </a:pPr>
            <a:r>
              <a:rPr lang="zh-TW" altLang="en-US" sz="2000" dirty="0"/>
              <a:t>「碩博士學位國際學生」</a:t>
            </a:r>
            <a:r>
              <a:rPr lang="zh-TW" altLang="en-US" sz="2000" b="1" dirty="0"/>
              <a:t>排除中華民國國籍、學士班、碩士在職專班</a:t>
            </a:r>
            <a:r>
              <a:rPr lang="zh-TW" altLang="en-US" sz="2000" dirty="0"/>
              <a:t>。</a:t>
            </a:r>
            <a:endParaRPr lang="en-US" altLang="zh-TW" sz="2000" dirty="0"/>
          </a:p>
          <a:p>
            <a:pPr marL="285750" indent="-285750" algn="just">
              <a:lnSpc>
                <a:spcPct val="150000"/>
              </a:lnSpc>
              <a:buFont typeface="Arial" panose="020B0604020202020204" pitchFamily="34" charset="0"/>
              <a:buChar char="•"/>
            </a:pPr>
            <a:r>
              <a:rPr lang="zh-TW" altLang="en-US" sz="2000" dirty="0"/>
              <a:t>「本國碩博學生出國進修交流」</a:t>
            </a:r>
            <a:r>
              <a:rPr lang="zh-TW" altLang="en-US" sz="2000" b="1" dirty="0"/>
              <a:t>排除學士班、碩士在職專班</a:t>
            </a:r>
            <a:r>
              <a:rPr lang="zh-TW" altLang="en-US" sz="2000" dirty="0"/>
              <a:t>。</a:t>
            </a:r>
            <a:endParaRPr lang="en-US" altLang="zh-TW" sz="2000" dirty="0"/>
          </a:p>
          <a:p>
            <a:pPr marL="285750" indent="-285750" algn="just">
              <a:lnSpc>
                <a:spcPct val="150000"/>
              </a:lnSpc>
              <a:buFont typeface="Arial" panose="020B0604020202020204" pitchFamily="34" charset="0"/>
              <a:buChar char="•"/>
            </a:pPr>
            <a:r>
              <a:rPr lang="zh-TW" altLang="en-US" sz="2000" dirty="0"/>
              <a:t>高教深耕中所指的專任教師涵蓋</a:t>
            </a:r>
            <a:r>
              <a:rPr lang="zh-TW" altLang="en-US" sz="2000" dirty="0">
                <a:latin typeface="微軟正黑體" panose="020B0604030504040204" pitchFamily="34" charset="-120"/>
                <a:ea typeface="微軟正黑體" panose="020B0604030504040204" pitchFamily="34" charset="-120"/>
              </a:rPr>
              <a:t>「</a:t>
            </a:r>
            <a:r>
              <a:rPr lang="zh-TW" altLang="en-US" sz="2000" dirty="0"/>
              <a:t>專案教師</a:t>
            </a:r>
            <a:r>
              <a:rPr lang="zh-TW" altLang="en-US" sz="2000" dirty="0">
                <a:latin typeface="微軟正黑體" panose="020B0604030504040204" pitchFamily="34" charset="-120"/>
                <a:ea typeface="微軟正黑體" panose="020B0604030504040204" pitchFamily="34" charset="-120"/>
              </a:rPr>
              <a:t>」</a:t>
            </a:r>
            <a:r>
              <a:rPr lang="zh-TW" altLang="en-US" sz="2000" dirty="0"/>
              <a:t>。</a:t>
            </a:r>
            <a:endParaRPr lang="en-US" altLang="zh-TW" sz="2000" dirty="0"/>
          </a:p>
          <a:p>
            <a:pPr marL="285750" indent="-285750" algn="just">
              <a:lnSpc>
                <a:spcPct val="150000"/>
              </a:lnSpc>
              <a:buFont typeface="Arial" panose="020B0604020202020204" pitchFamily="34" charset="0"/>
              <a:buChar char="•"/>
            </a:pPr>
            <a:r>
              <a:rPr lang="zh-TW" altLang="en-US" sz="2000" dirty="0"/>
              <a:t>臨時人員費建議最多聘至</a:t>
            </a:r>
            <a:r>
              <a:rPr lang="en-US" altLang="zh-TW" sz="2000" dirty="0"/>
              <a:t>114</a:t>
            </a:r>
            <a:r>
              <a:rPr lang="zh-TW" altLang="en-US" sz="2000" dirty="0"/>
              <a:t>年</a:t>
            </a:r>
            <a:r>
              <a:rPr lang="en-US" altLang="zh-TW" sz="2000" dirty="0"/>
              <a:t>11</a:t>
            </a:r>
            <a:r>
              <a:rPr lang="zh-TW" altLang="en-US" sz="2000" dirty="0"/>
              <a:t>月</a:t>
            </a:r>
            <a:r>
              <a:rPr lang="en-US" altLang="zh-TW" sz="2000" dirty="0"/>
              <a:t>30</a:t>
            </a:r>
            <a:r>
              <a:rPr lang="zh-TW" altLang="en-US" sz="2000" dirty="0"/>
              <a:t>日。</a:t>
            </a:r>
            <a:endParaRPr lang="en-US" altLang="zh-TW" sz="2000" dirty="0"/>
          </a:p>
          <a:p>
            <a:pPr marL="285750" indent="-285750" algn="just">
              <a:lnSpc>
                <a:spcPct val="150000"/>
              </a:lnSpc>
              <a:buFont typeface="Arial" panose="020B0604020202020204" pitchFamily="34" charset="0"/>
              <a:buChar char="•"/>
            </a:pPr>
            <a:r>
              <a:rPr lang="zh-TW" altLang="en-US" sz="2000" dirty="0">
                <a:hlinkClick r:id="rId2"/>
              </a:rPr>
              <a:t>本校已簽約姊妹校列表</a:t>
            </a:r>
            <a:r>
              <a:rPr lang="en-US" altLang="zh-TW" sz="2000" dirty="0">
                <a:hlinkClick r:id="rId2"/>
              </a:rPr>
              <a:t>(</a:t>
            </a:r>
            <a:r>
              <a:rPr lang="zh-TW" altLang="en-US" sz="2000" dirty="0">
                <a:hlinkClick r:id="rId2"/>
              </a:rPr>
              <a:t>點擊前往網站</a:t>
            </a:r>
            <a:r>
              <a:rPr lang="en-US" altLang="zh-TW" sz="2000" dirty="0">
                <a:hlinkClick r:id="rId2"/>
              </a:rPr>
              <a:t>)</a:t>
            </a:r>
            <a:r>
              <a:rPr lang="zh-TW" altLang="en-US" sz="2000" dirty="0"/>
              <a:t>。</a:t>
            </a:r>
          </a:p>
        </p:txBody>
      </p:sp>
    </p:spTree>
    <p:extLst>
      <p:ext uri="{BB962C8B-B14F-4D97-AF65-F5344CB8AC3E}">
        <p14:creationId xmlns:p14="http://schemas.microsoft.com/office/powerpoint/2010/main" val="1545919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41F5458-F8E4-B5F1-0C16-062DB16C6217}"/>
              </a:ext>
            </a:extLst>
          </p:cNvPr>
          <p:cNvSpPr>
            <a:spLocks noGrp="1"/>
          </p:cNvSpPr>
          <p:nvPr>
            <p:ph type="sldNum" sz="quarter" idx="4"/>
          </p:nvPr>
        </p:nvSpPr>
        <p:spPr/>
        <p:txBody>
          <a:bodyPr/>
          <a:lstStyle/>
          <a:p>
            <a:fld id="{7687A527-C554-4D07-B4CE-B35F152D33B4}" type="slidenum">
              <a:rPr lang="zh-TW" altLang="en-US" smtClean="0"/>
              <a:pPr/>
              <a:t>2</a:t>
            </a:fld>
            <a:endParaRPr lang="zh-TW" altLang="en-US" dirty="0"/>
          </a:p>
        </p:txBody>
      </p:sp>
      <p:sp>
        <p:nvSpPr>
          <p:cNvPr id="4" name="標題 1">
            <a:extLst>
              <a:ext uri="{FF2B5EF4-FFF2-40B4-BE49-F238E27FC236}">
                <a16:creationId xmlns:a16="http://schemas.microsoft.com/office/drawing/2014/main" id="{1C6C7613-B73E-4150-7AC3-6F8BDF8EFED9}"/>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國際重點學院</a:t>
            </a:r>
            <a:r>
              <a:rPr lang="en-US" altLang="zh-TW" sz="3200" b="1" dirty="0"/>
              <a:t>/</a:t>
            </a:r>
            <a:r>
              <a:rPr lang="zh-TW" altLang="en-US" sz="3200" b="1" dirty="0"/>
              <a:t>領域</a:t>
            </a:r>
            <a:endParaRPr lang="en-US" altLang="zh-TW" sz="3200" b="1" dirty="0"/>
          </a:p>
        </p:txBody>
      </p:sp>
      <p:sp>
        <p:nvSpPr>
          <p:cNvPr id="5" name="文字方塊 4">
            <a:extLst>
              <a:ext uri="{FF2B5EF4-FFF2-40B4-BE49-F238E27FC236}">
                <a16:creationId xmlns:a16="http://schemas.microsoft.com/office/drawing/2014/main" id="{C007103C-44A7-13B6-5B89-61D2F200179F}"/>
              </a:ext>
            </a:extLst>
          </p:cNvPr>
          <p:cNvSpPr txBox="1"/>
          <p:nvPr/>
        </p:nvSpPr>
        <p:spPr>
          <a:xfrm>
            <a:off x="1084731" y="2308821"/>
            <a:ext cx="4518212" cy="279435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TW" altLang="en-US" sz="2400" dirty="0"/>
              <a:t>全球研究媒合推動</a:t>
            </a:r>
          </a:p>
          <a:p>
            <a:pPr marL="285750" indent="-285750" algn="just">
              <a:lnSpc>
                <a:spcPct val="150000"/>
              </a:lnSpc>
              <a:buFont typeface="Arial" panose="020B0604020202020204" pitchFamily="34" charset="0"/>
              <a:buChar char="•"/>
            </a:pPr>
            <a:r>
              <a:rPr lang="zh-TW" altLang="en-US" sz="2400" dirty="0"/>
              <a:t>提升標竿姊妹校合作效益</a:t>
            </a:r>
          </a:p>
          <a:p>
            <a:pPr marL="285750" indent="-285750" algn="just">
              <a:lnSpc>
                <a:spcPct val="150000"/>
              </a:lnSpc>
              <a:buFont typeface="Arial" panose="020B0604020202020204" pitchFamily="34" charset="0"/>
              <a:buChar char="•"/>
            </a:pPr>
            <a:r>
              <a:rPr lang="zh-TW" altLang="en-US" sz="2400" dirty="0"/>
              <a:t>研究成果國際推廣</a:t>
            </a:r>
          </a:p>
          <a:p>
            <a:pPr marL="285750" indent="-285750" algn="just">
              <a:lnSpc>
                <a:spcPct val="150000"/>
              </a:lnSpc>
              <a:buFont typeface="Arial" panose="020B0604020202020204" pitchFamily="34" charset="0"/>
              <a:buChar char="•"/>
            </a:pPr>
            <a:r>
              <a:rPr lang="zh-TW" altLang="en-US" sz="2400" dirty="0"/>
              <a:t>國際人才磁吸與生態營造</a:t>
            </a:r>
          </a:p>
          <a:p>
            <a:pPr marL="285750" indent="-285750" algn="just">
              <a:lnSpc>
                <a:spcPct val="150000"/>
              </a:lnSpc>
              <a:buFont typeface="Arial" panose="020B0604020202020204" pitchFamily="34" charset="0"/>
              <a:buChar char="•"/>
            </a:pPr>
            <a:r>
              <a:rPr lang="zh-TW" altLang="en-US" sz="2400" dirty="0"/>
              <a:t>全球智庫與大師駐點</a:t>
            </a:r>
            <a:endParaRPr lang="en-US" altLang="zh-TW" sz="2400" dirty="0"/>
          </a:p>
        </p:txBody>
      </p:sp>
      <p:sp>
        <p:nvSpPr>
          <p:cNvPr id="7" name="文字方塊 6">
            <a:extLst>
              <a:ext uri="{FF2B5EF4-FFF2-40B4-BE49-F238E27FC236}">
                <a16:creationId xmlns:a16="http://schemas.microsoft.com/office/drawing/2014/main" id="{2891E1AD-9325-1346-6190-3E6C7F00E85E}"/>
              </a:ext>
            </a:extLst>
          </p:cNvPr>
          <p:cNvSpPr txBox="1"/>
          <p:nvPr/>
        </p:nvSpPr>
        <p:spPr>
          <a:xfrm>
            <a:off x="6696635" y="2308821"/>
            <a:ext cx="4518212" cy="224035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TW" altLang="en-US" sz="2400" dirty="0"/>
              <a:t>運動醫策，慢病解方</a:t>
            </a:r>
          </a:p>
          <a:p>
            <a:pPr marL="285750" indent="-285750" algn="just">
              <a:lnSpc>
                <a:spcPct val="150000"/>
              </a:lnSpc>
              <a:buFont typeface="Arial" panose="020B0604020202020204" pitchFamily="34" charset="0"/>
              <a:buChar char="•"/>
            </a:pPr>
            <a:r>
              <a:rPr lang="zh-TW" altLang="en-US" sz="2400" dirty="0"/>
              <a:t>綠色醫材，永續生態 </a:t>
            </a:r>
          </a:p>
          <a:p>
            <a:pPr marL="285750" indent="-285750" algn="just">
              <a:lnSpc>
                <a:spcPct val="150000"/>
              </a:lnSpc>
              <a:buFont typeface="Arial" panose="020B0604020202020204" pitchFamily="34" charset="0"/>
              <a:buChar char="•"/>
            </a:pPr>
            <a:r>
              <a:rPr lang="zh-TW" altLang="en-US" sz="2400" dirty="0"/>
              <a:t>數智醫療，創藥照護</a:t>
            </a:r>
          </a:p>
          <a:p>
            <a:pPr marL="285750" indent="-285750" algn="just">
              <a:lnSpc>
                <a:spcPct val="150000"/>
              </a:lnSpc>
              <a:buFont typeface="Arial" panose="020B0604020202020204" pitchFamily="34" charset="0"/>
              <a:buChar char="•"/>
            </a:pPr>
            <a:r>
              <a:rPr lang="zh-TW" altLang="en-US" sz="2400" dirty="0"/>
              <a:t>醫教並進，拓展全球</a:t>
            </a:r>
          </a:p>
        </p:txBody>
      </p:sp>
      <p:sp>
        <p:nvSpPr>
          <p:cNvPr id="8" name="矩形 7">
            <a:extLst>
              <a:ext uri="{FF2B5EF4-FFF2-40B4-BE49-F238E27FC236}">
                <a16:creationId xmlns:a16="http://schemas.microsoft.com/office/drawing/2014/main" id="{225BA15D-B7EF-ED92-5C2A-FDCE2E56398C}"/>
              </a:ext>
            </a:extLst>
          </p:cNvPr>
          <p:cNvSpPr/>
          <p:nvPr/>
        </p:nvSpPr>
        <p:spPr>
          <a:xfrm>
            <a:off x="1210237" y="1763255"/>
            <a:ext cx="1779497" cy="4700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t>計畫目的</a:t>
            </a:r>
          </a:p>
        </p:txBody>
      </p:sp>
      <p:sp>
        <p:nvSpPr>
          <p:cNvPr id="9" name="矩形 8">
            <a:extLst>
              <a:ext uri="{FF2B5EF4-FFF2-40B4-BE49-F238E27FC236}">
                <a16:creationId xmlns:a16="http://schemas.microsoft.com/office/drawing/2014/main" id="{B561BBBD-091B-6C21-0BC6-E2FF0BBC4A5D}"/>
              </a:ext>
            </a:extLst>
          </p:cNvPr>
          <p:cNvSpPr/>
          <p:nvPr/>
        </p:nvSpPr>
        <p:spPr>
          <a:xfrm>
            <a:off x="6768354" y="1763256"/>
            <a:ext cx="3953435" cy="4700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t>國際研究重點主軸領域</a:t>
            </a:r>
          </a:p>
        </p:txBody>
      </p:sp>
    </p:spTree>
    <p:extLst>
      <p:ext uri="{BB962C8B-B14F-4D97-AF65-F5344CB8AC3E}">
        <p14:creationId xmlns:p14="http://schemas.microsoft.com/office/powerpoint/2010/main" val="4250067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648826A-EDAC-D44B-5B40-6465A0B2D191}"/>
              </a:ext>
            </a:extLst>
          </p:cNvPr>
          <p:cNvSpPr>
            <a:spLocks noGrp="1"/>
          </p:cNvSpPr>
          <p:nvPr>
            <p:ph type="sldNum" sz="quarter" idx="4294967295"/>
          </p:nvPr>
        </p:nvSpPr>
        <p:spPr>
          <a:xfrm>
            <a:off x="9448800" y="6492875"/>
            <a:ext cx="2743200" cy="365125"/>
          </a:xfrm>
        </p:spPr>
        <p:txBody>
          <a:bodyPr/>
          <a:lstStyle/>
          <a:p>
            <a:fld id="{7687A527-C554-4D07-B4CE-B35F152D33B4}" type="slidenum">
              <a:rPr lang="zh-TW" altLang="en-US" smtClean="0"/>
              <a:pPr/>
              <a:t>20</a:t>
            </a:fld>
            <a:endParaRPr lang="zh-TW" altLang="en-US" dirty="0"/>
          </a:p>
        </p:txBody>
      </p:sp>
      <p:sp>
        <p:nvSpPr>
          <p:cNvPr id="3" name="文字方塊 2">
            <a:extLst>
              <a:ext uri="{FF2B5EF4-FFF2-40B4-BE49-F238E27FC236}">
                <a16:creationId xmlns:a16="http://schemas.microsoft.com/office/drawing/2014/main" id="{00DE4DF0-6963-0EF0-3463-88B32D8576D3}"/>
              </a:ext>
            </a:extLst>
          </p:cNvPr>
          <p:cNvSpPr txBox="1"/>
          <p:nvPr/>
        </p:nvSpPr>
        <p:spPr>
          <a:xfrm>
            <a:off x="1954306" y="3263152"/>
            <a:ext cx="4288353" cy="1077218"/>
          </a:xfrm>
          <a:prstGeom prst="rect">
            <a:avLst/>
          </a:prstGeom>
          <a:noFill/>
        </p:spPr>
        <p:txBody>
          <a:bodyPr wrap="none" rtlCol="0">
            <a:spAutoFit/>
          </a:bodyPr>
          <a:lstStyle/>
          <a:p>
            <a:pPr algn="ctr"/>
            <a:r>
              <a:rPr lang="zh-TW" altLang="en-US" sz="3200" b="1" dirty="0"/>
              <a:t>部分</a:t>
            </a:r>
            <a:r>
              <a:rPr lang="en-US" altLang="zh-TW" sz="3200" b="1" dirty="0"/>
              <a:t>KPI</a:t>
            </a:r>
            <a:r>
              <a:rPr lang="zh-TW" altLang="en-US" sz="3200" b="1" dirty="0"/>
              <a:t>指標特別說明</a:t>
            </a:r>
            <a:endParaRPr lang="en-US" altLang="zh-TW" sz="3200" b="1" dirty="0"/>
          </a:p>
          <a:p>
            <a:pPr algn="ctr"/>
            <a:r>
              <a:rPr lang="en-US" altLang="zh-TW" sz="3200" b="1" dirty="0"/>
              <a:t>(</a:t>
            </a:r>
            <a:r>
              <a:rPr lang="zh-TW" altLang="en-US" sz="3200" b="1" dirty="0"/>
              <a:t>依據教育部定義</a:t>
            </a:r>
            <a:r>
              <a:rPr lang="en-US" altLang="zh-TW" sz="3200" b="1" dirty="0"/>
              <a:t>)</a:t>
            </a:r>
            <a:endParaRPr lang="zh-TW" altLang="en-US" sz="3200" b="1" dirty="0"/>
          </a:p>
        </p:txBody>
      </p:sp>
    </p:spTree>
    <p:extLst>
      <p:ext uri="{BB962C8B-B14F-4D97-AF65-F5344CB8AC3E}">
        <p14:creationId xmlns:p14="http://schemas.microsoft.com/office/powerpoint/2010/main" val="662613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466B5E4-2E3E-36B5-0282-795B49FE7F81}"/>
              </a:ext>
            </a:extLst>
          </p:cNvPr>
          <p:cNvSpPr>
            <a:spLocks noGrp="1"/>
          </p:cNvSpPr>
          <p:nvPr>
            <p:ph type="sldNum" sz="quarter" idx="4"/>
          </p:nvPr>
        </p:nvSpPr>
        <p:spPr/>
        <p:txBody>
          <a:bodyPr/>
          <a:lstStyle/>
          <a:p>
            <a:fld id="{7687A527-C554-4D07-B4CE-B35F152D33B4}" type="slidenum">
              <a:rPr lang="zh-TW" altLang="en-US" smtClean="0"/>
              <a:pPr/>
              <a:t>21</a:t>
            </a:fld>
            <a:endParaRPr lang="zh-TW" altLang="en-US" dirty="0"/>
          </a:p>
        </p:txBody>
      </p:sp>
      <p:sp>
        <p:nvSpPr>
          <p:cNvPr id="3" name="標題 1">
            <a:extLst>
              <a:ext uri="{FF2B5EF4-FFF2-40B4-BE49-F238E27FC236}">
                <a16:creationId xmlns:a16="http://schemas.microsoft.com/office/drawing/2014/main" id="{82189906-D66C-C1D1-1087-515C2D05B05F}"/>
              </a:ext>
            </a:extLst>
          </p:cNvPr>
          <p:cNvSpPr txBox="1">
            <a:spLocks/>
          </p:cNvSpPr>
          <p:nvPr/>
        </p:nvSpPr>
        <p:spPr>
          <a:xfrm>
            <a:off x="2523565" y="226162"/>
            <a:ext cx="7140388"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1800" b="1" dirty="0">
                <a:latin typeface="微軟正黑體" panose="020B0604030504040204" pitchFamily="34" charset="-120"/>
                <a:ea typeface="微軟正黑體" panose="020B0604030504040204" pitchFamily="34" charset="-120"/>
              </a:rPr>
              <a:t>KPI-5</a:t>
            </a:r>
            <a:r>
              <a:rPr lang="zh-TW" altLang="en-US" sz="3200" b="1" dirty="0">
                <a:latin typeface="微軟正黑體" panose="020B0604030504040204" pitchFamily="34" charset="-120"/>
                <a:ea typeface="微軟正黑體" panose="020B0604030504040204" pitchFamily="34" charset="-120"/>
              </a:rPr>
              <a:t>「</a:t>
            </a:r>
            <a:r>
              <a:rPr lang="zh-TW" altLang="en-US" sz="3200" b="1" dirty="0"/>
              <a:t>交換教師人數（出國）</a:t>
            </a:r>
            <a:r>
              <a:rPr lang="zh-TW" altLang="en-US" sz="3200" b="1" dirty="0">
                <a:latin typeface="微軟正黑體" panose="020B0604030504040204" pitchFamily="34" charset="-120"/>
                <a:ea typeface="微軟正黑體" panose="020B0604030504040204" pitchFamily="34" charset="-120"/>
              </a:rPr>
              <a:t>」</a:t>
            </a:r>
            <a:r>
              <a:rPr lang="zh-TW" altLang="en-US" sz="3200" b="1" dirty="0"/>
              <a:t>定義</a:t>
            </a:r>
            <a:endParaRPr lang="en-US" altLang="zh-TW" sz="3200" b="1" dirty="0"/>
          </a:p>
        </p:txBody>
      </p:sp>
      <p:sp>
        <p:nvSpPr>
          <p:cNvPr id="6" name="文字方塊 5">
            <a:extLst>
              <a:ext uri="{FF2B5EF4-FFF2-40B4-BE49-F238E27FC236}">
                <a16:creationId xmlns:a16="http://schemas.microsoft.com/office/drawing/2014/main" id="{96E82D74-E390-3EBE-3F16-4ECA25408DCA}"/>
              </a:ext>
            </a:extLst>
          </p:cNvPr>
          <p:cNvSpPr txBox="1"/>
          <p:nvPr/>
        </p:nvSpPr>
        <p:spPr>
          <a:xfrm>
            <a:off x="233082" y="1080618"/>
            <a:ext cx="11430000" cy="49738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TW" altLang="en-US" sz="2000" dirty="0"/>
              <a:t>專任教師以「交換教師之名義」出國擔任交換教師，惟不包括博士後研究及外籍學者短期參訪。</a:t>
            </a:r>
          </a:p>
        </p:txBody>
      </p:sp>
    </p:spTree>
    <p:extLst>
      <p:ext uri="{BB962C8B-B14F-4D97-AF65-F5344CB8AC3E}">
        <p14:creationId xmlns:p14="http://schemas.microsoft.com/office/powerpoint/2010/main" val="4148473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466B5E4-2E3E-36B5-0282-795B49FE7F81}"/>
              </a:ext>
            </a:extLst>
          </p:cNvPr>
          <p:cNvSpPr>
            <a:spLocks noGrp="1"/>
          </p:cNvSpPr>
          <p:nvPr>
            <p:ph type="sldNum" sz="quarter" idx="4"/>
          </p:nvPr>
        </p:nvSpPr>
        <p:spPr/>
        <p:txBody>
          <a:bodyPr/>
          <a:lstStyle/>
          <a:p>
            <a:fld id="{7687A527-C554-4D07-B4CE-B35F152D33B4}" type="slidenum">
              <a:rPr lang="zh-TW" altLang="en-US" smtClean="0"/>
              <a:pPr/>
              <a:t>22</a:t>
            </a:fld>
            <a:endParaRPr lang="zh-TW" altLang="en-US" dirty="0"/>
          </a:p>
        </p:txBody>
      </p:sp>
      <p:sp>
        <p:nvSpPr>
          <p:cNvPr id="3" name="標題 1">
            <a:extLst>
              <a:ext uri="{FF2B5EF4-FFF2-40B4-BE49-F238E27FC236}">
                <a16:creationId xmlns:a16="http://schemas.microsoft.com/office/drawing/2014/main" id="{82189906-D66C-C1D1-1087-515C2D05B05F}"/>
              </a:ext>
            </a:extLst>
          </p:cNvPr>
          <p:cNvSpPr txBox="1">
            <a:spLocks/>
          </p:cNvSpPr>
          <p:nvPr/>
        </p:nvSpPr>
        <p:spPr>
          <a:xfrm>
            <a:off x="2404782" y="226162"/>
            <a:ext cx="7382435"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1800" b="1" dirty="0">
                <a:latin typeface="微軟正黑體" panose="020B0604030504040204" pitchFamily="34" charset="-120"/>
                <a:ea typeface="微軟正黑體" panose="020B0604030504040204" pitchFamily="34" charset="-120"/>
              </a:rPr>
              <a:t>KPI-6</a:t>
            </a:r>
            <a:r>
              <a:rPr lang="zh-TW" altLang="en-US" sz="3200" b="1" dirty="0">
                <a:latin typeface="微軟正黑體" panose="020B0604030504040204" pitchFamily="34" charset="-120"/>
                <a:ea typeface="微軟正黑體" panose="020B0604030504040204" pitchFamily="34" charset="-120"/>
              </a:rPr>
              <a:t>「</a:t>
            </a:r>
            <a:r>
              <a:rPr lang="zh-TW" altLang="en-US" sz="3200" b="1" dirty="0"/>
              <a:t>專任教師參與出國交流人次</a:t>
            </a:r>
            <a:r>
              <a:rPr lang="zh-TW" altLang="en-US" sz="3200" b="1" dirty="0">
                <a:latin typeface="微軟正黑體" panose="020B0604030504040204" pitchFamily="34" charset="-120"/>
                <a:ea typeface="微軟正黑體" panose="020B0604030504040204" pitchFamily="34" charset="-120"/>
              </a:rPr>
              <a:t>」</a:t>
            </a:r>
            <a:r>
              <a:rPr lang="zh-TW" altLang="en-US" sz="3200" b="1" dirty="0"/>
              <a:t>定義</a:t>
            </a:r>
            <a:endParaRPr lang="en-US" altLang="zh-TW" sz="3200" b="1" dirty="0"/>
          </a:p>
        </p:txBody>
      </p:sp>
      <p:sp>
        <p:nvSpPr>
          <p:cNvPr id="6" name="文字方塊 5">
            <a:extLst>
              <a:ext uri="{FF2B5EF4-FFF2-40B4-BE49-F238E27FC236}">
                <a16:creationId xmlns:a16="http://schemas.microsoft.com/office/drawing/2014/main" id="{96E82D74-E390-3EBE-3F16-4ECA25408DCA}"/>
              </a:ext>
            </a:extLst>
          </p:cNvPr>
          <p:cNvSpPr txBox="1"/>
          <p:nvPr/>
        </p:nvSpPr>
        <p:spPr>
          <a:xfrm>
            <a:off x="233082" y="757889"/>
            <a:ext cx="11430000" cy="6037358"/>
          </a:xfrm>
          <a:prstGeom prst="rect">
            <a:avLst/>
          </a:prstGeom>
          <a:noFill/>
        </p:spPr>
        <p:txBody>
          <a:bodyPr wrap="square" rtlCol="0">
            <a:spAutoFit/>
          </a:bodyPr>
          <a:lstStyle/>
          <a:p>
            <a:pPr algn="just">
              <a:lnSpc>
                <a:spcPct val="150000"/>
              </a:lnSpc>
            </a:pPr>
            <a:r>
              <a:rPr lang="zh-TW" altLang="en-US" sz="2000" b="1" dirty="0">
                <a:solidFill>
                  <a:srgbClr val="0070C0"/>
                </a:solidFill>
              </a:rPr>
              <a:t>專任教師</a:t>
            </a:r>
            <a:r>
              <a:rPr lang="zh-TW" altLang="en-US" sz="2000" dirty="0"/>
              <a:t>參與境內、境外國家</a:t>
            </a:r>
            <a:r>
              <a:rPr lang="en-US" altLang="zh-TW" sz="2000" dirty="0"/>
              <a:t>/</a:t>
            </a:r>
            <a:r>
              <a:rPr lang="zh-TW" altLang="en-US" sz="2000" dirty="0"/>
              <a:t>地區之學校或機構舉辦之國際學術研討會發表論文、國際學術合作、演講、研習活動、講學等學術交流活動</a:t>
            </a:r>
            <a:r>
              <a:rPr lang="en-US" altLang="zh-TW" sz="2000" dirty="0"/>
              <a:t>:</a:t>
            </a:r>
            <a:endParaRPr lang="zh-TW" altLang="en-US" sz="2000" dirty="0"/>
          </a:p>
          <a:p>
            <a:pPr marL="285750" indent="-285750" algn="just">
              <a:lnSpc>
                <a:spcPct val="150000"/>
              </a:lnSpc>
              <a:buFont typeface="Arial" panose="020B0604020202020204" pitchFamily="34" charset="0"/>
              <a:buChar char="•"/>
            </a:pPr>
            <a:r>
              <a:rPr lang="zh-TW" altLang="en-US" sz="2000" b="1" dirty="0"/>
              <a:t>國際學術研討會發表論文</a:t>
            </a:r>
            <a:r>
              <a:rPr lang="zh-TW" altLang="en-US" sz="2000" dirty="0"/>
              <a:t>：係指學校專任教師參與境內、境外學校或機構舉辦國際學術研討會論文發表，且該研討會論文發表應具「對外公開徵稿」及有「審稿制度」，且至少</a:t>
            </a:r>
            <a:r>
              <a:rPr lang="en-US" altLang="zh-TW" sz="2000" dirty="0"/>
              <a:t>3</a:t>
            </a:r>
            <a:r>
              <a:rPr lang="zh-TW" altLang="en-US" sz="2000" dirty="0"/>
              <a:t>個「國家</a:t>
            </a:r>
            <a:r>
              <a:rPr lang="en-US" altLang="zh-TW" sz="2000" dirty="0"/>
              <a:t>/</a:t>
            </a:r>
            <a:r>
              <a:rPr lang="zh-TW" altLang="en-US" sz="2000" dirty="0"/>
              <a:t>地區</a:t>
            </a:r>
            <a:r>
              <a:rPr lang="en-US" altLang="zh-TW" sz="2000" dirty="0"/>
              <a:t>(</a:t>
            </a:r>
            <a:r>
              <a:rPr lang="zh-TW" altLang="en-US" sz="2000" dirty="0"/>
              <a:t>含</a:t>
            </a:r>
            <a:r>
              <a:rPr lang="en-US" altLang="zh-TW" sz="2000" dirty="0"/>
              <a:t>)</a:t>
            </a:r>
            <a:r>
              <a:rPr lang="zh-TW" altLang="en-US" sz="2000" dirty="0"/>
              <a:t>」以上</a:t>
            </a:r>
            <a:r>
              <a:rPr lang="en-US" altLang="zh-TW" sz="2000" dirty="0"/>
              <a:t>(</a:t>
            </a:r>
            <a:r>
              <a:rPr lang="zh-TW" altLang="en-US" sz="2000" dirty="0"/>
              <a:t>含臺灣地區</a:t>
            </a:r>
            <a:r>
              <a:rPr lang="en-US" altLang="zh-TW" sz="2000" dirty="0"/>
              <a:t>)</a:t>
            </a:r>
            <a:r>
              <a:rPr lang="zh-TW" altLang="en-US" sz="2000" dirty="0"/>
              <a:t>學者參與並發表論文，即可認定為國際學術研討會。</a:t>
            </a:r>
          </a:p>
          <a:p>
            <a:pPr marL="285750" indent="-285750" algn="just">
              <a:lnSpc>
                <a:spcPct val="150000"/>
              </a:lnSpc>
              <a:buFont typeface="Arial" panose="020B0604020202020204" pitchFamily="34" charset="0"/>
              <a:buChar char="•"/>
            </a:pPr>
            <a:r>
              <a:rPr lang="zh-TW" altLang="en-US" sz="2000" b="1" dirty="0"/>
              <a:t>國際學術合作</a:t>
            </a:r>
            <a:r>
              <a:rPr lang="zh-TW" altLang="en-US" sz="2000" dirty="0"/>
              <a:t>：係指學校專任教師參與國際學術合作計畫，且該合作至少</a:t>
            </a:r>
            <a:r>
              <a:rPr lang="en-US" altLang="zh-TW" sz="2000" dirty="0"/>
              <a:t>3</a:t>
            </a:r>
            <a:r>
              <a:rPr lang="zh-TW" altLang="en-US" sz="2000" dirty="0"/>
              <a:t>個「國家</a:t>
            </a:r>
            <a:r>
              <a:rPr lang="en-US" altLang="zh-TW" sz="2000" dirty="0"/>
              <a:t>/</a:t>
            </a:r>
            <a:r>
              <a:rPr lang="zh-TW" altLang="en-US" sz="2000" dirty="0"/>
              <a:t>地區</a:t>
            </a:r>
            <a:r>
              <a:rPr lang="en-US" altLang="zh-TW" sz="2000" dirty="0"/>
              <a:t>(</a:t>
            </a:r>
            <a:r>
              <a:rPr lang="zh-TW" altLang="en-US" sz="2000" dirty="0"/>
              <a:t>含</a:t>
            </a:r>
            <a:r>
              <a:rPr lang="en-US" altLang="zh-TW" sz="2000" dirty="0"/>
              <a:t>)</a:t>
            </a:r>
            <a:r>
              <a:rPr lang="zh-TW" altLang="en-US" sz="2000" dirty="0"/>
              <a:t>」以上</a:t>
            </a:r>
            <a:r>
              <a:rPr lang="en-US" altLang="zh-TW" sz="2000" dirty="0"/>
              <a:t>(</a:t>
            </a:r>
            <a:r>
              <a:rPr lang="zh-TW" altLang="en-US" sz="2000" dirty="0"/>
              <a:t>含臺灣地區</a:t>
            </a:r>
            <a:r>
              <a:rPr lang="en-US" altLang="zh-TW" sz="2000" dirty="0"/>
              <a:t>)</a:t>
            </a:r>
            <a:r>
              <a:rPr lang="zh-TW" altLang="en-US" sz="2000" dirty="0"/>
              <a:t>參與者。</a:t>
            </a:r>
          </a:p>
          <a:p>
            <a:pPr marL="285750" indent="-285750" algn="just">
              <a:lnSpc>
                <a:spcPct val="150000"/>
              </a:lnSpc>
              <a:buFont typeface="Arial" panose="020B0604020202020204" pitchFamily="34" charset="0"/>
              <a:buChar char="•"/>
            </a:pPr>
            <a:r>
              <a:rPr lang="zh-TW" altLang="en-US" sz="2000" b="1" dirty="0"/>
              <a:t>演講</a:t>
            </a:r>
            <a:r>
              <a:rPr lang="zh-TW" altLang="en-US" sz="2000" dirty="0"/>
              <a:t>：係指學校專任教師參與境內</a:t>
            </a:r>
            <a:r>
              <a:rPr lang="en-US" altLang="zh-TW" sz="2000" dirty="0"/>
              <a:t>(</a:t>
            </a:r>
            <a:r>
              <a:rPr lang="zh-TW" altLang="en-US" sz="2000" dirty="0"/>
              <a:t>不包含參與校內自辦</a:t>
            </a:r>
            <a:r>
              <a:rPr lang="en-US" altLang="zh-TW" sz="2000" dirty="0"/>
              <a:t>)</a:t>
            </a:r>
            <a:r>
              <a:rPr lang="zh-TW" altLang="en-US" sz="2000" dirty="0"/>
              <a:t>、境外學校或機構舉辦短期</a:t>
            </a:r>
            <a:r>
              <a:rPr lang="en-US" altLang="zh-TW" sz="2000" dirty="0"/>
              <a:t>(3</a:t>
            </a:r>
            <a:r>
              <a:rPr lang="zh-TW" altLang="en-US" sz="2000" dirty="0"/>
              <a:t>個月內</a:t>
            </a:r>
            <a:r>
              <a:rPr lang="en-US" altLang="zh-TW" sz="2000" dirty="0"/>
              <a:t>)</a:t>
            </a:r>
            <a:r>
              <a:rPr lang="zh-TW" altLang="en-US" sz="2000" dirty="0"/>
              <a:t>學術專題演講。</a:t>
            </a:r>
          </a:p>
          <a:p>
            <a:pPr marL="285750" indent="-285750" algn="just">
              <a:lnSpc>
                <a:spcPct val="150000"/>
              </a:lnSpc>
              <a:buFont typeface="Arial" panose="020B0604020202020204" pitchFamily="34" charset="0"/>
              <a:buChar char="•"/>
            </a:pPr>
            <a:r>
              <a:rPr lang="zh-TW" altLang="en-US" sz="2000" b="1" dirty="0"/>
              <a:t>研習活動</a:t>
            </a:r>
            <a:r>
              <a:rPr lang="zh-TW" altLang="en-US" sz="2000" dirty="0"/>
              <a:t>：係指學校專任教師參與境內</a:t>
            </a:r>
            <a:r>
              <a:rPr lang="en-US" altLang="zh-TW" sz="2000" dirty="0"/>
              <a:t>(</a:t>
            </a:r>
            <a:r>
              <a:rPr lang="zh-TW" altLang="en-US" sz="2000" dirty="0"/>
              <a:t>不包含參與校內自辦</a:t>
            </a:r>
            <a:r>
              <a:rPr lang="en-US" altLang="zh-TW" sz="2000" dirty="0"/>
              <a:t>)</a:t>
            </a:r>
            <a:r>
              <a:rPr lang="zh-TW" altLang="en-US" sz="2000" dirty="0"/>
              <a:t>、境外學校或機構舉辦短期</a:t>
            </a:r>
            <a:r>
              <a:rPr lang="en-US" altLang="zh-TW" sz="2000" dirty="0"/>
              <a:t>(3</a:t>
            </a:r>
            <a:r>
              <a:rPr lang="zh-TW" altLang="en-US" sz="2000" dirty="0"/>
              <a:t>個月內</a:t>
            </a:r>
            <a:r>
              <a:rPr lang="en-US" altLang="zh-TW" sz="2000" dirty="0"/>
              <a:t>)</a:t>
            </a:r>
            <a:r>
              <a:rPr lang="zh-TW" altLang="en-US" sz="2000" dirty="0"/>
              <a:t>學術研習活動。</a:t>
            </a:r>
          </a:p>
          <a:p>
            <a:pPr marL="285750" indent="-285750" algn="just">
              <a:lnSpc>
                <a:spcPct val="150000"/>
              </a:lnSpc>
              <a:buFont typeface="Arial" panose="020B0604020202020204" pitchFamily="34" charset="0"/>
              <a:buChar char="•"/>
            </a:pPr>
            <a:r>
              <a:rPr lang="zh-TW" altLang="en-US" sz="2000" b="1" dirty="0"/>
              <a:t>講學</a:t>
            </a:r>
            <a:r>
              <a:rPr lang="zh-TW" altLang="en-US" sz="2000" dirty="0"/>
              <a:t>：係指學校專任教師參與非屬前</a:t>
            </a:r>
            <a:r>
              <a:rPr lang="en-US" altLang="zh-TW" sz="2000" dirty="0"/>
              <a:t>4</a:t>
            </a:r>
            <a:r>
              <a:rPr lang="zh-TW" altLang="en-US" sz="2000" dirty="0"/>
              <a:t>項之境內</a:t>
            </a:r>
            <a:r>
              <a:rPr lang="en-US" altLang="zh-TW" sz="2000" dirty="0"/>
              <a:t>(</a:t>
            </a:r>
            <a:r>
              <a:rPr lang="zh-TW" altLang="en-US" sz="2000" dirty="0"/>
              <a:t>不包含參與校內自辦</a:t>
            </a:r>
            <a:r>
              <a:rPr lang="en-US" altLang="zh-TW" sz="2000" dirty="0"/>
              <a:t>)</a:t>
            </a:r>
            <a:r>
              <a:rPr lang="zh-TW" altLang="en-US" sz="2000" dirty="0"/>
              <a:t>、境外學校或機構之教育交流活動。</a:t>
            </a:r>
          </a:p>
        </p:txBody>
      </p:sp>
    </p:spTree>
    <p:extLst>
      <p:ext uri="{BB962C8B-B14F-4D97-AF65-F5344CB8AC3E}">
        <p14:creationId xmlns:p14="http://schemas.microsoft.com/office/powerpoint/2010/main" val="4202467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466B5E4-2E3E-36B5-0282-795B49FE7F81}"/>
              </a:ext>
            </a:extLst>
          </p:cNvPr>
          <p:cNvSpPr>
            <a:spLocks noGrp="1"/>
          </p:cNvSpPr>
          <p:nvPr>
            <p:ph type="sldNum" sz="quarter" idx="4"/>
          </p:nvPr>
        </p:nvSpPr>
        <p:spPr/>
        <p:txBody>
          <a:bodyPr/>
          <a:lstStyle/>
          <a:p>
            <a:fld id="{7687A527-C554-4D07-B4CE-B35F152D33B4}" type="slidenum">
              <a:rPr lang="zh-TW" altLang="en-US" smtClean="0"/>
              <a:pPr/>
              <a:t>23</a:t>
            </a:fld>
            <a:endParaRPr lang="zh-TW" altLang="en-US" dirty="0"/>
          </a:p>
        </p:txBody>
      </p:sp>
      <p:sp>
        <p:nvSpPr>
          <p:cNvPr id="3" name="標題 1">
            <a:extLst>
              <a:ext uri="{FF2B5EF4-FFF2-40B4-BE49-F238E27FC236}">
                <a16:creationId xmlns:a16="http://schemas.microsoft.com/office/drawing/2014/main" id="{82189906-D66C-C1D1-1087-515C2D05B05F}"/>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1800" b="1" dirty="0">
                <a:latin typeface="微軟正黑體" panose="020B0604030504040204" pitchFamily="34" charset="-120"/>
                <a:ea typeface="微軟正黑體" panose="020B0604030504040204" pitchFamily="34" charset="-120"/>
              </a:rPr>
              <a:t>KPI-7</a:t>
            </a:r>
            <a:r>
              <a:rPr lang="en-US" altLang="zh-TW" sz="3200" b="1" dirty="0">
                <a:latin typeface="微軟正黑體" panose="020B0604030504040204" pitchFamily="34" charset="-120"/>
                <a:ea typeface="微軟正黑體" panose="020B0604030504040204" pitchFamily="34" charset="-120"/>
              </a:rPr>
              <a:t> </a:t>
            </a:r>
            <a:r>
              <a:rPr lang="zh-TW" altLang="en-US" sz="3200" b="1" dirty="0">
                <a:latin typeface="微軟正黑體" panose="020B0604030504040204" pitchFamily="34" charset="-120"/>
                <a:ea typeface="微軟正黑體" panose="020B0604030504040204" pitchFamily="34" charset="-120"/>
              </a:rPr>
              <a:t>「</a:t>
            </a:r>
            <a:r>
              <a:rPr lang="zh-TW" altLang="en-US" sz="3200" b="1" dirty="0"/>
              <a:t>境外學者來訪</a:t>
            </a:r>
            <a:r>
              <a:rPr lang="zh-TW" altLang="en-US" sz="3200" b="1" dirty="0">
                <a:latin typeface="微軟正黑體" panose="020B0604030504040204" pitchFamily="34" charset="-120"/>
                <a:ea typeface="微軟正黑體" panose="020B0604030504040204" pitchFamily="34" charset="-120"/>
              </a:rPr>
              <a:t>」</a:t>
            </a:r>
            <a:r>
              <a:rPr lang="zh-TW" altLang="en-US" sz="3200" b="1" dirty="0"/>
              <a:t>定義</a:t>
            </a:r>
            <a:endParaRPr lang="en-US" altLang="zh-TW" sz="3200" b="1" dirty="0"/>
          </a:p>
        </p:txBody>
      </p:sp>
      <p:sp>
        <p:nvSpPr>
          <p:cNvPr id="6" name="文字方塊 5">
            <a:extLst>
              <a:ext uri="{FF2B5EF4-FFF2-40B4-BE49-F238E27FC236}">
                <a16:creationId xmlns:a16="http://schemas.microsoft.com/office/drawing/2014/main" id="{96E82D74-E390-3EBE-3F16-4ECA25408DCA}"/>
              </a:ext>
            </a:extLst>
          </p:cNvPr>
          <p:cNvSpPr txBox="1"/>
          <p:nvPr/>
        </p:nvSpPr>
        <p:spPr>
          <a:xfrm>
            <a:off x="233082" y="757889"/>
            <a:ext cx="11430000" cy="5114029"/>
          </a:xfrm>
          <a:prstGeom prst="rect">
            <a:avLst/>
          </a:prstGeom>
          <a:noFill/>
        </p:spPr>
        <p:txBody>
          <a:bodyPr wrap="square" rtlCol="0">
            <a:spAutoFit/>
          </a:bodyPr>
          <a:lstStyle/>
          <a:p>
            <a:pPr algn="just">
              <a:lnSpc>
                <a:spcPct val="150000"/>
              </a:lnSpc>
            </a:pPr>
            <a:r>
              <a:rPr lang="zh-TW" altLang="en-US" sz="2000" dirty="0"/>
              <a:t>邀請境外學者來訪從事國際學術研討會發表論文、國際學術合作、演講、研習活動、講學等學術交流活動，</a:t>
            </a:r>
            <a:r>
              <a:rPr lang="zh-TW" altLang="en-US" sz="2000" b="1" dirty="0"/>
              <a:t>不包括交換教師人數及博士後研究人數</a:t>
            </a:r>
            <a:r>
              <a:rPr lang="zh-TW" altLang="en-US" sz="2000" dirty="0"/>
              <a:t>：</a:t>
            </a:r>
          </a:p>
          <a:p>
            <a:pPr marL="342900" indent="-342900" algn="just">
              <a:lnSpc>
                <a:spcPct val="150000"/>
              </a:lnSpc>
              <a:buFont typeface="Arial" panose="020B0604020202020204" pitchFamily="34" charset="0"/>
              <a:buChar char="•"/>
            </a:pPr>
            <a:r>
              <a:rPr lang="zh-TW" altLang="en-US" sz="2000" b="1" dirty="0"/>
              <a:t>國際學術研討會發表論文</a:t>
            </a:r>
            <a:r>
              <a:rPr lang="zh-TW" altLang="en-US" sz="2000" dirty="0"/>
              <a:t>：係指學校邀請境外學者參與學校舉辦國際學術研討會論文發表，且該研討會論文發表應具「對外公開徵稿」及有「審稿制度」，且至少</a:t>
            </a:r>
            <a:r>
              <a:rPr lang="en-US" altLang="zh-TW" sz="2000" dirty="0"/>
              <a:t>3</a:t>
            </a:r>
            <a:r>
              <a:rPr lang="zh-TW" altLang="en-US" sz="2000" dirty="0"/>
              <a:t>個「國家</a:t>
            </a:r>
            <a:r>
              <a:rPr lang="en-US" altLang="zh-TW" sz="2000" dirty="0"/>
              <a:t>/</a:t>
            </a:r>
            <a:r>
              <a:rPr lang="zh-TW" altLang="en-US" sz="2000" dirty="0"/>
              <a:t>地區</a:t>
            </a:r>
            <a:r>
              <a:rPr lang="en-US" altLang="zh-TW" sz="2000" dirty="0"/>
              <a:t>(</a:t>
            </a:r>
            <a:r>
              <a:rPr lang="zh-TW" altLang="en-US" sz="2000" dirty="0"/>
              <a:t>含</a:t>
            </a:r>
            <a:r>
              <a:rPr lang="en-US" altLang="zh-TW" sz="2000" dirty="0"/>
              <a:t>)</a:t>
            </a:r>
            <a:r>
              <a:rPr lang="zh-TW" altLang="en-US" sz="2000" dirty="0"/>
              <a:t>」以上</a:t>
            </a:r>
            <a:r>
              <a:rPr lang="en-US" altLang="zh-TW" sz="2000" dirty="0"/>
              <a:t>(</a:t>
            </a:r>
            <a:r>
              <a:rPr lang="zh-TW" altLang="en-US" sz="2000" dirty="0"/>
              <a:t>含臺灣地區</a:t>
            </a:r>
            <a:r>
              <a:rPr lang="en-US" altLang="zh-TW" sz="2000" dirty="0"/>
              <a:t>)</a:t>
            </a:r>
            <a:r>
              <a:rPr lang="zh-TW" altLang="en-US" sz="2000" dirty="0"/>
              <a:t>學者參與並發表論文，即可認定為國際學術研討會。若參與之境外人士為舉辦學校校內外籍師生者，則不可列入前揭國別</a:t>
            </a:r>
            <a:r>
              <a:rPr lang="en-US" altLang="zh-TW" sz="2000" dirty="0"/>
              <a:t>(</a:t>
            </a:r>
            <a:r>
              <a:rPr lang="zh-TW" altLang="en-US" sz="2000" dirty="0"/>
              <a:t>地區</a:t>
            </a:r>
            <a:r>
              <a:rPr lang="en-US" altLang="zh-TW" sz="2000" dirty="0"/>
              <a:t>)</a:t>
            </a:r>
            <a:r>
              <a:rPr lang="zh-TW" altLang="en-US" sz="2000" dirty="0"/>
              <a:t>數之計算。</a:t>
            </a:r>
            <a:endParaRPr lang="en-US" altLang="zh-TW" sz="2000" dirty="0"/>
          </a:p>
          <a:p>
            <a:pPr marL="342900" indent="-342900" algn="just">
              <a:lnSpc>
                <a:spcPct val="150000"/>
              </a:lnSpc>
              <a:buFont typeface="Arial" panose="020B0604020202020204" pitchFamily="34" charset="0"/>
              <a:buChar char="•"/>
            </a:pPr>
            <a:r>
              <a:rPr lang="zh-TW" altLang="en-US" sz="2000" b="1" dirty="0"/>
              <a:t>國際學術合作</a:t>
            </a:r>
            <a:r>
              <a:rPr lang="zh-TW" altLang="en-US" sz="2000" dirty="0"/>
              <a:t>：係指學校邀請境外學者參與學校之國際學術合作計畫，且該合作至少</a:t>
            </a:r>
            <a:r>
              <a:rPr lang="en-US" altLang="zh-TW" sz="2000" dirty="0"/>
              <a:t>3</a:t>
            </a:r>
            <a:r>
              <a:rPr lang="zh-TW" altLang="en-US" sz="2000" dirty="0"/>
              <a:t>個「國家</a:t>
            </a:r>
            <a:r>
              <a:rPr lang="en-US" altLang="zh-TW" sz="2000" dirty="0"/>
              <a:t>/</a:t>
            </a:r>
            <a:r>
              <a:rPr lang="zh-TW" altLang="en-US" sz="2000" dirty="0"/>
              <a:t>地區</a:t>
            </a:r>
            <a:r>
              <a:rPr lang="en-US" altLang="zh-TW" sz="2000" dirty="0"/>
              <a:t>(</a:t>
            </a:r>
            <a:r>
              <a:rPr lang="zh-TW" altLang="en-US" sz="2000" dirty="0"/>
              <a:t>含</a:t>
            </a:r>
            <a:r>
              <a:rPr lang="en-US" altLang="zh-TW" sz="2000" dirty="0"/>
              <a:t>)</a:t>
            </a:r>
            <a:r>
              <a:rPr lang="zh-TW" altLang="en-US" sz="2000" dirty="0"/>
              <a:t>」以上</a:t>
            </a:r>
            <a:r>
              <a:rPr lang="en-US" altLang="zh-TW" sz="2000" dirty="0"/>
              <a:t>(</a:t>
            </a:r>
            <a:r>
              <a:rPr lang="zh-TW" altLang="en-US" sz="2000" dirty="0"/>
              <a:t>含臺灣地區</a:t>
            </a:r>
            <a:r>
              <a:rPr lang="en-US" altLang="zh-TW" sz="2000" dirty="0"/>
              <a:t>)</a:t>
            </a:r>
            <a:r>
              <a:rPr lang="zh-TW" altLang="en-US" sz="2000" dirty="0"/>
              <a:t>參與者。</a:t>
            </a:r>
            <a:endParaRPr lang="en-US" altLang="zh-TW" sz="2000" dirty="0"/>
          </a:p>
          <a:p>
            <a:pPr marL="342900" indent="-342900" algn="just">
              <a:lnSpc>
                <a:spcPct val="150000"/>
              </a:lnSpc>
              <a:buFont typeface="Arial" panose="020B0604020202020204" pitchFamily="34" charset="0"/>
              <a:buChar char="•"/>
            </a:pPr>
            <a:r>
              <a:rPr lang="zh-TW" altLang="en-US" sz="2000" b="1" dirty="0"/>
              <a:t>演講</a:t>
            </a:r>
            <a:r>
              <a:rPr lang="zh-TW" altLang="en-US" sz="2000" dirty="0"/>
              <a:t>：係指學校邀請境外學者來校從事短期</a:t>
            </a:r>
            <a:r>
              <a:rPr lang="en-US" altLang="zh-TW" sz="2000" dirty="0"/>
              <a:t>(3</a:t>
            </a:r>
            <a:r>
              <a:rPr lang="zh-TW" altLang="en-US" sz="2000" dirty="0"/>
              <a:t>個月內</a:t>
            </a:r>
            <a:r>
              <a:rPr lang="en-US" altLang="zh-TW" sz="2000" dirty="0"/>
              <a:t>)</a:t>
            </a:r>
            <a:r>
              <a:rPr lang="zh-TW" altLang="en-US" sz="2000" dirty="0"/>
              <a:t>學術專題演講。</a:t>
            </a:r>
            <a:endParaRPr lang="en-US" altLang="zh-TW" sz="2000" dirty="0"/>
          </a:p>
          <a:p>
            <a:pPr marL="342900" indent="-342900" algn="just">
              <a:lnSpc>
                <a:spcPct val="150000"/>
              </a:lnSpc>
              <a:buFont typeface="Arial" panose="020B0604020202020204" pitchFamily="34" charset="0"/>
              <a:buChar char="•"/>
            </a:pPr>
            <a:r>
              <a:rPr lang="zh-TW" altLang="en-US" sz="2000" b="1" dirty="0"/>
              <a:t>研習活動</a:t>
            </a:r>
            <a:r>
              <a:rPr lang="zh-TW" altLang="en-US" sz="2000" dirty="0"/>
              <a:t>：係指學校邀請境外學者來校從事短期</a:t>
            </a:r>
            <a:r>
              <a:rPr lang="en-US" altLang="zh-TW" sz="2000" dirty="0"/>
              <a:t>(3</a:t>
            </a:r>
            <a:r>
              <a:rPr lang="zh-TW" altLang="en-US" sz="2000" dirty="0"/>
              <a:t>個月內</a:t>
            </a:r>
            <a:r>
              <a:rPr lang="en-US" altLang="zh-TW" sz="2000" dirty="0"/>
              <a:t>)</a:t>
            </a:r>
            <a:r>
              <a:rPr lang="zh-TW" altLang="en-US" sz="2000" dirty="0"/>
              <a:t>學術研習活動。</a:t>
            </a:r>
            <a:endParaRPr lang="en-US" altLang="zh-TW" sz="2000" dirty="0"/>
          </a:p>
          <a:p>
            <a:pPr marL="342900" indent="-342900" algn="just">
              <a:lnSpc>
                <a:spcPct val="150000"/>
              </a:lnSpc>
              <a:buFont typeface="Arial" panose="020B0604020202020204" pitchFamily="34" charset="0"/>
              <a:buChar char="•"/>
            </a:pPr>
            <a:r>
              <a:rPr lang="zh-TW" altLang="en-US" sz="2000" b="1" dirty="0"/>
              <a:t>講學</a:t>
            </a:r>
            <a:r>
              <a:rPr lang="zh-TW" altLang="en-US" sz="2000" dirty="0"/>
              <a:t>：係指由學校邀請境外學者來校進行非屬前</a:t>
            </a:r>
            <a:r>
              <a:rPr lang="en-US" altLang="zh-TW" sz="2000" dirty="0"/>
              <a:t>4 </a:t>
            </a:r>
            <a:r>
              <a:rPr lang="zh-TW" altLang="en-US" sz="2000" dirty="0"/>
              <a:t>項之其他教育交流活動。</a:t>
            </a:r>
          </a:p>
        </p:txBody>
      </p:sp>
    </p:spTree>
    <p:extLst>
      <p:ext uri="{BB962C8B-B14F-4D97-AF65-F5344CB8AC3E}">
        <p14:creationId xmlns:p14="http://schemas.microsoft.com/office/powerpoint/2010/main" val="3991445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466B5E4-2E3E-36B5-0282-795B49FE7F81}"/>
              </a:ext>
            </a:extLst>
          </p:cNvPr>
          <p:cNvSpPr>
            <a:spLocks noGrp="1"/>
          </p:cNvSpPr>
          <p:nvPr>
            <p:ph type="sldNum" sz="quarter" idx="4"/>
          </p:nvPr>
        </p:nvSpPr>
        <p:spPr/>
        <p:txBody>
          <a:bodyPr/>
          <a:lstStyle/>
          <a:p>
            <a:fld id="{7687A527-C554-4D07-B4CE-B35F152D33B4}" type="slidenum">
              <a:rPr lang="zh-TW" altLang="en-US" smtClean="0"/>
              <a:pPr/>
              <a:t>24</a:t>
            </a:fld>
            <a:endParaRPr lang="zh-TW" altLang="en-US" dirty="0"/>
          </a:p>
        </p:txBody>
      </p:sp>
      <p:sp>
        <p:nvSpPr>
          <p:cNvPr id="3" name="標題 1">
            <a:extLst>
              <a:ext uri="{FF2B5EF4-FFF2-40B4-BE49-F238E27FC236}">
                <a16:creationId xmlns:a16="http://schemas.microsoft.com/office/drawing/2014/main" id="{82189906-D66C-C1D1-1087-515C2D05B05F}"/>
              </a:ext>
            </a:extLst>
          </p:cNvPr>
          <p:cNvSpPr txBox="1">
            <a:spLocks/>
          </p:cNvSpPr>
          <p:nvPr/>
        </p:nvSpPr>
        <p:spPr>
          <a:xfrm>
            <a:off x="2599765" y="156090"/>
            <a:ext cx="7216587"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1800" b="1" dirty="0">
                <a:latin typeface="微軟正黑體" panose="020B0604030504040204" pitchFamily="34" charset="-120"/>
                <a:ea typeface="微軟正黑體" panose="020B0604030504040204" pitchFamily="34" charset="-120"/>
              </a:rPr>
              <a:t>KPI-8</a:t>
            </a:r>
            <a:r>
              <a:rPr lang="zh-TW" altLang="en-US" sz="3200" b="1" dirty="0">
                <a:latin typeface="微軟正黑體" panose="020B0604030504040204" pitchFamily="34" charset="-120"/>
                <a:ea typeface="微軟正黑體" panose="020B0604030504040204" pitchFamily="34" charset="-120"/>
              </a:rPr>
              <a:t>「</a:t>
            </a:r>
            <a:r>
              <a:rPr lang="zh-TW" altLang="en-US" sz="3200" b="1" dirty="0"/>
              <a:t>在臺雙聯學制學生</a:t>
            </a:r>
            <a:r>
              <a:rPr lang="zh-TW" altLang="en-US" sz="3200" b="1" dirty="0">
                <a:latin typeface="微軟正黑體" panose="020B0604030504040204" pitchFamily="34" charset="-120"/>
                <a:ea typeface="微軟正黑體" panose="020B0604030504040204" pitchFamily="34" charset="-120"/>
              </a:rPr>
              <a:t>」</a:t>
            </a:r>
            <a:r>
              <a:rPr lang="zh-TW" altLang="en-US" sz="3200" b="1" dirty="0"/>
              <a:t>定義</a:t>
            </a:r>
            <a:endParaRPr lang="en-US" altLang="zh-TW" sz="3200" b="1" dirty="0"/>
          </a:p>
        </p:txBody>
      </p:sp>
      <p:sp>
        <p:nvSpPr>
          <p:cNvPr id="6" name="文字方塊 5">
            <a:extLst>
              <a:ext uri="{FF2B5EF4-FFF2-40B4-BE49-F238E27FC236}">
                <a16:creationId xmlns:a16="http://schemas.microsoft.com/office/drawing/2014/main" id="{96E82D74-E390-3EBE-3F16-4ECA25408DCA}"/>
              </a:ext>
            </a:extLst>
          </p:cNvPr>
          <p:cNvSpPr txBox="1"/>
          <p:nvPr/>
        </p:nvSpPr>
        <p:spPr>
          <a:xfrm>
            <a:off x="197223" y="892360"/>
            <a:ext cx="11430000" cy="372903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zh-TW" altLang="en-US" sz="2000" b="1" dirty="0"/>
              <a:t>雙聯學制學生</a:t>
            </a:r>
            <a:r>
              <a:rPr lang="zh-TW" altLang="en-US" sz="2000" dirty="0"/>
              <a:t>：係指國內各大學校院透過與國外大學建立學術合作關係簽訂合作合約，並符合「大學辦理國外學歷採認辦法」之相關規定者，且於二校當地修習 學分數，累計須各達獲頒學位所需總學分數之</a:t>
            </a:r>
            <a:r>
              <a:rPr lang="en-US" altLang="zh-TW" sz="2000" dirty="0"/>
              <a:t>1/3 </a:t>
            </a:r>
            <a:r>
              <a:rPr lang="zh-TW" altLang="en-US" sz="2000" dirty="0"/>
              <a:t>以上，同時符合「大學辦理國外學歷採認辦法」第</a:t>
            </a:r>
            <a:r>
              <a:rPr lang="en-US" altLang="zh-TW" sz="2000" dirty="0"/>
              <a:t>6 </a:t>
            </a:r>
            <a:r>
              <a:rPr lang="zh-TW" altLang="en-US" sz="2000" dirty="0"/>
              <a:t>條修讀期間之規定，並由二校各頒或共頒合乎各校所遵行之教育法令之學位。</a:t>
            </a:r>
          </a:p>
          <a:p>
            <a:pPr marL="342900" indent="-342900" algn="just">
              <a:lnSpc>
                <a:spcPct val="150000"/>
              </a:lnSpc>
              <a:buFont typeface="Arial" panose="020B0604020202020204" pitchFamily="34" charset="0"/>
              <a:buChar char="•"/>
            </a:pPr>
            <a:r>
              <a:rPr lang="zh-TW" altLang="en-US" sz="2000" dirty="0"/>
              <a:t>本欄位僅蒐集雙聯學制在臺之外國在學學生數。</a:t>
            </a:r>
            <a:r>
              <a:rPr lang="zh-TW" altLang="en-US" sz="2000" b="1" dirty="0"/>
              <a:t>不包括選讀生、休退學生、學分 班、保留入學資格或無學籍學生。</a:t>
            </a:r>
            <a:endParaRPr lang="en-US" altLang="zh-TW" sz="2000" b="1" dirty="0"/>
          </a:p>
          <a:p>
            <a:pPr marL="342900" indent="-342900" algn="just">
              <a:lnSpc>
                <a:spcPct val="150000"/>
              </a:lnSpc>
              <a:buFont typeface="Arial" panose="020B0604020202020204" pitchFamily="34" charset="0"/>
              <a:buChar char="•"/>
            </a:pPr>
            <a:r>
              <a:rPr lang="zh-TW" altLang="en-US" sz="2000" dirty="0"/>
              <a:t>國籍：排除中華民國</a:t>
            </a:r>
          </a:p>
          <a:p>
            <a:pPr marL="342900" indent="-342900" algn="just">
              <a:lnSpc>
                <a:spcPct val="150000"/>
              </a:lnSpc>
              <a:buFont typeface="Arial" panose="020B0604020202020204" pitchFamily="34" charset="0"/>
              <a:buChar char="•"/>
            </a:pPr>
            <a:r>
              <a:rPr lang="zh-TW" altLang="en-US" sz="2000" dirty="0"/>
              <a:t>學制：排除學士班、碩士在職專班</a:t>
            </a:r>
          </a:p>
        </p:txBody>
      </p:sp>
    </p:spTree>
    <p:extLst>
      <p:ext uri="{BB962C8B-B14F-4D97-AF65-F5344CB8AC3E}">
        <p14:creationId xmlns:p14="http://schemas.microsoft.com/office/powerpoint/2010/main" val="2385024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466B5E4-2E3E-36B5-0282-795B49FE7F81}"/>
              </a:ext>
            </a:extLst>
          </p:cNvPr>
          <p:cNvSpPr>
            <a:spLocks noGrp="1"/>
          </p:cNvSpPr>
          <p:nvPr>
            <p:ph type="sldNum" sz="quarter" idx="4"/>
          </p:nvPr>
        </p:nvSpPr>
        <p:spPr/>
        <p:txBody>
          <a:bodyPr/>
          <a:lstStyle/>
          <a:p>
            <a:fld id="{7687A527-C554-4D07-B4CE-B35F152D33B4}" type="slidenum">
              <a:rPr lang="zh-TW" altLang="en-US" smtClean="0"/>
              <a:pPr/>
              <a:t>25</a:t>
            </a:fld>
            <a:endParaRPr lang="zh-TW" altLang="en-US" dirty="0"/>
          </a:p>
        </p:txBody>
      </p:sp>
      <p:sp>
        <p:nvSpPr>
          <p:cNvPr id="3" name="標題 1">
            <a:extLst>
              <a:ext uri="{FF2B5EF4-FFF2-40B4-BE49-F238E27FC236}">
                <a16:creationId xmlns:a16="http://schemas.microsoft.com/office/drawing/2014/main" id="{82189906-D66C-C1D1-1087-515C2D05B05F}"/>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1800" b="1" dirty="0">
                <a:latin typeface="微軟正黑體" panose="020B0604030504040204" pitchFamily="34" charset="-120"/>
                <a:ea typeface="微軟正黑體" panose="020B0604030504040204" pitchFamily="34" charset="-120"/>
              </a:rPr>
              <a:t>KPI-8</a:t>
            </a:r>
            <a:r>
              <a:rPr lang="en-US" altLang="zh-TW" sz="3200" b="1" dirty="0">
                <a:latin typeface="微軟正黑體" panose="020B0604030504040204" pitchFamily="34" charset="-120"/>
                <a:ea typeface="微軟正黑體" panose="020B0604030504040204" pitchFamily="34" charset="-120"/>
              </a:rPr>
              <a:t> </a:t>
            </a:r>
            <a:r>
              <a:rPr lang="zh-TW" altLang="en-US" sz="3200" b="1" dirty="0">
                <a:latin typeface="微軟正黑體" panose="020B0604030504040204" pitchFamily="34" charset="-120"/>
                <a:ea typeface="微軟正黑體" panose="020B0604030504040204" pitchFamily="34" charset="-120"/>
              </a:rPr>
              <a:t>「</a:t>
            </a:r>
            <a:r>
              <a:rPr lang="zh-TW" altLang="en-US" sz="3200" b="1" dirty="0"/>
              <a:t>外國學生</a:t>
            </a:r>
            <a:r>
              <a:rPr lang="zh-TW" altLang="en-US" sz="3200" b="1" dirty="0">
                <a:latin typeface="微軟正黑體" panose="020B0604030504040204" pitchFamily="34" charset="-120"/>
                <a:ea typeface="微軟正黑體" panose="020B0604030504040204" pitchFamily="34" charset="-120"/>
              </a:rPr>
              <a:t>」</a:t>
            </a:r>
            <a:r>
              <a:rPr lang="zh-TW" altLang="en-US" sz="3200" b="1" dirty="0"/>
              <a:t>定義</a:t>
            </a:r>
            <a:endParaRPr lang="en-US" altLang="zh-TW" sz="3200" b="1" dirty="0"/>
          </a:p>
        </p:txBody>
      </p:sp>
      <p:sp>
        <p:nvSpPr>
          <p:cNvPr id="6" name="文字方塊 5">
            <a:extLst>
              <a:ext uri="{FF2B5EF4-FFF2-40B4-BE49-F238E27FC236}">
                <a16:creationId xmlns:a16="http://schemas.microsoft.com/office/drawing/2014/main" id="{96E82D74-E390-3EBE-3F16-4ECA25408DCA}"/>
              </a:ext>
            </a:extLst>
          </p:cNvPr>
          <p:cNvSpPr txBox="1"/>
          <p:nvPr/>
        </p:nvSpPr>
        <p:spPr>
          <a:xfrm>
            <a:off x="197223" y="892360"/>
            <a:ext cx="11430000" cy="280570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zh-TW" altLang="en-US" sz="2000" dirty="0"/>
              <a:t>依就學辦法來臺之外國學生：符合「外國學生來臺就學辦法」入學並具正式學籍之外國在學學生。</a:t>
            </a:r>
          </a:p>
          <a:p>
            <a:pPr marL="342900" indent="-342900" algn="just">
              <a:lnSpc>
                <a:spcPct val="150000"/>
              </a:lnSpc>
              <a:buFont typeface="Arial" panose="020B0604020202020204" pitchFamily="34" charset="0"/>
              <a:buChar char="•"/>
            </a:pPr>
            <a:r>
              <a:rPr lang="zh-TW" altLang="en-US" sz="2000" dirty="0"/>
              <a:t>依一般升學管道就學之外國學生：係指依一般身分入學且具正式學籍，但過去任一教育階段曾依「外國學生來臺就學辦法」申請入學者。</a:t>
            </a:r>
          </a:p>
          <a:p>
            <a:pPr marL="342900" indent="-342900" algn="just">
              <a:lnSpc>
                <a:spcPct val="150000"/>
              </a:lnSpc>
              <a:buFont typeface="Arial" panose="020B0604020202020204" pitchFamily="34" charset="0"/>
              <a:buChar char="•"/>
            </a:pPr>
            <a:r>
              <a:rPr lang="zh-TW" altLang="en-US" sz="2000" dirty="0"/>
              <a:t>外國學生皆</a:t>
            </a:r>
            <a:r>
              <a:rPr lang="zh-TW" altLang="en-US" sz="2000" b="1" dirty="0"/>
              <a:t>不包括選讀生、休退學生、學分班、保留入學資格或無學籍學生</a:t>
            </a:r>
            <a:r>
              <a:rPr lang="zh-TW" altLang="en-US" sz="2000" dirty="0"/>
              <a:t>。</a:t>
            </a:r>
            <a:endParaRPr lang="en-US" altLang="zh-TW" sz="2000" dirty="0"/>
          </a:p>
          <a:p>
            <a:pPr marL="342900" indent="-342900" algn="just">
              <a:lnSpc>
                <a:spcPct val="150000"/>
              </a:lnSpc>
              <a:buFont typeface="Arial" panose="020B0604020202020204" pitchFamily="34" charset="0"/>
              <a:buChar char="•"/>
            </a:pPr>
            <a:r>
              <a:rPr lang="zh-TW" altLang="en-US" sz="2000" dirty="0"/>
              <a:t>國籍：排除中華民國</a:t>
            </a:r>
          </a:p>
          <a:p>
            <a:pPr marL="342900" indent="-342900" algn="just">
              <a:lnSpc>
                <a:spcPct val="150000"/>
              </a:lnSpc>
              <a:buFont typeface="Arial" panose="020B0604020202020204" pitchFamily="34" charset="0"/>
              <a:buChar char="•"/>
            </a:pPr>
            <a:r>
              <a:rPr lang="zh-TW" altLang="en-US" sz="2000" dirty="0"/>
              <a:t>學制：排除學士班、碩士在職專班</a:t>
            </a:r>
          </a:p>
        </p:txBody>
      </p:sp>
    </p:spTree>
    <p:extLst>
      <p:ext uri="{BB962C8B-B14F-4D97-AF65-F5344CB8AC3E}">
        <p14:creationId xmlns:p14="http://schemas.microsoft.com/office/powerpoint/2010/main" val="3160303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466B5E4-2E3E-36B5-0282-795B49FE7F81}"/>
              </a:ext>
            </a:extLst>
          </p:cNvPr>
          <p:cNvSpPr>
            <a:spLocks noGrp="1"/>
          </p:cNvSpPr>
          <p:nvPr>
            <p:ph type="sldNum" sz="quarter" idx="4"/>
          </p:nvPr>
        </p:nvSpPr>
        <p:spPr/>
        <p:txBody>
          <a:bodyPr/>
          <a:lstStyle/>
          <a:p>
            <a:fld id="{7687A527-C554-4D07-B4CE-B35F152D33B4}" type="slidenum">
              <a:rPr lang="zh-TW" altLang="en-US" smtClean="0"/>
              <a:pPr/>
              <a:t>26</a:t>
            </a:fld>
            <a:endParaRPr lang="zh-TW" altLang="en-US" dirty="0"/>
          </a:p>
        </p:txBody>
      </p:sp>
      <p:sp>
        <p:nvSpPr>
          <p:cNvPr id="3" name="標題 1">
            <a:extLst>
              <a:ext uri="{FF2B5EF4-FFF2-40B4-BE49-F238E27FC236}">
                <a16:creationId xmlns:a16="http://schemas.microsoft.com/office/drawing/2014/main" id="{82189906-D66C-C1D1-1087-515C2D05B05F}"/>
              </a:ext>
            </a:extLst>
          </p:cNvPr>
          <p:cNvSpPr txBox="1">
            <a:spLocks/>
          </p:cNvSpPr>
          <p:nvPr/>
        </p:nvSpPr>
        <p:spPr>
          <a:xfrm>
            <a:off x="2268069" y="227807"/>
            <a:ext cx="7808259"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1800" b="1" dirty="0">
                <a:latin typeface="微軟正黑體" panose="020B0604030504040204" pitchFamily="34" charset="-120"/>
                <a:ea typeface="微軟正黑體" panose="020B0604030504040204" pitchFamily="34" charset="-120"/>
              </a:rPr>
              <a:t>KPI-14</a:t>
            </a:r>
            <a:r>
              <a:rPr lang="zh-TW" altLang="en-US" sz="2800" b="1" dirty="0">
                <a:latin typeface="微軟正黑體" panose="020B0604030504040204" pitchFamily="34" charset="-120"/>
                <a:ea typeface="微軟正黑體" panose="020B0604030504040204" pitchFamily="34" charset="-120"/>
              </a:rPr>
              <a:t>「</a:t>
            </a:r>
            <a:r>
              <a:rPr lang="zh-TW" altLang="en-US" sz="2800" b="1" dirty="0"/>
              <a:t>與國外進行學術合作交流計畫件數</a:t>
            </a:r>
            <a:r>
              <a:rPr lang="zh-TW" altLang="en-US" sz="2800" b="1" dirty="0">
                <a:latin typeface="微軟正黑體" panose="020B0604030504040204" pitchFamily="34" charset="-120"/>
                <a:ea typeface="微軟正黑體" panose="020B0604030504040204" pitchFamily="34" charset="-120"/>
              </a:rPr>
              <a:t>」</a:t>
            </a:r>
            <a:r>
              <a:rPr lang="zh-TW" altLang="en-US" sz="2800" b="1" dirty="0"/>
              <a:t>定義</a:t>
            </a:r>
            <a:endParaRPr lang="en-US" altLang="zh-TW" sz="2800" b="1" dirty="0"/>
          </a:p>
        </p:txBody>
      </p:sp>
      <p:sp>
        <p:nvSpPr>
          <p:cNvPr id="6" name="文字方塊 5">
            <a:extLst>
              <a:ext uri="{FF2B5EF4-FFF2-40B4-BE49-F238E27FC236}">
                <a16:creationId xmlns:a16="http://schemas.microsoft.com/office/drawing/2014/main" id="{96E82D74-E390-3EBE-3F16-4ECA25408DCA}"/>
              </a:ext>
            </a:extLst>
          </p:cNvPr>
          <p:cNvSpPr txBox="1"/>
          <p:nvPr/>
        </p:nvSpPr>
        <p:spPr>
          <a:xfrm>
            <a:off x="210670" y="982007"/>
            <a:ext cx="11770659" cy="234404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zh-TW" altLang="en-US" sz="2000" dirty="0"/>
              <a:t>共同研究計畫：專任教師以學校名義與外國研究者合作進行研究，並共同發表成果或申請專利之潛力之專題研究計畫。</a:t>
            </a:r>
          </a:p>
          <a:p>
            <a:pPr marL="342900" indent="-342900" algn="just">
              <a:lnSpc>
                <a:spcPct val="150000"/>
              </a:lnSpc>
              <a:buFont typeface="Arial" panose="020B0604020202020204" pitchFamily="34" charset="0"/>
              <a:buChar char="•"/>
            </a:pPr>
            <a:r>
              <a:rPr lang="zh-TW" altLang="en-US" sz="2000" dirty="0"/>
              <a:t>赴國外使用大型或貴重設施之專題研究計畫。</a:t>
            </a:r>
          </a:p>
          <a:p>
            <a:pPr marL="342900" indent="-342900" algn="just">
              <a:lnSpc>
                <a:spcPct val="150000"/>
              </a:lnSpc>
              <a:buFont typeface="Arial" panose="020B0604020202020204" pitchFamily="34" charset="0"/>
              <a:buChar char="•"/>
            </a:pPr>
            <a:r>
              <a:rPr lang="zh-TW" altLang="en-US" sz="2000" dirty="0"/>
              <a:t>屬國際大型方案計畫</a:t>
            </a:r>
            <a:r>
              <a:rPr lang="en-US" altLang="zh-TW" sz="2000" dirty="0"/>
              <a:t>(Program Plan)</a:t>
            </a:r>
            <a:r>
              <a:rPr lang="zh-TW" altLang="en-US" sz="2000" dirty="0"/>
              <a:t>或專題計畫</a:t>
            </a:r>
            <a:r>
              <a:rPr lang="en-US" altLang="zh-TW" sz="2000" dirty="0"/>
              <a:t>(Project Plan)</a:t>
            </a:r>
            <a:r>
              <a:rPr lang="zh-TW" altLang="en-US" sz="2000" dirty="0"/>
              <a:t>之子計畫。</a:t>
            </a:r>
          </a:p>
          <a:p>
            <a:pPr marL="342900" indent="-342900" algn="just">
              <a:lnSpc>
                <a:spcPct val="150000"/>
              </a:lnSpc>
              <a:buFont typeface="Arial" panose="020B0604020202020204" pitchFamily="34" charset="0"/>
              <a:buChar char="•"/>
            </a:pPr>
            <a:r>
              <a:rPr lang="zh-TW" altLang="en-US" sz="2000" dirty="0"/>
              <a:t>國際合作共同研究計畫，須由雙方主持人分別向該國研究經費補助機構提出申請，並分別獲得批准。</a:t>
            </a:r>
          </a:p>
        </p:txBody>
      </p:sp>
    </p:spTree>
    <p:extLst>
      <p:ext uri="{BB962C8B-B14F-4D97-AF65-F5344CB8AC3E}">
        <p14:creationId xmlns:p14="http://schemas.microsoft.com/office/powerpoint/2010/main" val="3915787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AD86FBD-1FED-8920-55B5-F9E3E9FB6CEE}"/>
              </a:ext>
            </a:extLst>
          </p:cNvPr>
          <p:cNvSpPr>
            <a:spLocks noGrp="1"/>
          </p:cNvSpPr>
          <p:nvPr>
            <p:ph type="sldNum" sz="quarter" idx="4"/>
          </p:nvPr>
        </p:nvSpPr>
        <p:spPr/>
        <p:txBody>
          <a:bodyPr/>
          <a:lstStyle/>
          <a:p>
            <a:fld id="{7687A527-C554-4D07-B4CE-B35F152D33B4}" type="slidenum">
              <a:rPr lang="zh-TW" altLang="en-US" smtClean="0"/>
              <a:pPr/>
              <a:t>3</a:t>
            </a:fld>
            <a:endParaRPr lang="zh-TW" altLang="en-US" dirty="0"/>
          </a:p>
        </p:txBody>
      </p:sp>
      <p:sp>
        <p:nvSpPr>
          <p:cNvPr id="3" name="標題 1">
            <a:extLst>
              <a:ext uri="{FF2B5EF4-FFF2-40B4-BE49-F238E27FC236}">
                <a16:creationId xmlns:a16="http://schemas.microsoft.com/office/drawing/2014/main" id="{EBD3BC16-A68F-83A6-A518-12839ED6C94E}"/>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國際研究重點主軸領域</a:t>
            </a:r>
            <a:r>
              <a:rPr lang="en-US" altLang="zh-TW" sz="2000" b="1" dirty="0"/>
              <a:t>(1/2)</a:t>
            </a:r>
            <a:endParaRPr lang="zh-TW" altLang="en-US" sz="3200" b="1" dirty="0"/>
          </a:p>
        </p:txBody>
      </p:sp>
      <p:grpSp>
        <p:nvGrpSpPr>
          <p:cNvPr id="7" name="群組 6">
            <a:extLst>
              <a:ext uri="{FF2B5EF4-FFF2-40B4-BE49-F238E27FC236}">
                <a16:creationId xmlns:a16="http://schemas.microsoft.com/office/drawing/2014/main" id="{2C523BB0-36B7-68D4-3CA0-47AEC78982D5}"/>
              </a:ext>
            </a:extLst>
          </p:cNvPr>
          <p:cNvGrpSpPr/>
          <p:nvPr/>
        </p:nvGrpSpPr>
        <p:grpSpPr>
          <a:xfrm>
            <a:off x="407895" y="3747065"/>
            <a:ext cx="11376209" cy="1911137"/>
            <a:chOff x="421344" y="1135727"/>
            <a:chExt cx="11376209" cy="1911137"/>
          </a:xfrm>
        </p:grpSpPr>
        <p:sp>
          <p:nvSpPr>
            <p:cNvPr id="8" name="矩形 7">
              <a:extLst>
                <a:ext uri="{FF2B5EF4-FFF2-40B4-BE49-F238E27FC236}">
                  <a16:creationId xmlns:a16="http://schemas.microsoft.com/office/drawing/2014/main" id="{F2810D5E-DF05-3411-3D36-2DD082918EC7}"/>
                </a:ext>
              </a:extLst>
            </p:cNvPr>
            <p:cNvSpPr/>
            <p:nvPr/>
          </p:nvSpPr>
          <p:spPr>
            <a:xfrm>
              <a:off x="421344" y="1135727"/>
              <a:ext cx="2501150" cy="38827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2000" b="1" dirty="0"/>
                <a:t>綠色醫材，永續生態 </a:t>
              </a:r>
            </a:p>
          </p:txBody>
        </p:sp>
        <p:sp>
          <p:nvSpPr>
            <p:cNvPr id="9" name="文字方塊 8">
              <a:extLst>
                <a:ext uri="{FF2B5EF4-FFF2-40B4-BE49-F238E27FC236}">
                  <a16:creationId xmlns:a16="http://schemas.microsoft.com/office/drawing/2014/main" id="{436ECE08-7ABA-5CCD-D436-DD390E282CDC}"/>
                </a:ext>
              </a:extLst>
            </p:cNvPr>
            <p:cNvSpPr txBox="1"/>
            <p:nvPr/>
          </p:nvSpPr>
          <p:spPr>
            <a:xfrm>
              <a:off x="421344" y="1626154"/>
              <a:ext cx="11376209" cy="142071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TW" altLang="en-US" sz="2000" dirty="0"/>
                <a:t>從研發、臨床應用到政策實踐，對環境友善、資源永續的整合性綠色健康體系。我們將導入聯合國永續發展目標，期望成為亞洲具領導地位的綠色醫療與健康永續創新樞紐，全面推動健康系統的低碳轉型與生態平衡。</a:t>
              </a:r>
              <a:endParaRPr lang="en-US" altLang="zh-TW" sz="2000" dirty="0"/>
            </a:p>
          </p:txBody>
        </p:sp>
      </p:grpSp>
      <p:grpSp>
        <p:nvGrpSpPr>
          <p:cNvPr id="14" name="群組 13">
            <a:extLst>
              <a:ext uri="{FF2B5EF4-FFF2-40B4-BE49-F238E27FC236}">
                <a16:creationId xmlns:a16="http://schemas.microsoft.com/office/drawing/2014/main" id="{9747FD83-2027-217E-B194-324BC03E9B04}"/>
              </a:ext>
            </a:extLst>
          </p:cNvPr>
          <p:cNvGrpSpPr/>
          <p:nvPr/>
        </p:nvGrpSpPr>
        <p:grpSpPr>
          <a:xfrm>
            <a:off x="407895" y="829283"/>
            <a:ext cx="11376209" cy="2414459"/>
            <a:chOff x="407895" y="829283"/>
            <a:chExt cx="11376209" cy="2414459"/>
          </a:xfrm>
        </p:grpSpPr>
        <p:grpSp>
          <p:nvGrpSpPr>
            <p:cNvPr id="6" name="群組 5">
              <a:extLst>
                <a:ext uri="{FF2B5EF4-FFF2-40B4-BE49-F238E27FC236}">
                  <a16:creationId xmlns:a16="http://schemas.microsoft.com/office/drawing/2014/main" id="{8E8EEB59-E72E-3CE4-FF28-AD01FD7EA479}"/>
                </a:ext>
              </a:extLst>
            </p:cNvPr>
            <p:cNvGrpSpPr/>
            <p:nvPr/>
          </p:nvGrpSpPr>
          <p:grpSpPr>
            <a:xfrm>
              <a:off x="407895" y="829283"/>
              <a:ext cx="11376209" cy="1911137"/>
              <a:chOff x="421344" y="1135727"/>
              <a:chExt cx="11376209" cy="1911137"/>
            </a:xfrm>
          </p:grpSpPr>
          <p:sp>
            <p:nvSpPr>
              <p:cNvPr id="4" name="矩形 3">
                <a:extLst>
                  <a:ext uri="{FF2B5EF4-FFF2-40B4-BE49-F238E27FC236}">
                    <a16:creationId xmlns:a16="http://schemas.microsoft.com/office/drawing/2014/main" id="{3999DE10-2B71-2901-A6EC-DF210E080417}"/>
                  </a:ext>
                </a:extLst>
              </p:cNvPr>
              <p:cNvSpPr/>
              <p:nvPr/>
            </p:nvSpPr>
            <p:spPr>
              <a:xfrm>
                <a:off x="421344" y="1135727"/>
                <a:ext cx="2501150" cy="38827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2000" b="1" dirty="0"/>
                  <a:t>運動醫策，慢病解方</a:t>
                </a:r>
              </a:p>
            </p:txBody>
          </p:sp>
          <p:sp>
            <p:nvSpPr>
              <p:cNvPr id="5" name="文字方塊 4">
                <a:extLst>
                  <a:ext uri="{FF2B5EF4-FFF2-40B4-BE49-F238E27FC236}">
                    <a16:creationId xmlns:a16="http://schemas.microsoft.com/office/drawing/2014/main" id="{29CB01C7-952F-2EA7-6057-5BDCB690A500}"/>
                  </a:ext>
                </a:extLst>
              </p:cNvPr>
              <p:cNvSpPr txBox="1"/>
              <p:nvPr/>
            </p:nvSpPr>
            <p:spPr>
              <a:xfrm>
                <a:off x="421344" y="1626154"/>
                <a:ext cx="11376209" cy="142071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TW" altLang="en-US" sz="2000" dirty="0"/>
                  <a:t>為呼應世界衛生組織（</a:t>
                </a:r>
                <a:r>
                  <a:rPr lang="en-US" altLang="zh-TW" sz="2000" dirty="0"/>
                  <a:t>WHO</a:t>
                </a:r>
                <a:r>
                  <a:rPr lang="zh-TW" altLang="en-US" sz="2000" dirty="0"/>
                  <a:t>）健康政策，並致力成為亞洲頂尖的運動醫學與慢性病防治研究領導中心，本校將整合精準運動、代謝疾病與肥胖研究、再生醫學與分子醫學等跨領域資源，打造涵蓋健康促進、亞健康干預與疾病延緩的全方位健康管理模式。</a:t>
                </a:r>
                <a:endParaRPr lang="en-US" altLang="zh-TW" sz="2000" dirty="0"/>
              </a:p>
            </p:txBody>
          </p:sp>
        </p:grpSp>
        <p:sp>
          <p:nvSpPr>
            <p:cNvPr id="13" name="文字方塊 12">
              <a:extLst>
                <a:ext uri="{FF2B5EF4-FFF2-40B4-BE49-F238E27FC236}">
                  <a16:creationId xmlns:a16="http://schemas.microsoft.com/office/drawing/2014/main" id="{AD510DC7-5173-33A3-72C9-A9F7026FF73E}"/>
                </a:ext>
              </a:extLst>
            </p:cNvPr>
            <p:cNvSpPr txBox="1"/>
            <p:nvPr/>
          </p:nvSpPr>
          <p:spPr>
            <a:xfrm>
              <a:off x="519952" y="2874410"/>
              <a:ext cx="11264151" cy="369332"/>
            </a:xfrm>
            <a:prstGeom prst="rect">
              <a:avLst/>
            </a:prstGeom>
            <a:noFill/>
          </p:spPr>
          <p:txBody>
            <a:bodyPr wrap="square">
              <a:spAutoFit/>
            </a:bodyPr>
            <a:lstStyle/>
            <a:p>
              <a:pPr marL="285750" indent="-285750">
                <a:buFont typeface="Wingdings" panose="05000000000000000000" pitchFamily="2" charset="2"/>
                <a:buChar char="Ø"/>
              </a:pPr>
              <a:r>
                <a:rPr lang="zh-TW" altLang="en-US" b="1" dirty="0">
                  <a:latin typeface="+mn-ea"/>
                </a:rPr>
                <a:t>策略目標：</a:t>
              </a:r>
              <a:r>
                <a:rPr lang="zh-TW" altLang="en-US" dirty="0">
                  <a:latin typeface="+mn-ea"/>
                </a:rPr>
                <a:t>精準健康軌跡與預警系統建構、跨域整合創新治療、深化國際合作與全球鏈結等。</a:t>
              </a:r>
            </a:p>
          </p:txBody>
        </p:sp>
      </p:grpSp>
      <p:sp>
        <p:nvSpPr>
          <p:cNvPr id="15" name="文字方塊 14">
            <a:extLst>
              <a:ext uri="{FF2B5EF4-FFF2-40B4-BE49-F238E27FC236}">
                <a16:creationId xmlns:a16="http://schemas.microsoft.com/office/drawing/2014/main" id="{D86DBD12-1B06-3720-4AC3-A673CD74F17A}"/>
              </a:ext>
            </a:extLst>
          </p:cNvPr>
          <p:cNvSpPr txBox="1"/>
          <p:nvPr/>
        </p:nvSpPr>
        <p:spPr>
          <a:xfrm>
            <a:off x="407895" y="5844051"/>
            <a:ext cx="11264151" cy="369332"/>
          </a:xfrm>
          <a:prstGeom prst="rect">
            <a:avLst/>
          </a:prstGeom>
          <a:noFill/>
        </p:spPr>
        <p:txBody>
          <a:bodyPr wrap="square">
            <a:spAutoFit/>
          </a:bodyPr>
          <a:lstStyle/>
          <a:p>
            <a:pPr marL="285750" indent="-285750">
              <a:buFont typeface="Wingdings" panose="05000000000000000000" pitchFamily="2" charset="2"/>
              <a:buChar char="Ø"/>
            </a:pPr>
            <a:r>
              <a:rPr lang="zh-TW" altLang="en-US" b="1" dirty="0">
                <a:latin typeface="+mn-ea"/>
              </a:rPr>
              <a:t>策略目標：</a:t>
            </a:r>
            <a:r>
              <a:rPr lang="zh-TW" altLang="en-US" dirty="0">
                <a:latin typeface="+mn-ea"/>
              </a:rPr>
              <a:t>發展綠色製藥與醫材、結合空間資訊技術（</a:t>
            </a:r>
            <a:r>
              <a:rPr lang="en-US" altLang="zh-TW" dirty="0">
                <a:latin typeface="+mn-ea"/>
              </a:rPr>
              <a:t>GIS</a:t>
            </a:r>
            <a:r>
              <a:rPr lang="zh-TW" altLang="en-US" dirty="0">
                <a:latin typeface="+mn-ea"/>
              </a:rPr>
              <a:t>）與生態健康大數據、深化全球化永續鏈結等。</a:t>
            </a:r>
          </a:p>
        </p:txBody>
      </p:sp>
    </p:spTree>
    <p:extLst>
      <p:ext uri="{BB962C8B-B14F-4D97-AF65-F5344CB8AC3E}">
        <p14:creationId xmlns:p14="http://schemas.microsoft.com/office/powerpoint/2010/main" val="169940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AD86FBD-1FED-8920-55B5-F9E3E9FB6CEE}"/>
              </a:ext>
            </a:extLst>
          </p:cNvPr>
          <p:cNvSpPr>
            <a:spLocks noGrp="1"/>
          </p:cNvSpPr>
          <p:nvPr>
            <p:ph type="sldNum" sz="quarter" idx="4"/>
          </p:nvPr>
        </p:nvSpPr>
        <p:spPr/>
        <p:txBody>
          <a:bodyPr/>
          <a:lstStyle/>
          <a:p>
            <a:fld id="{7687A527-C554-4D07-B4CE-B35F152D33B4}" type="slidenum">
              <a:rPr lang="zh-TW" altLang="en-US" smtClean="0"/>
              <a:pPr/>
              <a:t>4</a:t>
            </a:fld>
            <a:endParaRPr lang="zh-TW" altLang="en-US" dirty="0"/>
          </a:p>
        </p:txBody>
      </p:sp>
      <p:sp>
        <p:nvSpPr>
          <p:cNvPr id="3" name="標題 1">
            <a:extLst>
              <a:ext uri="{FF2B5EF4-FFF2-40B4-BE49-F238E27FC236}">
                <a16:creationId xmlns:a16="http://schemas.microsoft.com/office/drawing/2014/main" id="{EBD3BC16-A68F-83A6-A518-12839ED6C94E}"/>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國際研究重點主軸領域</a:t>
            </a:r>
            <a:r>
              <a:rPr lang="en-US" altLang="zh-TW" sz="2000" b="1" dirty="0"/>
              <a:t>(2/2)</a:t>
            </a:r>
            <a:endParaRPr lang="zh-TW" altLang="en-US" sz="3200" b="1" dirty="0"/>
          </a:p>
        </p:txBody>
      </p:sp>
      <p:grpSp>
        <p:nvGrpSpPr>
          <p:cNvPr id="6" name="群組 5">
            <a:extLst>
              <a:ext uri="{FF2B5EF4-FFF2-40B4-BE49-F238E27FC236}">
                <a16:creationId xmlns:a16="http://schemas.microsoft.com/office/drawing/2014/main" id="{8E8EEB59-E72E-3CE4-FF28-AD01FD7EA479}"/>
              </a:ext>
            </a:extLst>
          </p:cNvPr>
          <p:cNvGrpSpPr/>
          <p:nvPr/>
        </p:nvGrpSpPr>
        <p:grpSpPr>
          <a:xfrm>
            <a:off x="407895" y="1001256"/>
            <a:ext cx="11376209" cy="2372802"/>
            <a:chOff x="421344" y="1135727"/>
            <a:chExt cx="11376209" cy="2372802"/>
          </a:xfrm>
        </p:grpSpPr>
        <p:sp>
          <p:nvSpPr>
            <p:cNvPr id="4" name="矩形 3">
              <a:extLst>
                <a:ext uri="{FF2B5EF4-FFF2-40B4-BE49-F238E27FC236}">
                  <a16:creationId xmlns:a16="http://schemas.microsoft.com/office/drawing/2014/main" id="{3999DE10-2B71-2901-A6EC-DF210E080417}"/>
                </a:ext>
              </a:extLst>
            </p:cNvPr>
            <p:cNvSpPr/>
            <p:nvPr/>
          </p:nvSpPr>
          <p:spPr>
            <a:xfrm>
              <a:off x="421344" y="1135727"/>
              <a:ext cx="2501150" cy="38827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2000" b="1" dirty="0"/>
                <a:t>數智醫療，創藥照護</a:t>
              </a:r>
            </a:p>
          </p:txBody>
        </p:sp>
        <p:sp>
          <p:nvSpPr>
            <p:cNvPr id="5" name="文字方塊 4">
              <a:extLst>
                <a:ext uri="{FF2B5EF4-FFF2-40B4-BE49-F238E27FC236}">
                  <a16:creationId xmlns:a16="http://schemas.microsoft.com/office/drawing/2014/main" id="{29CB01C7-952F-2EA7-6057-5BDCB690A500}"/>
                </a:ext>
              </a:extLst>
            </p:cNvPr>
            <p:cNvSpPr txBox="1"/>
            <p:nvPr/>
          </p:nvSpPr>
          <p:spPr>
            <a:xfrm>
              <a:off x="421344" y="1626154"/>
              <a:ext cx="11376209" cy="188237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TW" altLang="en-US" sz="2000" dirty="0"/>
                <a:t>為應對全球健康產業的數位轉型浪潮，本校成立</a:t>
              </a:r>
              <a:r>
                <a:rPr lang="en-US" altLang="zh-TW" sz="2000" dirty="0"/>
                <a:t>AI</a:t>
              </a:r>
              <a:r>
                <a:rPr lang="zh-TW" altLang="en-US" sz="2000" dirty="0"/>
                <a:t>智慧生醫研究院、串聯精準醫療和創價藥物開發、照護等資源，全力推動「數位智慧醫療」與「創新藥物暨全人照護系統」的發展。透過前瞻的</a:t>
              </a:r>
              <a:r>
                <a:rPr lang="en-US" altLang="zh-TW" sz="2000" dirty="0"/>
                <a:t>AI</a:t>
              </a:r>
              <a:r>
                <a:rPr lang="zh-TW" altLang="en-US" sz="2000" dirty="0"/>
                <a:t>應用與跨國合作，提升醫療照護的精準度與效率，並強化本校在國際數位健康創新領域的研發能量與領導地位。</a:t>
              </a:r>
              <a:endParaRPr lang="en-US" altLang="zh-TW" sz="2000" dirty="0"/>
            </a:p>
          </p:txBody>
        </p:sp>
      </p:grpSp>
      <p:grpSp>
        <p:nvGrpSpPr>
          <p:cNvPr id="7" name="群組 6">
            <a:extLst>
              <a:ext uri="{FF2B5EF4-FFF2-40B4-BE49-F238E27FC236}">
                <a16:creationId xmlns:a16="http://schemas.microsoft.com/office/drawing/2014/main" id="{2C523BB0-36B7-68D4-3CA0-47AEC78982D5}"/>
              </a:ext>
            </a:extLst>
          </p:cNvPr>
          <p:cNvGrpSpPr/>
          <p:nvPr/>
        </p:nvGrpSpPr>
        <p:grpSpPr>
          <a:xfrm>
            <a:off x="407895" y="3945607"/>
            <a:ext cx="11376209" cy="1911137"/>
            <a:chOff x="421344" y="1135727"/>
            <a:chExt cx="11376209" cy="1911137"/>
          </a:xfrm>
        </p:grpSpPr>
        <p:sp>
          <p:nvSpPr>
            <p:cNvPr id="8" name="矩形 7">
              <a:extLst>
                <a:ext uri="{FF2B5EF4-FFF2-40B4-BE49-F238E27FC236}">
                  <a16:creationId xmlns:a16="http://schemas.microsoft.com/office/drawing/2014/main" id="{F2810D5E-DF05-3411-3D36-2DD082918EC7}"/>
                </a:ext>
              </a:extLst>
            </p:cNvPr>
            <p:cNvSpPr/>
            <p:nvPr/>
          </p:nvSpPr>
          <p:spPr>
            <a:xfrm>
              <a:off x="421344" y="1135727"/>
              <a:ext cx="2501150" cy="38827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2000" b="1" dirty="0"/>
                <a:t>醫教並進，拓展全球</a:t>
              </a:r>
            </a:p>
          </p:txBody>
        </p:sp>
        <p:sp>
          <p:nvSpPr>
            <p:cNvPr id="9" name="文字方塊 8">
              <a:extLst>
                <a:ext uri="{FF2B5EF4-FFF2-40B4-BE49-F238E27FC236}">
                  <a16:creationId xmlns:a16="http://schemas.microsoft.com/office/drawing/2014/main" id="{436ECE08-7ABA-5CCD-D436-DD390E282CDC}"/>
                </a:ext>
              </a:extLst>
            </p:cNvPr>
            <p:cNvSpPr txBox="1"/>
            <p:nvPr/>
          </p:nvSpPr>
          <p:spPr>
            <a:xfrm>
              <a:off x="421344" y="1626154"/>
              <a:ext cx="11376209" cy="142071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TW" altLang="en-US" sz="2000" dirty="0"/>
                <a:t>本校整合醫學教育、生醫研究與臨床實務，推動國際化發展，培育具全球視野與專業素養的高階醫療與生醫人才，涵蓋醫師與多元醫事領域，強化跨專業協作。透過國際合作與實踐交流，鞏固亞洲醫療教育與全球健康合作樞紐地位。</a:t>
              </a:r>
              <a:endParaRPr lang="en-US" altLang="zh-TW" sz="2000" dirty="0"/>
            </a:p>
          </p:txBody>
        </p:sp>
      </p:grpSp>
      <p:sp>
        <p:nvSpPr>
          <p:cNvPr id="10" name="文字方塊 9">
            <a:extLst>
              <a:ext uri="{FF2B5EF4-FFF2-40B4-BE49-F238E27FC236}">
                <a16:creationId xmlns:a16="http://schemas.microsoft.com/office/drawing/2014/main" id="{58AEEF3E-AE3D-F8AC-ECFE-07080A45F002}"/>
              </a:ext>
            </a:extLst>
          </p:cNvPr>
          <p:cNvSpPr txBox="1"/>
          <p:nvPr/>
        </p:nvSpPr>
        <p:spPr>
          <a:xfrm>
            <a:off x="407895" y="5844051"/>
            <a:ext cx="11264151" cy="369332"/>
          </a:xfrm>
          <a:prstGeom prst="rect">
            <a:avLst/>
          </a:prstGeom>
          <a:noFill/>
        </p:spPr>
        <p:txBody>
          <a:bodyPr wrap="square">
            <a:spAutoFit/>
          </a:bodyPr>
          <a:lstStyle/>
          <a:p>
            <a:pPr marL="285750" indent="-285750">
              <a:buFont typeface="Wingdings" panose="05000000000000000000" pitchFamily="2" charset="2"/>
              <a:buChar char="Ø"/>
            </a:pPr>
            <a:r>
              <a:rPr lang="zh-TW" altLang="en-US" b="1" dirty="0">
                <a:latin typeface="+mn-ea"/>
              </a:rPr>
              <a:t>策略目標：</a:t>
            </a:r>
            <a:r>
              <a:rPr lang="zh-TW" altLang="en-US" dirty="0">
                <a:latin typeface="+mn-ea"/>
              </a:rPr>
              <a:t>建構全球合作網絡、推動全方位教學國際化、完善師生多層次支持系統等。</a:t>
            </a:r>
          </a:p>
        </p:txBody>
      </p:sp>
      <p:sp>
        <p:nvSpPr>
          <p:cNvPr id="11" name="文字方塊 10">
            <a:extLst>
              <a:ext uri="{FF2B5EF4-FFF2-40B4-BE49-F238E27FC236}">
                <a16:creationId xmlns:a16="http://schemas.microsoft.com/office/drawing/2014/main" id="{EBCB553E-FDF1-F049-4E3B-188225C282B4}"/>
              </a:ext>
            </a:extLst>
          </p:cNvPr>
          <p:cNvSpPr txBox="1"/>
          <p:nvPr/>
        </p:nvSpPr>
        <p:spPr>
          <a:xfrm>
            <a:off x="407894" y="3404302"/>
            <a:ext cx="11264151" cy="369332"/>
          </a:xfrm>
          <a:prstGeom prst="rect">
            <a:avLst/>
          </a:prstGeom>
          <a:noFill/>
        </p:spPr>
        <p:txBody>
          <a:bodyPr wrap="square">
            <a:spAutoFit/>
          </a:bodyPr>
          <a:lstStyle/>
          <a:p>
            <a:pPr marL="285750" indent="-285750">
              <a:buFont typeface="Wingdings" panose="05000000000000000000" pitchFamily="2" charset="2"/>
              <a:buChar char="Ø"/>
            </a:pPr>
            <a:r>
              <a:rPr lang="zh-TW" altLang="en-US" b="1" dirty="0">
                <a:latin typeface="+mn-ea"/>
              </a:rPr>
              <a:t>策略目標：</a:t>
            </a:r>
            <a:r>
              <a:rPr lang="en-US" altLang="zh-TW" dirty="0">
                <a:latin typeface="+mn-ea"/>
              </a:rPr>
              <a:t>AI</a:t>
            </a:r>
            <a:r>
              <a:rPr lang="zh-TW" altLang="en-US" dirty="0">
                <a:latin typeface="+mn-ea"/>
              </a:rPr>
              <a:t>輔助藥物研發、精準醫療決策系統、智慧照護與健康支持等。</a:t>
            </a:r>
          </a:p>
        </p:txBody>
      </p:sp>
    </p:spTree>
    <p:extLst>
      <p:ext uri="{BB962C8B-B14F-4D97-AF65-F5344CB8AC3E}">
        <p14:creationId xmlns:p14="http://schemas.microsoft.com/office/powerpoint/2010/main" val="164948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6CA4887-082C-6670-41F6-A2E785BE0AD2}"/>
              </a:ext>
            </a:extLst>
          </p:cNvPr>
          <p:cNvSpPr>
            <a:spLocks noGrp="1"/>
          </p:cNvSpPr>
          <p:nvPr>
            <p:ph type="sldNum" sz="quarter" idx="4"/>
          </p:nvPr>
        </p:nvSpPr>
        <p:spPr/>
        <p:txBody>
          <a:bodyPr/>
          <a:lstStyle/>
          <a:p>
            <a:fld id="{7687A527-C554-4D07-B4CE-B35F152D33B4}" type="slidenum">
              <a:rPr lang="zh-TW" altLang="en-US" smtClean="0"/>
              <a:pPr/>
              <a:t>5</a:t>
            </a:fld>
            <a:endParaRPr lang="zh-TW" altLang="en-US" dirty="0"/>
          </a:p>
        </p:txBody>
      </p:sp>
      <p:sp>
        <p:nvSpPr>
          <p:cNvPr id="3" name="標題 1">
            <a:extLst>
              <a:ext uri="{FF2B5EF4-FFF2-40B4-BE49-F238E27FC236}">
                <a16:creationId xmlns:a16="http://schemas.microsoft.com/office/drawing/2014/main" id="{2A66A5B1-5553-3449-3DA2-9FD8B7FD29B4}"/>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國際重點學院</a:t>
            </a:r>
            <a:r>
              <a:rPr lang="en-US" altLang="zh-TW" sz="3200" b="1" dirty="0"/>
              <a:t>/</a:t>
            </a:r>
            <a:r>
              <a:rPr lang="zh-TW" altLang="en-US" sz="3200" b="1" dirty="0"/>
              <a:t>領域</a:t>
            </a:r>
            <a:r>
              <a:rPr lang="en-US" altLang="zh-TW" sz="3200" b="1" dirty="0"/>
              <a:t>:</a:t>
            </a:r>
            <a:r>
              <a:rPr lang="zh-TW" altLang="en-US" sz="3200" b="1" dirty="0"/>
              <a:t>目標對象</a:t>
            </a:r>
            <a:endParaRPr lang="en-US" altLang="zh-TW" sz="3200" b="1" dirty="0"/>
          </a:p>
        </p:txBody>
      </p:sp>
      <p:sp>
        <p:nvSpPr>
          <p:cNvPr id="4" name="文字方塊 3">
            <a:extLst>
              <a:ext uri="{FF2B5EF4-FFF2-40B4-BE49-F238E27FC236}">
                <a16:creationId xmlns:a16="http://schemas.microsoft.com/office/drawing/2014/main" id="{DE8EF9D1-9B75-4DD0-5846-C5AE4384A581}"/>
              </a:ext>
            </a:extLst>
          </p:cNvPr>
          <p:cNvSpPr txBox="1"/>
          <p:nvPr/>
        </p:nvSpPr>
        <p:spPr>
          <a:xfrm>
            <a:off x="358588" y="1943082"/>
            <a:ext cx="7413811" cy="334835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TW" altLang="en-US" sz="2400" dirty="0"/>
              <a:t>本校專任教師</a:t>
            </a:r>
            <a:endParaRPr lang="en-US" altLang="zh-TW" sz="2400" dirty="0"/>
          </a:p>
          <a:p>
            <a:pPr marL="285750" indent="-285750" algn="just">
              <a:lnSpc>
                <a:spcPct val="150000"/>
              </a:lnSpc>
              <a:buFont typeface="Arial" panose="020B0604020202020204" pitchFamily="34" charset="0"/>
              <a:buChar char="•"/>
            </a:pPr>
            <a:r>
              <a:rPr lang="zh-TW" altLang="en-US" sz="2400" dirty="0"/>
              <a:t>本校研究員、博士後</a:t>
            </a:r>
            <a:r>
              <a:rPr lang="en-US" altLang="zh-TW" sz="2400" dirty="0"/>
              <a:t>(</a:t>
            </a:r>
            <a:r>
              <a:rPr lang="zh-TW" altLang="en-US" sz="2400" dirty="0"/>
              <a:t>國籍</a:t>
            </a:r>
            <a:r>
              <a:rPr lang="en-US" altLang="zh-TW" sz="2400" dirty="0"/>
              <a:t>:</a:t>
            </a:r>
            <a:r>
              <a:rPr lang="zh-TW" altLang="en-US" sz="2400" dirty="0"/>
              <a:t>限本國</a:t>
            </a:r>
            <a:r>
              <a:rPr lang="en-US" altLang="zh-TW" sz="2400" dirty="0"/>
              <a:t>)</a:t>
            </a:r>
          </a:p>
          <a:p>
            <a:pPr marL="285750" indent="-285750" algn="just">
              <a:lnSpc>
                <a:spcPct val="150000"/>
              </a:lnSpc>
              <a:buFont typeface="Arial" panose="020B0604020202020204" pitchFamily="34" charset="0"/>
              <a:buChar char="•"/>
            </a:pPr>
            <a:r>
              <a:rPr lang="zh-TW" altLang="en-US" sz="2400" dirty="0">
                <a:solidFill>
                  <a:srgbClr val="0070C0"/>
                </a:solidFill>
              </a:rPr>
              <a:t>本校碩博士學生</a:t>
            </a:r>
            <a:r>
              <a:rPr lang="en-US" altLang="zh-TW" sz="2400" dirty="0"/>
              <a:t>(</a:t>
            </a:r>
            <a:r>
              <a:rPr lang="zh-TW" altLang="en-US" sz="2400" dirty="0"/>
              <a:t>國籍</a:t>
            </a:r>
            <a:r>
              <a:rPr lang="en-US" altLang="zh-TW" sz="2400" dirty="0"/>
              <a:t>:</a:t>
            </a:r>
            <a:r>
              <a:rPr lang="zh-TW" altLang="en-US" sz="2400" dirty="0"/>
              <a:t>限本國</a:t>
            </a:r>
            <a:r>
              <a:rPr lang="en-US" altLang="zh-TW" sz="2400" dirty="0"/>
              <a:t>)</a:t>
            </a:r>
          </a:p>
          <a:p>
            <a:pPr marL="285750" indent="-285750" algn="just">
              <a:lnSpc>
                <a:spcPct val="150000"/>
              </a:lnSpc>
              <a:buFont typeface="Arial" panose="020B0604020202020204" pitchFamily="34" charset="0"/>
              <a:buChar char="•"/>
            </a:pPr>
            <a:r>
              <a:rPr lang="zh-TW" altLang="en-US" sz="2400" dirty="0"/>
              <a:t>國外優秀教研人才</a:t>
            </a:r>
            <a:r>
              <a:rPr lang="en-US" altLang="zh-TW" sz="2400" dirty="0"/>
              <a:t>(</a:t>
            </a:r>
            <a:r>
              <a:rPr lang="zh-TW" altLang="en-US" sz="2400" dirty="0"/>
              <a:t>國籍：排除中華民國</a:t>
            </a:r>
            <a:r>
              <a:rPr lang="en-US" altLang="zh-TW" sz="2400" dirty="0"/>
              <a:t>)</a:t>
            </a:r>
          </a:p>
          <a:p>
            <a:pPr marL="285750" indent="-285750" algn="just">
              <a:lnSpc>
                <a:spcPct val="150000"/>
              </a:lnSpc>
              <a:buFont typeface="Arial" panose="020B0604020202020204" pitchFamily="34" charset="0"/>
              <a:buChar char="•"/>
            </a:pPr>
            <a:r>
              <a:rPr lang="zh-TW" altLang="en-US" sz="2400" dirty="0"/>
              <a:t>境外學者</a:t>
            </a:r>
            <a:r>
              <a:rPr lang="en-US" altLang="zh-TW" sz="2400" dirty="0"/>
              <a:t>(</a:t>
            </a:r>
            <a:r>
              <a:rPr lang="zh-TW" altLang="en-US" sz="2400" dirty="0"/>
              <a:t>非來自中華民國</a:t>
            </a:r>
            <a:r>
              <a:rPr lang="en-US" altLang="zh-TW" sz="2400" dirty="0"/>
              <a:t>)</a:t>
            </a:r>
          </a:p>
          <a:p>
            <a:pPr marL="285750" indent="-285750" algn="just">
              <a:lnSpc>
                <a:spcPct val="150000"/>
              </a:lnSpc>
              <a:buFont typeface="Arial" panose="020B0604020202020204" pitchFamily="34" charset="0"/>
              <a:buChar char="•"/>
            </a:pPr>
            <a:r>
              <a:rPr lang="zh-TW" altLang="en-US" sz="2400" dirty="0"/>
              <a:t>雙聯學制學生</a:t>
            </a:r>
            <a:r>
              <a:rPr lang="en-US" altLang="zh-TW" sz="2400" dirty="0"/>
              <a:t>-Inbound(</a:t>
            </a:r>
            <a:r>
              <a:rPr lang="zh-TW" altLang="en-US" sz="2400" dirty="0"/>
              <a:t>排除學士班、碩士在職專班</a:t>
            </a:r>
            <a:r>
              <a:rPr lang="en-US" altLang="zh-TW" sz="2400" dirty="0"/>
              <a:t>)</a:t>
            </a:r>
          </a:p>
        </p:txBody>
      </p:sp>
      <p:sp>
        <p:nvSpPr>
          <p:cNvPr id="5" name="文字方塊 4">
            <a:extLst>
              <a:ext uri="{FF2B5EF4-FFF2-40B4-BE49-F238E27FC236}">
                <a16:creationId xmlns:a16="http://schemas.microsoft.com/office/drawing/2014/main" id="{88DFC660-E60A-66D9-B789-1C42609C2913}"/>
              </a:ext>
            </a:extLst>
          </p:cNvPr>
          <p:cNvSpPr txBox="1"/>
          <p:nvPr/>
        </p:nvSpPr>
        <p:spPr>
          <a:xfrm>
            <a:off x="358588" y="5563411"/>
            <a:ext cx="5096267" cy="369332"/>
          </a:xfrm>
          <a:prstGeom prst="rect">
            <a:avLst/>
          </a:prstGeom>
          <a:noFill/>
        </p:spPr>
        <p:txBody>
          <a:bodyPr wrap="none" rtlCol="0">
            <a:spAutoFit/>
          </a:bodyPr>
          <a:lstStyle/>
          <a:p>
            <a:r>
              <a:rPr lang="en-US" altLang="zh-TW" dirty="0">
                <a:latin typeface="微軟正黑體" panose="020B0604030504040204" pitchFamily="34" charset="-120"/>
                <a:ea typeface="微軟正黑體" panose="020B0604030504040204" pitchFamily="34" charset="-120"/>
              </a:rPr>
              <a:t>【</a:t>
            </a:r>
            <a:r>
              <a:rPr lang="zh-TW" altLang="en-US" dirty="0"/>
              <a:t>註</a:t>
            </a:r>
            <a:r>
              <a:rPr lang="en-US" altLang="zh-TW" dirty="0">
                <a:latin typeface="微軟正黑體" panose="020B0604030504040204" pitchFamily="34" charset="-120"/>
                <a:ea typeface="微軟正黑體" panose="020B0604030504040204" pitchFamily="34" charset="-120"/>
              </a:rPr>
              <a:t>】</a:t>
            </a:r>
            <a:r>
              <a:rPr lang="zh-TW" altLang="en-US" b="1" dirty="0">
                <a:solidFill>
                  <a:srgbClr val="C00000"/>
                </a:solidFill>
              </a:rPr>
              <a:t>大學生</a:t>
            </a:r>
            <a:r>
              <a:rPr lang="zh-TW" altLang="en-US" dirty="0">
                <a:solidFill>
                  <a:srgbClr val="C00000"/>
                </a:solidFill>
              </a:rPr>
              <a:t>不屬於國際重點學院</a:t>
            </a:r>
            <a:r>
              <a:rPr lang="en-US" altLang="zh-TW" dirty="0">
                <a:solidFill>
                  <a:srgbClr val="C00000"/>
                </a:solidFill>
              </a:rPr>
              <a:t>/</a:t>
            </a:r>
            <a:r>
              <a:rPr lang="zh-TW" altLang="en-US" dirty="0">
                <a:solidFill>
                  <a:srgbClr val="C00000"/>
                </a:solidFill>
              </a:rPr>
              <a:t>領域補助範圍</a:t>
            </a:r>
          </a:p>
        </p:txBody>
      </p:sp>
      <p:pic>
        <p:nvPicPr>
          <p:cNvPr id="29" name="圖片 28">
            <a:extLst>
              <a:ext uri="{FF2B5EF4-FFF2-40B4-BE49-F238E27FC236}">
                <a16:creationId xmlns:a16="http://schemas.microsoft.com/office/drawing/2014/main" id="{1B038DFA-DE19-0261-138D-8568C5C21ABB}"/>
              </a:ext>
            </a:extLst>
          </p:cNvPr>
          <p:cNvPicPr>
            <a:picLocks noChangeAspect="1"/>
          </p:cNvPicPr>
          <p:nvPr/>
        </p:nvPicPr>
        <p:blipFill>
          <a:blip r:embed="rId2"/>
          <a:stretch>
            <a:fillRect/>
          </a:stretch>
        </p:blipFill>
        <p:spPr>
          <a:xfrm>
            <a:off x="7953641" y="1196277"/>
            <a:ext cx="3879771" cy="5296598"/>
          </a:xfrm>
          <a:prstGeom prst="rect">
            <a:avLst/>
          </a:prstGeom>
          <a:ln>
            <a:noFill/>
          </a:ln>
          <a:effectLst>
            <a:outerShdw blurRad="292100" dist="139700" dir="2700000" algn="tl" rotWithShape="0">
              <a:srgbClr val="333333">
                <a:alpha val="65000"/>
              </a:srgbClr>
            </a:outerShdw>
          </a:effectLst>
        </p:spPr>
      </p:pic>
      <p:sp>
        <p:nvSpPr>
          <p:cNvPr id="32" name="矩形 31">
            <a:extLst>
              <a:ext uri="{FF2B5EF4-FFF2-40B4-BE49-F238E27FC236}">
                <a16:creationId xmlns:a16="http://schemas.microsoft.com/office/drawing/2014/main" id="{7D78B283-B2AE-BC86-B3FD-19C150F9C3E1}"/>
              </a:ext>
            </a:extLst>
          </p:cNvPr>
          <p:cNvSpPr/>
          <p:nvPr/>
        </p:nvSpPr>
        <p:spPr>
          <a:xfrm>
            <a:off x="569255" y="1466252"/>
            <a:ext cx="1779497" cy="4700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t>目標對象</a:t>
            </a:r>
          </a:p>
        </p:txBody>
      </p:sp>
    </p:spTree>
    <p:extLst>
      <p:ext uri="{BB962C8B-B14F-4D97-AF65-F5344CB8AC3E}">
        <p14:creationId xmlns:p14="http://schemas.microsoft.com/office/powerpoint/2010/main" val="1178177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111F5FF-347B-7008-3A89-8D00BF1B84B1}"/>
              </a:ext>
            </a:extLst>
          </p:cNvPr>
          <p:cNvSpPr>
            <a:spLocks noGrp="1"/>
          </p:cNvSpPr>
          <p:nvPr>
            <p:ph type="sldNum" sz="quarter" idx="4"/>
          </p:nvPr>
        </p:nvSpPr>
        <p:spPr/>
        <p:txBody>
          <a:bodyPr/>
          <a:lstStyle/>
          <a:p>
            <a:fld id="{7687A527-C554-4D07-B4CE-B35F152D33B4}" type="slidenum">
              <a:rPr lang="zh-TW" altLang="en-US" smtClean="0"/>
              <a:pPr/>
              <a:t>6</a:t>
            </a:fld>
            <a:endParaRPr lang="zh-TW" altLang="en-US" dirty="0"/>
          </a:p>
        </p:txBody>
      </p:sp>
      <p:graphicFrame>
        <p:nvGraphicFramePr>
          <p:cNvPr id="3" name="表格 2">
            <a:extLst>
              <a:ext uri="{FF2B5EF4-FFF2-40B4-BE49-F238E27FC236}">
                <a16:creationId xmlns:a16="http://schemas.microsoft.com/office/drawing/2014/main" id="{7F42E936-710E-F0BF-D74D-9A89A93A06C0}"/>
              </a:ext>
            </a:extLst>
          </p:cNvPr>
          <p:cNvGraphicFramePr>
            <a:graphicFrameLocks noGrp="1"/>
          </p:cNvGraphicFramePr>
          <p:nvPr>
            <p:extLst>
              <p:ext uri="{D42A27DB-BD31-4B8C-83A1-F6EECF244321}">
                <p14:modId xmlns:p14="http://schemas.microsoft.com/office/powerpoint/2010/main" val="2159494303"/>
              </p:ext>
            </p:extLst>
          </p:nvPr>
        </p:nvGraphicFramePr>
        <p:xfrm>
          <a:off x="412376" y="939817"/>
          <a:ext cx="11367248" cy="5553055"/>
        </p:xfrm>
        <a:graphic>
          <a:graphicData uri="http://schemas.openxmlformats.org/drawingml/2006/table">
            <a:tbl>
              <a:tblPr firstRow="1" bandRow="1">
                <a:tableStyleId>{5940675A-B579-460E-94D1-54222C63F5DA}</a:tableStyleId>
              </a:tblPr>
              <a:tblGrid>
                <a:gridCol w="797152">
                  <a:extLst>
                    <a:ext uri="{9D8B030D-6E8A-4147-A177-3AD203B41FA5}">
                      <a16:colId xmlns:a16="http://schemas.microsoft.com/office/drawing/2014/main" val="1050903979"/>
                    </a:ext>
                  </a:extLst>
                </a:gridCol>
                <a:gridCol w="4976119">
                  <a:extLst>
                    <a:ext uri="{9D8B030D-6E8A-4147-A177-3AD203B41FA5}">
                      <a16:colId xmlns:a16="http://schemas.microsoft.com/office/drawing/2014/main" val="2626583143"/>
                    </a:ext>
                  </a:extLst>
                </a:gridCol>
                <a:gridCol w="2857018">
                  <a:extLst>
                    <a:ext uri="{9D8B030D-6E8A-4147-A177-3AD203B41FA5}">
                      <a16:colId xmlns:a16="http://schemas.microsoft.com/office/drawing/2014/main" val="2175418000"/>
                    </a:ext>
                  </a:extLst>
                </a:gridCol>
                <a:gridCol w="2736959">
                  <a:extLst>
                    <a:ext uri="{9D8B030D-6E8A-4147-A177-3AD203B41FA5}">
                      <a16:colId xmlns:a16="http://schemas.microsoft.com/office/drawing/2014/main" val="3465792134"/>
                    </a:ext>
                  </a:extLst>
                </a:gridCol>
              </a:tblGrid>
              <a:tr h="734467">
                <a:tc>
                  <a:txBody>
                    <a:bodyPr/>
                    <a:lstStyle/>
                    <a:p>
                      <a:pPr algn="ctr"/>
                      <a:r>
                        <a:rPr lang="zh-TW" altLang="en-US" sz="1800" b="1" dirty="0">
                          <a:solidFill>
                            <a:schemeClr val="bg1"/>
                          </a:solidFill>
                        </a:rPr>
                        <a:t>序號</a:t>
                      </a:r>
                    </a:p>
                  </a:txBody>
                  <a:tcPr anchor="ctr">
                    <a:solidFill>
                      <a:srgbClr val="0070C0"/>
                    </a:solidFill>
                  </a:tcPr>
                </a:tc>
                <a:tc>
                  <a:txBody>
                    <a:bodyPr/>
                    <a:lstStyle/>
                    <a:p>
                      <a:pPr algn="ctr"/>
                      <a:r>
                        <a:rPr lang="zh-TW" altLang="en-US" sz="1800" b="1" dirty="0">
                          <a:solidFill>
                            <a:schemeClr val="bg1"/>
                          </a:solidFill>
                        </a:rPr>
                        <a:t>補助項目</a:t>
                      </a:r>
                    </a:p>
                  </a:txBody>
                  <a:tcPr anchor="ctr">
                    <a:solidFill>
                      <a:srgbClr val="0070C0"/>
                    </a:solidFill>
                  </a:tcPr>
                </a:tc>
                <a:tc>
                  <a:txBody>
                    <a:bodyPr/>
                    <a:lstStyle/>
                    <a:p>
                      <a:pPr algn="ctr"/>
                      <a:r>
                        <a:rPr lang="zh-TW" altLang="en-US" sz="1800" b="1" dirty="0">
                          <a:solidFill>
                            <a:schemeClr val="bg1"/>
                          </a:solidFill>
                        </a:rPr>
                        <a:t>每案最高補助</a:t>
                      </a:r>
                      <a:endParaRPr lang="en-US" altLang="zh-TW" sz="1800" b="1" dirty="0">
                        <a:solidFill>
                          <a:schemeClr val="bg1"/>
                        </a:solidFill>
                      </a:endParaRPr>
                    </a:p>
                    <a:p>
                      <a:pPr algn="ctr"/>
                      <a:r>
                        <a:rPr lang="en-US" altLang="zh-TW" sz="1800" b="1" dirty="0">
                          <a:solidFill>
                            <a:schemeClr val="bg1"/>
                          </a:solidFill>
                        </a:rPr>
                        <a:t>(</a:t>
                      </a:r>
                      <a:r>
                        <a:rPr lang="zh-TW" altLang="en-US" sz="1800" b="1" dirty="0">
                          <a:solidFill>
                            <a:schemeClr val="bg1"/>
                          </a:solidFill>
                        </a:rPr>
                        <a:t>新台幣元</a:t>
                      </a:r>
                      <a:r>
                        <a:rPr lang="en-US" altLang="zh-TW" sz="1800" b="1" dirty="0">
                          <a:solidFill>
                            <a:schemeClr val="bg1"/>
                          </a:solidFill>
                        </a:rPr>
                        <a:t>)</a:t>
                      </a:r>
                      <a:endParaRPr lang="zh-TW" altLang="en-US" sz="1800" b="1" dirty="0">
                        <a:solidFill>
                          <a:schemeClr val="bg1"/>
                        </a:solidFill>
                      </a:endParaRPr>
                    </a:p>
                  </a:txBody>
                  <a:tcPr anchor="ctr">
                    <a:solidFill>
                      <a:srgbClr val="0070C0"/>
                    </a:solidFill>
                  </a:tcPr>
                </a:tc>
                <a:tc>
                  <a:txBody>
                    <a:bodyPr/>
                    <a:lstStyle/>
                    <a:p>
                      <a:pPr algn="ctr"/>
                      <a:r>
                        <a:rPr lang="zh-TW" altLang="en-US" sz="1800" b="1" dirty="0">
                          <a:solidFill>
                            <a:schemeClr val="bg1"/>
                          </a:solidFill>
                        </a:rPr>
                        <a:t>常用編列經費項目</a:t>
                      </a:r>
                    </a:p>
                  </a:txBody>
                  <a:tcPr anchor="ctr">
                    <a:solidFill>
                      <a:srgbClr val="0070C0"/>
                    </a:solidFill>
                  </a:tcPr>
                </a:tc>
                <a:extLst>
                  <a:ext uri="{0D108BD9-81ED-4DB2-BD59-A6C34878D82A}">
                    <a16:rowId xmlns:a16="http://schemas.microsoft.com/office/drawing/2014/main" val="1988217333"/>
                  </a:ext>
                </a:extLst>
              </a:tr>
              <a:tr h="734467">
                <a:tc>
                  <a:txBody>
                    <a:bodyPr/>
                    <a:lstStyle/>
                    <a:p>
                      <a:pPr algn="ctr"/>
                      <a:r>
                        <a:rPr lang="en-US" altLang="zh-TW" sz="1800" dirty="0"/>
                        <a:t>1</a:t>
                      </a:r>
                      <a:endParaRPr lang="zh-TW" altLang="en-US" sz="1800" dirty="0"/>
                    </a:p>
                  </a:txBody>
                  <a:tcPr anchor="ctr">
                    <a:solidFill>
                      <a:schemeClr val="bg1"/>
                    </a:solidFill>
                  </a:tcPr>
                </a:tc>
                <a:tc>
                  <a:txBody>
                    <a:bodyPr/>
                    <a:lstStyle/>
                    <a:p>
                      <a:pPr algn="l"/>
                      <a:r>
                        <a:rPr lang="zh-TW" altLang="en-US" sz="1800" b="0" dirty="0">
                          <a:solidFill>
                            <a:schemeClr val="tx1"/>
                          </a:solidFill>
                        </a:rPr>
                        <a:t>簽訂</a:t>
                      </a:r>
                      <a:r>
                        <a:rPr lang="en-US" altLang="zh-TW" sz="1800" b="0" dirty="0">
                          <a:solidFill>
                            <a:schemeClr val="tx1"/>
                          </a:solidFill>
                        </a:rPr>
                        <a:t>/</a:t>
                      </a:r>
                      <a:r>
                        <a:rPr lang="zh-TW" altLang="en-US" sz="1800" b="0" dirty="0">
                          <a:solidFill>
                            <a:schemeClr val="tx1"/>
                          </a:solidFill>
                        </a:rPr>
                        <a:t>更新雙聯學制</a:t>
                      </a:r>
                      <a:r>
                        <a:rPr lang="en-US" altLang="zh-TW" sz="1800" b="0" dirty="0">
                          <a:solidFill>
                            <a:schemeClr val="tx1"/>
                          </a:solidFill>
                        </a:rPr>
                        <a:t>(</a:t>
                      </a:r>
                      <a:r>
                        <a:rPr lang="zh-TW" altLang="en-US" sz="1800" b="0" dirty="0">
                          <a:solidFill>
                            <a:schemeClr val="tx1"/>
                          </a:solidFill>
                        </a:rPr>
                        <a:t>排除學士班、碩士在職專班</a:t>
                      </a:r>
                      <a:r>
                        <a:rPr lang="en-US" altLang="zh-TW" sz="1800" b="0" dirty="0">
                          <a:solidFill>
                            <a:schemeClr val="tx1"/>
                          </a:solidFill>
                        </a:rPr>
                        <a:t>)</a:t>
                      </a:r>
                      <a:r>
                        <a:rPr lang="zh-TW" altLang="en-US" sz="1800" b="0" dirty="0">
                          <a:solidFill>
                            <a:schemeClr val="tx1"/>
                          </a:solidFill>
                        </a:rPr>
                        <a:t>或國外合作研究室</a:t>
                      </a:r>
                      <a:r>
                        <a:rPr lang="en-US" altLang="zh-TW" sz="1800" b="0" dirty="0">
                          <a:solidFill>
                            <a:srgbClr val="C00000"/>
                          </a:solidFill>
                        </a:rPr>
                        <a:t>-</a:t>
                      </a:r>
                      <a:r>
                        <a:rPr lang="zh-TW" altLang="en-US" sz="1800" b="0" dirty="0">
                          <a:solidFill>
                            <a:srgbClr val="C00000"/>
                          </a:solidFill>
                        </a:rPr>
                        <a:t>必作項目</a:t>
                      </a:r>
                    </a:p>
                  </a:txBody>
                  <a:tcPr anchor="ctr">
                    <a:solidFill>
                      <a:schemeClr val="bg1"/>
                    </a:solidFill>
                  </a:tcPr>
                </a:tc>
                <a:tc>
                  <a:txBody>
                    <a:bodyPr/>
                    <a:lstStyle/>
                    <a:p>
                      <a:pPr algn="ctr"/>
                      <a:r>
                        <a:rPr lang="en-US" altLang="zh-TW" sz="1800" dirty="0"/>
                        <a:t>20</a:t>
                      </a:r>
                      <a:r>
                        <a:rPr lang="zh-TW" altLang="en-US" sz="1800" dirty="0"/>
                        <a:t>萬元</a:t>
                      </a:r>
                    </a:p>
                  </a:txBody>
                  <a:tcPr anchor="ctr">
                    <a:solidFill>
                      <a:schemeClr val="bg1"/>
                    </a:solidFill>
                  </a:tcPr>
                </a:tc>
                <a:tc rowSpan="6">
                  <a:txBody>
                    <a:bodyPr/>
                    <a:lstStyle/>
                    <a:p>
                      <a:pPr marL="285750" indent="-285750" algn="l">
                        <a:buFont typeface="Arial" panose="020B0604020202020204" pitchFamily="34" charset="0"/>
                        <a:buChar char="•"/>
                      </a:pPr>
                      <a:r>
                        <a:rPr lang="zh-TW" altLang="en-US" sz="1800" dirty="0"/>
                        <a:t>出席費</a:t>
                      </a:r>
                    </a:p>
                    <a:p>
                      <a:pPr marL="285750" indent="-285750" algn="l">
                        <a:buFont typeface="Arial" panose="020B0604020202020204" pitchFamily="34" charset="0"/>
                        <a:buChar char="•"/>
                      </a:pPr>
                      <a:r>
                        <a:rPr lang="zh-TW" altLang="en-US" sz="1800" dirty="0"/>
                        <a:t>講座鐘點費</a:t>
                      </a:r>
                    </a:p>
                    <a:p>
                      <a:pPr marL="285750" indent="-285750" algn="l">
                        <a:buFont typeface="Arial" panose="020B0604020202020204" pitchFamily="34" charset="0"/>
                        <a:buChar char="•"/>
                      </a:pPr>
                      <a:r>
                        <a:rPr lang="zh-TW" altLang="en-US" sz="1800" dirty="0"/>
                        <a:t>國內差旅費</a:t>
                      </a:r>
                      <a:endParaRPr lang="en-US" altLang="zh-TW" sz="1800" dirty="0"/>
                    </a:p>
                    <a:p>
                      <a:pPr marL="285750" indent="-285750" algn="l">
                        <a:buFont typeface="Arial" panose="020B0604020202020204" pitchFamily="34" charset="0"/>
                        <a:buChar char="•"/>
                      </a:pPr>
                      <a:r>
                        <a:rPr lang="zh-TW" altLang="en-US" sz="1800" dirty="0"/>
                        <a:t>國外差旅費</a:t>
                      </a:r>
                      <a:endParaRPr lang="en-US" altLang="zh-TW" sz="1800" dirty="0"/>
                    </a:p>
                    <a:p>
                      <a:pPr marL="285750" indent="-285750" algn="l">
                        <a:buFont typeface="Arial" panose="020B0604020202020204" pitchFamily="34" charset="0"/>
                        <a:buChar char="•"/>
                      </a:pPr>
                      <a:r>
                        <a:rPr lang="zh-TW" altLang="en-US" sz="1800" dirty="0"/>
                        <a:t>運費</a:t>
                      </a:r>
                    </a:p>
                    <a:p>
                      <a:pPr marL="285750" indent="-285750" algn="l">
                        <a:buFont typeface="Arial" panose="020B0604020202020204" pitchFamily="34" charset="0"/>
                        <a:buChar char="•"/>
                      </a:pPr>
                      <a:r>
                        <a:rPr lang="zh-TW" altLang="en-US" sz="1800" dirty="0"/>
                        <a:t>稿費</a:t>
                      </a:r>
                    </a:p>
                    <a:p>
                      <a:pPr marL="285750" indent="-285750" algn="l">
                        <a:buFont typeface="Arial" panose="020B0604020202020204" pitchFamily="34" charset="0"/>
                        <a:buChar char="•"/>
                      </a:pPr>
                      <a:r>
                        <a:rPr lang="zh-TW" altLang="en-US" sz="1800" dirty="0"/>
                        <a:t>臨時人員費</a:t>
                      </a:r>
                    </a:p>
                    <a:p>
                      <a:pPr marL="285750" indent="-285750" algn="l">
                        <a:buFont typeface="Arial" panose="020B0604020202020204" pitchFamily="34" charset="0"/>
                        <a:buChar char="•"/>
                      </a:pPr>
                      <a:r>
                        <a:rPr lang="zh-TW" altLang="en-US" sz="1800" dirty="0"/>
                        <a:t>膳宿費</a:t>
                      </a:r>
                    </a:p>
                    <a:p>
                      <a:pPr marL="285750" indent="-285750" algn="l">
                        <a:buFont typeface="Arial" panose="020B0604020202020204" pitchFamily="34" charset="0"/>
                        <a:buChar char="•"/>
                      </a:pPr>
                      <a:r>
                        <a:rPr lang="zh-TW" altLang="en-US" sz="1800" dirty="0"/>
                        <a:t>保險費</a:t>
                      </a:r>
                    </a:p>
                    <a:p>
                      <a:pPr marL="285750" indent="-285750" algn="l">
                        <a:buFont typeface="Arial" panose="020B0604020202020204" pitchFamily="34" charset="0"/>
                        <a:buChar char="•"/>
                      </a:pPr>
                      <a:r>
                        <a:rPr lang="zh-TW" altLang="en-US" sz="1800" dirty="0"/>
                        <a:t>場地使用費</a:t>
                      </a:r>
                    </a:p>
                    <a:p>
                      <a:pPr marL="285750" indent="-285750" algn="l">
                        <a:buFont typeface="Arial" panose="020B0604020202020204" pitchFamily="34" charset="0"/>
                        <a:buChar char="•"/>
                      </a:pPr>
                      <a:r>
                        <a:rPr lang="zh-TW" altLang="en-US" sz="1800" dirty="0"/>
                        <a:t>設備使用費</a:t>
                      </a:r>
                    </a:p>
                    <a:p>
                      <a:pPr marL="285750" indent="-285750" algn="l">
                        <a:buFont typeface="Arial" panose="020B0604020202020204" pitchFamily="34" charset="0"/>
                        <a:buChar char="•"/>
                      </a:pPr>
                      <a:r>
                        <a:rPr lang="zh-TW" altLang="en-US" sz="1800" dirty="0"/>
                        <a:t>材料費</a:t>
                      </a:r>
                    </a:p>
                    <a:p>
                      <a:pPr marL="285750" indent="-285750" algn="l">
                        <a:buFont typeface="Arial" panose="020B0604020202020204" pitchFamily="34" charset="0"/>
                        <a:buChar char="•"/>
                      </a:pPr>
                      <a:r>
                        <a:rPr lang="zh-TW" altLang="en-US" sz="1800" dirty="0"/>
                        <a:t>雜支</a:t>
                      </a:r>
                    </a:p>
                  </a:txBody>
                  <a:tcPr anchor="ctr">
                    <a:solidFill>
                      <a:schemeClr val="bg1"/>
                    </a:solidFill>
                  </a:tcPr>
                </a:tc>
                <a:extLst>
                  <a:ext uri="{0D108BD9-81ED-4DB2-BD59-A6C34878D82A}">
                    <a16:rowId xmlns:a16="http://schemas.microsoft.com/office/drawing/2014/main" val="3770076454"/>
                  </a:ext>
                </a:extLst>
              </a:tr>
              <a:tr h="734467">
                <a:tc>
                  <a:txBody>
                    <a:bodyPr/>
                    <a:lstStyle/>
                    <a:p>
                      <a:pPr algn="ctr"/>
                      <a:r>
                        <a:rPr lang="en-US" altLang="zh-TW" sz="1800" dirty="0"/>
                        <a:t>2</a:t>
                      </a:r>
                      <a:endParaRPr lang="zh-TW" altLang="en-US" sz="1800" dirty="0"/>
                    </a:p>
                  </a:txBody>
                  <a:tcPr anchor="ctr">
                    <a:solidFill>
                      <a:schemeClr val="bg1"/>
                    </a:solidFill>
                  </a:tcPr>
                </a:tc>
                <a:tc>
                  <a:txBody>
                    <a:bodyPr/>
                    <a:lstStyle/>
                    <a:p>
                      <a:pPr algn="l"/>
                      <a:r>
                        <a:rPr lang="zh-TW" altLang="en-US" sz="1800" dirty="0"/>
                        <a:t>舉辦雙聯學制研究論壇</a:t>
                      </a:r>
                      <a:r>
                        <a:rPr lang="en-US" altLang="zh-TW" sz="1800" dirty="0"/>
                        <a:t>/</a:t>
                      </a:r>
                      <a:r>
                        <a:rPr lang="zh-TW" altLang="en-US" sz="1800" dirty="0"/>
                        <a:t>工作坊</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20</a:t>
                      </a:r>
                      <a:r>
                        <a:rPr lang="zh-TW" altLang="en-US" sz="1800" dirty="0"/>
                        <a:t>萬元</a:t>
                      </a:r>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p>
                  </a:txBody>
                  <a:tcPr anchor="ctr">
                    <a:solidFill>
                      <a:schemeClr val="bg1"/>
                    </a:solidFill>
                  </a:tcPr>
                </a:tc>
                <a:extLst>
                  <a:ext uri="{0D108BD9-81ED-4DB2-BD59-A6C34878D82A}">
                    <a16:rowId xmlns:a16="http://schemas.microsoft.com/office/drawing/2014/main" val="1416579440"/>
                  </a:ext>
                </a:extLst>
              </a:tr>
              <a:tr h="1146253">
                <a:tc>
                  <a:txBody>
                    <a:bodyPr/>
                    <a:lstStyle/>
                    <a:p>
                      <a:pPr algn="ctr"/>
                      <a:r>
                        <a:rPr lang="en-US" altLang="zh-TW" sz="1800" dirty="0"/>
                        <a:t>3</a:t>
                      </a:r>
                      <a:endParaRPr lang="zh-TW" altLang="en-US" sz="1800" dirty="0"/>
                    </a:p>
                  </a:txBody>
                  <a:tcPr anchor="ctr">
                    <a:solidFill>
                      <a:schemeClr val="bg1"/>
                    </a:solidFill>
                  </a:tcPr>
                </a:tc>
                <a:tc>
                  <a:txBody>
                    <a:bodyPr/>
                    <a:lstStyle/>
                    <a:p>
                      <a:pPr algn="l"/>
                      <a:r>
                        <a:rPr lang="zh-TW" altLang="en-US" sz="1800" dirty="0"/>
                        <a:t>標竿大學及學院人才交換與研究互訪補助</a:t>
                      </a:r>
                      <a:r>
                        <a:rPr lang="en-US" altLang="zh-TW" sz="1800" dirty="0"/>
                        <a:t>(Inbound/Outbound)</a:t>
                      </a:r>
                      <a:endParaRPr lang="zh-TW" altLang="en-US" sz="1800" dirty="0"/>
                    </a:p>
                  </a:txBody>
                  <a:tcPr anchor="ctr">
                    <a:solidFill>
                      <a:schemeClr val="bg1"/>
                    </a:solidFill>
                  </a:tcPr>
                </a:tc>
                <a:tc>
                  <a:txBody>
                    <a:bodyPr/>
                    <a:lstStyle/>
                    <a:p>
                      <a:pPr algn="ctr"/>
                      <a:r>
                        <a:rPr lang="en-US" altLang="zh-TW" sz="1800" dirty="0"/>
                        <a:t>15</a:t>
                      </a:r>
                      <a:r>
                        <a:rPr lang="zh-TW" altLang="en-US" sz="1800" dirty="0"/>
                        <a:t>萬元</a:t>
                      </a:r>
                    </a:p>
                  </a:txBody>
                  <a:tcPr anchor="ctr">
                    <a:solidFill>
                      <a:schemeClr val="bg1"/>
                    </a:solidFill>
                  </a:tcPr>
                </a:tc>
                <a:tc vMerge="1">
                  <a:txBody>
                    <a:bodyPr/>
                    <a:lstStyle/>
                    <a:p>
                      <a:pPr algn="ctr"/>
                      <a:endParaRPr lang="zh-TW" altLang="en-US" sz="1800" dirty="0"/>
                    </a:p>
                  </a:txBody>
                  <a:tcPr anchor="ctr">
                    <a:solidFill>
                      <a:schemeClr val="bg1"/>
                    </a:solidFill>
                  </a:tcPr>
                </a:tc>
                <a:extLst>
                  <a:ext uri="{0D108BD9-81ED-4DB2-BD59-A6C34878D82A}">
                    <a16:rowId xmlns:a16="http://schemas.microsoft.com/office/drawing/2014/main" val="769779039"/>
                  </a:ext>
                </a:extLst>
              </a:tr>
              <a:tr h="734467">
                <a:tc>
                  <a:txBody>
                    <a:bodyPr/>
                    <a:lstStyle/>
                    <a:p>
                      <a:pPr algn="ctr"/>
                      <a:r>
                        <a:rPr lang="en-US" altLang="zh-TW" sz="1800" dirty="0"/>
                        <a:t>4</a:t>
                      </a:r>
                      <a:endParaRPr lang="zh-TW" altLang="en-US" sz="1800" dirty="0"/>
                    </a:p>
                  </a:txBody>
                  <a:tcPr anchor="ctr">
                    <a:solidFill>
                      <a:schemeClr val="bg1"/>
                    </a:solidFill>
                  </a:tcPr>
                </a:tc>
                <a:tc>
                  <a:txBody>
                    <a:bodyPr/>
                    <a:lstStyle/>
                    <a:p>
                      <a:pPr algn="l"/>
                      <a:r>
                        <a:rPr lang="zh-TW" altLang="en-US" sz="1800" dirty="0"/>
                        <a:t>學院國際交流</a:t>
                      </a:r>
                      <a:r>
                        <a:rPr lang="en-US" altLang="zh-TW" sz="1800" dirty="0"/>
                        <a:t>/Retreat</a:t>
                      </a:r>
                      <a:r>
                        <a:rPr lang="zh-TW" altLang="en-US" sz="1800" dirty="0"/>
                        <a:t> </a:t>
                      </a:r>
                      <a:r>
                        <a:rPr lang="en-US" altLang="zh-TW" sz="1800" b="0" dirty="0">
                          <a:solidFill>
                            <a:srgbClr val="C00000"/>
                          </a:solidFill>
                        </a:rPr>
                        <a:t>-</a:t>
                      </a:r>
                      <a:r>
                        <a:rPr lang="zh-TW" altLang="en-US" sz="1800" b="0" dirty="0">
                          <a:solidFill>
                            <a:srgbClr val="C00000"/>
                          </a:solidFill>
                        </a:rPr>
                        <a:t>必作項目</a:t>
                      </a:r>
                      <a:endParaRPr lang="zh-TW" altLang="en-US" sz="1800" dirty="0">
                        <a:solidFill>
                          <a:srgbClr val="C00000"/>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t>依照參與人數，每位</a:t>
                      </a:r>
                      <a:r>
                        <a:rPr lang="en-US" altLang="zh-TW" sz="1800" dirty="0"/>
                        <a:t>500</a:t>
                      </a:r>
                      <a:r>
                        <a:rPr lang="zh-TW" altLang="en-US" sz="1800" dirty="0"/>
                        <a:t>元計算，最高補助</a:t>
                      </a:r>
                      <a:r>
                        <a:rPr lang="en-US" altLang="zh-TW" sz="1800" dirty="0"/>
                        <a:t>15</a:t>
                      </a:r>
                      <a:r>
                        <a:rPr lang="zh-TW" altLang="en-US" sz="1800" dirty="0"/>
                        <a:t>萬元</a:t>
                      </a:r>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p>
                  </a:txBody>
                  <a:tcPr anchor="ctr">
                    <a:solidFill>
                      <a:schemeClr val="bg1"/>
                    </a:solidFill>
                  </a:tcPr>
                </a:tc>
                <a:extLst>
                  <a:ext uri="{0D108BD9-81ED-4DB2-BD59-A6C34878D82A}">
                    <a16:rowId xmlns:a16="http://schemas.microsoft.com/office/drawing/2014/main" val="3853454830"/>
                  </a:ext>
                </a:extLst>
              </a:tr>
              <a:tr h="734467">
                <a:tc>
                  <a:txBody>
                    <a:bodyPr/>
                    <a:lstStyle/>
                    <a:p>
                      <a:pPr algn="ctr"/>
                      <a:r>
                        <a:rPr lang="en-US" altLang="zh-TW" sz="1800" dirty="0"/>
                        <a:t>5</a:t>
                      </a:r>
                      <a:endParaRPr lang="zh-TW" altLang="en-US" sz="1800" dirty="0"/>
                    </a:p>
                  </a:txBody>
                  <a:tcPr anchor="ctr">
                    <a:solidFill>
                      <a:schemeClr val="bg1"/>
                    </a:solidFill>
                  </a:tcPr>
                </a:tc>
                <a:tc>
                  <a:txBody>
                    <a:bodyPr/>
                    <a:lstStyle/>
                    <a:p>
                      <a:pPr algn="l"/>
                      <a:r>
                        <a:rPr lang="zh-TW" altLang="en-US" sz="1800" dirty="0"/>
                        <a:t>國際網絡鏈結</a:t>
                      </a:r>
                      <a:r>
                        <a:rPr lang="en-US" altLang="zh-TW" sz="1800" dirty="0"/>
                        <a:t>-Mentor</a:t>
                      </a:r>
                      <a:endParaRPr lang="zh-TW" altLang="en-US" sz="18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2</a:t>
                      </a:r>
                      <a:r>
                        <a:rPr lang="zh-TW" altLang="en-US" sz="1800" dirty="0"/>
                        <a:t>萬元</a:t>
                      </a:r>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p>
                  </a:txBody>
                  <a:tcPr anchor="ctr">
                    <a:solidFill>
                      <a:schemeClr val="bg1"/>
                    </a:solidFill>
                  </a:tcPr>
                </a:tc>
                <a:extLst>
                  <a:ext uri="{0D108BD9-81ED-4DB2-BD59-A6C34878D82A}">
                    <a16:rowId xmlns:a16="http://schemas.microsoft.com/office/drawing/2014/main" val="2451546137"/>
                  </a:ext>
                </a:extLst>
              </a:tr>
              <a:tr h="734467">
                <a:tc>
                  <a:txBody>
                    <a:bodyPr/>
                    <a:lstStyle/>
                    <a:p>
                      <a:pPr algn="ctr"/>
                      <a:r>
                        <a:rPr lang="en-US" altLang="zh-TW" sz="1800" dirty="0"/>
                        <a:t>6</a:t>
                      </a:r>
                      <a:endParaRPr lang="zh-TW" altLang="en-US" sz="1800" dirty="0"/>
                    </a:p>
                  </a:txBody>
                  <a:tcPr anchor="ctr">
                    <a:solidFill>
                      <a:schemeClr val="bg1"/>
                    </a:solidFill>
                  </a:tcPr>
                </a:tc>
                <a:tc>
                  <a:txBody>
                    <a:bodyPr/>
                    <a:lstStyle/>
                    <a:p>
                      <a:pPr algn="l"/>
                      <a:r>
                        <a:rPr lang="zh-TW" altLang="en-US" sz="1800" dirty="0"/>
                        <a:t>院特色計畫國際交流費</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12</a:t>
                      </a:r>
                      <a:r>
                        <a:rPr lang="zh-TW" altLang="en-US" sz="1800" dirty="0"/>
                        <a:t>萬元</a:t>
                      </a:r>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p>
                  </a:txBody>
                  <a:tcPr anchor="ctr">
                    <a:solidFill>
                      <a:schemeClr val="bg1"/>
                    </a:solidFill>
                  </a:tcPr>
                </a:tc>
                <a:extLst>
                  <a:ext uri="{0D108BD9-81ED-4DB2-BD59-A6C34878D82A}">
                    <a16:rowId xmlns:a16="http://schemas.microsoft.com/office/drawing/2014/main" val="2787386684"/>
                  </a:ext>
                </a:extLst>
              </a:tr>
            </a:tbl>
          </a:graphicData>
        </a:graphic>
      </p:graphicFrame>
      <p:sp>
        <p:nvSpPr>
          <p:cNvPr id="4" name="標題 1">
            <a:extLst>
              <a:ext uri="{FF2B5EF4-FFF2-40B4-BE49-F238E27FC236}">
                <a16:creationId xmlns:a16="http://schemas.microsoft.com/office/drawing/2014/main" id="{D3EACB63-5373-ABB9-C670-E15786CFC931}"/>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規劃補助項目</a:t>
            </a:r>
            <a:r>
              <a:rPr lang="en-US" altLang="zh-TW" sz="3200" b="1" dirty="0"/>
              <a:t>-</a:t>
            </a:r>
            <a:r>
              <a:rPr lang="zh-TW" altLang="en-US" sz="3200" b="1" dirty="0">
                <a:solidFill>
                  <a:srgbClr val="0070C0"/>
                </a:solidFill>
              </a:rPr>
              <a:t>學院</a:t>
            </a:r>
            <a:endParaRPr lang="en-US" altLang="zh-TW" sz="3200" b="1" dirty="0">
              <a:solidFill>
                <a:srgbClr val="0070C0"/>
              </a:solidFill>
            </a:endParaRPr>
          </a:p>
        </p:txBody>
      </p:sp>
    </p:spTree>
    <p:extLst>
      <p:ext uri="{BB962C8B-B14F-4D97-AF65-F5344CB8AC3E}">
        <p14:creationId xmlns:p14="http://schemas.microsoft.com/office/powerpoint/2010/main" val="1059035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6AAA08-B512-223F-29FF-CD7D11F37196}"/>
              </a:ext>
            </a:extLst>
          </p:cNvPr>
          <p:cNvSpPr>
            <a:spLocks noGrp="1"/>
          </p:cNvSpPr>
          <p:nvPr>
            <p:ph type="sldNum" sz="quarter" idx="4"/>
          </p:nvPr>
        </p:nvSpPr>
        <p:spPr/>
        <p:txBody>
          <a:bodyPr/>
          <a:lstStyle/>
          <a:p>
            <a:fld id="{7687A527-C554-4D07-B4CE-B35F152D33B4}" type="slidenum">
              <a:rPr lang="zh-TW" altLang="en-US" smtClean="0"/>
              <a:pPr/>
              <a:t>7</a:t>
            </a:fld>
            <a:endParaRPr lang="zh-TW" altLang="en-US" dirty="0"/>
          </a:p>
        </p:txBody>
      </p:sp>
      <p:grpSp>
        <p:nvGrpSpPr>
          <p:cNvPr id="7" name="群組 6">
            <a:extLst>
              <a:ext uri="{FF2B5EF4-FFF2-40B4-BE49-F238E27FC236}">
                <a16:creationId xmlns:a16="http://schemas.microsoft.com/office/drawing/2014/main" id="{68AF0660-2DDE-4FEC-6A40-6F638ACF1E90}"/>
              </a:ext>
            </a:extLst>
          </p:cNvPr>
          <p:cNvGrpSpPr/>
          <p:nvPr/>
        </p:nvGrpSpPr>
        <p:grpSpPr>
          <a:xfrm>
            <a:off x="672352" y="1336161"/>
            <a:ext cx="9430871" cy="1123385"/>
            <a:chOff x="609599" y="886616"/>
            <a:chExt cx="9430871" cy="1123385"/>
          </a:xfrm>
        </p:grpSpPr>
        <p:sp>
          <p:nvSpPr>
            <p:cNvPr id="4" name="文字方塊 3">
              <a:extLst>
                <a:ext uri="{FF2B5EF4-FFF2-40B4-BE49-F238E27FC236}">
                  <a16:creationId xmlns:a16="http://schemas.microsoft.com/office/drawing/2014/main" id="{8AEADB0C-9C21-60C2-C65B-82DA57D489AD}"/>
                </a:ext>
              </a:extLst>
            </p:cNvPr>
            <p:cNvSpPr txBox="1"/>
            <p:nvPr/>
          </p:nvSpPr>
          <p:spPr>
            <a:xfrm>
              <a:off x="609599" y="886616"/>
              <a:ext cx="8776447" cy="400110"/>
            </a:xfrm>
            <a:prstGeom prst="rect">
              <a:avLst/>
            </a:prstGeom>
            <a:noFill/>
          </p:spPr>
          <p:txBody>
            <a:bodyPr wrap="square">
              <a:spAutoFit/>
            </a:bodyPr>
            <a:lstStyle/>
            <a:p>
              <a:pPr algn="l"/>
              <a:r>
                <a:rPr lang="zh-TW" altLang="en-US" sz="2000" b="1" dirty="0"/>
                <a:t>簽訂</a:t>
              </a:r>
              <a:r>
                <a:rPr lang="en-US" altLang="zh-TW" sz="2000" b="1" dirty="0"/>
                <a:t>/</a:t>
              </a:r>
              <a:r>
                <a:rPr lang="zh-TW" altLang="en-US" sz="2000" b="1" dirty="0"/>
                <a:t>更新雙聯學制</a:t>
              </a:r>
              <a:r>
                <a:rPr lang="en-US" altLang="zh-TW" sz="2000" b="1" dirty="0"/>
                <a:t>(</a:t>
              </a:r>
              <a:r>
                <a:rPr lang="zh-TW" altLang="en-US" sz="2000" b="1" dirty="0"/>
                <a:t>排除學士班、碩士在職專班</a:t>
              </a:r>
              <a:r>
                <a:rPr lang="en-US" altLang="zh-TW" sz="2000" b="1" dirty="0"/>
                <a:t>)</a:t>
              </a:r>
              <a:r>
                <a:rPr lang="zh-TW" altLang="en-US" sz="2000" b="1" dirty="0"/>
                <a:t>或國外合作研究室</a:t>
              </a:r>
              <a:r>
                <a:rPr lang="en-US" altLang="zh-TW" sz="2000" b="1" dirty="0"/>
                <a:t>:</a:t>
              </a:r>
              <a:endParaRPr lang="zh-TW" altLang="en-US" sz="2000" b="1" dirty="0"/>
            </a:p>
          </p:txBody>
        </p:sp>
        <p:sp>
          <p:nvSpPr>
            <p:cNvPr id="6" name="文字方塊 5">
              <a:extLst>
                <a:ext uri="{FF2B5EF4-FFF2-40B4-BE49-F238E27FC236}">
                  <a16:creationId xmlns:a16="http://schemas.microsoft.com/office/drawing/2014/main" id="{23842DA9-8017-36EA-4273-20332A7CB079}"/>
                </a:ext>
              </a:extLst>
            </p:cNvPr>
            <p:cNvSpPr txBox="1"/>
            <p:nvPr/>
          </p:nvSpPr>
          <p:spPr>
            <a:xfrm>
              <a:off x="609599" y="1302115"/>
              <a:ext cx="9430871" cy="707886"/>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簽訂新雙聯學制或更新既有雙聯學制，以利提升本校雙聯學生人數。</a:t>
              </a:r>
              <a:endParaRPr lang="en-US" altLang="zh-TW" sz="2000" dirty="0"/>
            </a:p>
            <a:p>
              <a:pPr marL="285750" indent="-285750" algn="just">
                <a:buFont typeface="Arial" panose="020B0604020202020204" pitchFamily="34" charset="0"/>
                <a:buChar char="•"/>
              </a:pPr>
              <a:r>
                <a:rPr lang="zh-TW" altLang="en-US" sz="2000" dirty="0"/>
                <a:t>簽訂國外合作研究室，以利未來師生研究交流。</a:t>
              </a:r>
              <a:endParaRPr lang="en-US" altLang="zh-TW" sz="2000" dirty="0"/>
            </a:p>
          </p:txBody>
        </p:sp>
      </p:grpSp>
      <p:grpSp>
        <p:nvGrpSpPr>
          <p:cNvPr id="8" name="群組 7">
            <a:extLst>
              <a:ext uri="{FF2B5EF4-FFF2-40B4-BE49-F238E27FC236}">
                <a16:creationId xmlns:a16="http://schemas.microsoft.com/office/drawing/2014/main" id="{9227B855-1E39-FCDD-B54D-CA2D5DA6B764}"/>
              </a:ext>
            </a:extLst>
          </p:cNvPr>
          <p:cNvGrpSpPr/>
          <p:nvPr/>
        </p:nvGrpSpPr>
        <p:grpSpPr>
          <a:xfrm>
            <a:off x="672353" y="2793310"/>
            <a:ext cx="10847294" cy="1077218"/>
            <a:chOff x="609600" y="886616"/>
            <a:chExt cx="9430871" cy="1077218"/>
          </a:xfrm>
        </p:grpSpPr>
        <p:sp>
          <p:nvSpPr>
            <p:cNvPr id="9" name="文字方塊 8">
              <a:extLst>
                <a:ext uri="{FF2B5EF4-FFF2-40B4-BE49-F238E27FC236}">
                  <a16:creationId xmlns:a16="http://schemas.microsoft.com/office/drawing/2014/main" id="{B2801211-CEDD-BB45-11C7-9689B6163173}"/>
                </a:ext>
              </a:extLst>
            </p:cNvPr>
            <p:cNvSpPr txBox="1"/>
            <p:nvPr/>
          </p:nvSpPr>
          <p:spPr>
            <a:xfrm>
              <a:off x="609600" y="886616"/>
              <a:ext cx="4347882" cy="400110"/>
            </a:xfrm>
            <a:prstGeom prst="rect">
              <a:avLst/>
            </a:prstGeom>
            <a:noFill/>
          </p:spPr>
          <p:txBody>
            <a:bodyPr wrap="square">
              <a:spAutoFit/>
            </a:bodyPr>
            <a:lstStyle/>
            <a:p>
              <a:pPr algn="l"/>
              <a:r>
                <a:rPr lang="zh-TW" altLang="en-US" sz="2000" b="1" dirty="0"/>
                <a:t>舉辦雙聯學制研究論壇</a:t>
              </a:r>
              <a:r>
                <a:rPr lang="en-US" altLang="zh-TW" sz="2000" b="1" dirty="0"/>
                <a:t>/</a:t>
              </a:r>
              <a:r>
                <a:rPr lang="zh-TW" altLang="en-US" sz="2000" b="1" dirty="0"/>
                <a:t>工作坊</a:t>
              </a:r>
            </a:p>
          </p:txBody>
        </p:sp>
        <p:sp>
          <p:nvSpPr>
            <p:cNvPr id="10" name="文字方塊 9">
              <a:extLst>
                <a:ext uri="{FF2B5EF4-FFF2-40B4-BE49-F238E27FC236}">
                  <a16:creationId xmlns:a16="http://schemas.microsoft.com/office/drawing/2014/main" id="{BD206A98-670F-00AB-2412-C12C4DF2ED0D}"/>
                </a:ext>
              </a:extLst>
            </p:cNvPr>
            <p:cNvSpPr txBox="1"/>
            <p:nvPr/>
          </p:nvSpPr>
          <p:spPr>
            <a:xfrm>
              <a:off x="609600" y="1255948"/>
              <a:ext cx="9430871" cy="707886"/>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與雙聯學制學校共同舉辦研究論壇</a:t>
              </a:r>
              <a:r>
                <a:rPr lang="en-US" altLang="zh-TW" sz="2000" dirty="0"/>
                <a:t>/</a:t>
              </a:r>
              <a:r>
                <a:rPr lang="zh-TW" altLang="en-US" sz="2000" dirty="0"/>
                <a:t>工作坊，強化雙聯學制教研人員、學生實際交流。</a:t>
              </a:r>
              <a:endParaRPr lang="en-US" altLang="zh-TW" sz="2000" dirty="0"/>
            </a:p>
            <a:p>
              <a:pPr marL="285750" indent="-285750" algn="just">
                <a:buFont typeface="Arial" panose="020B0604020202020204" pitchFamily="34" charset="0"/>
                <a:buChar char="•"/>
              </a:pPr>
              <a:r>
                <a:rPr lang="zh-TW" altLang="en-US" sz="2000" dirty="0"/>
                <a:t>強化與雙聯學制學校教研人員共同進行合作研究與發表國際合著論文。</a:t>
              </a:r>
            </a:p>
          </p:txBody>
        </p:sp>
      </p:grpSp>
      <p:grpSp>
        <p:nvGrpSpPr>
          <p:cNvPr id="11" name="群組 10">
            <a:extLst>
              <a:ext uri="{FF2B5EF4-FFF2-40B4-BE49-F238E27FC236}">
                <a16:creationId xmlns:a16="http://schemas.microsoft.com/office/drawing/2014/main" id="{0013B490-C6EE-2AFF-3040-7D0E6516EBC7}"/>
              </a:ext>
            </a:extLst>
          </p:cNvPr>
          <p:cNvGrpSpPr/>
          <p:nvPr/>
        </p:nvGrpSpPr>
        <p:grpSpPr>
          <a:xfrm>
            <a:off x="672352" y="4297969"/>
            <a:ext cx="10847294" cy="1415773"/>
            <a:chOff x="609599" y="886616"/>
            <a:chExt cx="9430871" cy="1415773"/>
          </a:xfrm>
        </p:grpSpPr>
        <p:sp>
          <p:nvSpPr>
            <p:cNvPr id="12" name="文字方塊 11">
              <a:extLst>
                <a:ext uri="{FF2B5EF4-FFF2-40B4-BE49-F238E27FC236}">
                  <a16:creationId xmlns:a16="http://schemas.microsoft.com/office/drawing/2014/main" id="{13688E6B-6F39-B1A6-D846-A2C84AC45299}"/>
                </a:ext>
              </a:extLst>
            </p:cNvPr>
            <p:cNvSpPr txBox="1"/>
            <p:nvPr/>
          </p:nvSpPr>
          <p:spPr>
            <a:xfrm>
              <a:off x="609600" y="886616"/>
              <a:ext cx="7669402" cy="400110"/>
            </a:xfrm>
            <a:prstGeom prst="rect">
              <a:avLst/>
            </a:prstGeom>
            <a:noFill/>
          </p:spPr>
          <p:txBody>
            <a:bodyPr wrap="square">
              <a:spAutoFit/>
            </a:bodyPr>
            <a:lstStyle/>
            <a:p>
              <a:pPr algn="l"/>
              <a:r>
                <a:rPr lang="zh-TW" altLang="en-US" sz="2000" b="1" dirty="0"/>
                <a:t>標竿大學及學院人才交換與研究互訪補助</a:t>
              </a:r>
              <a:r>
                <a:rPr lang="en-US" altLang="zh-TW" sz="2000" b="1" dirty="0"/>
                <a:t>(Inbound/Outbound)</a:t>
              </a:r>
            </a:p>
          </p:txBody>
        </p:sp>
        <p:sp>
          <p:nvSpPr>
            <p:cNvPr id="13" name="文字方塊 12">
              <a:extLst>
                <a:ext uri="{FF2B5EF4-FFF2-40B4-BE49-F238E27FC236}">
                  <a16:creationId xmlns:a16="http://schemas.microsoft.com/office/drawing/2014/main" id="{ECD5E83F-1524-0AF9-31F7-76537A2A00BC}"/>
                </a:ext>
              </a:extLst>
            </p:cNvPr>
            <p:cNvSpPr txBox="1"/>
            <p:nvPr/>
          </p:nvSpPr>
          <p:spPr>
            <a:xfrm>
              <a:off x="609599" y="1286726"/>
              <a:ext cx="9430871" cy="1015663"/>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學院制定合適之標竿大學</a:t>
              </a:r>
              <a:r>
                <a:rPr lang="en-US" altLang="zh-TW" sz="2000" dirty="0"/>
                <a:t>(</a:t>
              </a:r>
              <a:r>
                <a:rPr lang="zh-TW" altLang="en-US" sz="2000" dirty="0"/>
                <a:t>不須現為本校姊妹校</a:t>
              </a:r>
              <a:r>
                <a:rPr lang="en-US" altLang="zh-TW" sz="2000" dirty="0"/>
                <a:t>)</a:t>
              </a:r>
              <a:r>
                <a:rPr lang="zh-TW" altLang="en-US" sz="2000" dirty="0"/>
                <a:t>，並促進雙邊人才交換與互訪。</a:t>
              </a:r>
              <a:endParaRPr lang="en-US" altLang="zh-TW" sz="2000" dirty="0"/>
            </a:p>
            <a:p>
              <a:pPr marL="285750" indent="-285750" algn="just">
                <a:buFont typeface="Arial" panose="020B0604020202020204" pitchFamily="34" charset="0"/>
                <a:buChar char="•"/>
              </a:pPr>
              <a:r>
                <a:rPr lang="zh-TW" altLang="en-US" sz="2000" dirty="0"/>
                <a:t>選送優秀教研人員前往標竿大學進行研究、研習、教學等。</a:t>
              </a:r>
              <a:endParaRPr lang="en-US" altLang="zh-TW" sz="2000" dirty="0"/>
            </a:p>
            <a:p>
              <a:pPr marL="285750" indent="-285750" algn="just">
                <a:buFont typeface="Arial" panose="020B0604020202020204" pitchFamily="34" charset="0"/>
                <a:buChar char="•"/>
              </a:pPr>
              <a:r>
                <a:rPr lang="zh-TW" altLang="en-US" sz="2000" dirty="0"/>
                <a:t>邀請標竿大學優秀教研人員至本校進行研究、指導、教學等。</a:t>
              </a:r>
            </a:p>
          </p:txBody>
        </p:sp>
      </p:grpSp>
      <p:sp>
        <p:nvSpPr>
          <p:cNvPr id="14" name="標題 1">
            <a:extLst>
              <a:ext uri="{FF2B5EF4-FFF2-40B4-BE49-F238E27FC236}">
                <a16:creationId xmlns:a16="http://schemas.microsoft.com/office/drawing/2014/main" id="{FECA0FE3-32BE-F447-2FB1-BADE1ACBAA3C}"/>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規劃補助項目說明</a:t>
            </a:r>
            <a:r>
              <a:rPr lang="en-US" altLang="zh-TW" sz="3200" b="1" dirty="0"/>
              <a:t>-</a:t>
            </a:r>
            <a:r>
              <a:rPr lang="zh-TW" altLang="en-US" sz="3200" b="1" dirty="0">
                <a:solidFill>
                  <a:srgbClr val="0070C0"/>
                </a:solidFill>
              </a:rPr>
              <a:t>學院</a:t>
            </a:r>
            <a:r>
              <a:rPr lang="en-US" altLang="zh-TW" sz="2000" b="1" dirty="0"/>
              <a:t>(1/2)</a:t>
            </a:r>
            <a:endParaRPr lang="en-US" altLang="zh-TW" sz="3200" b="1" dirty="0"/>
          </a:p>
        </p:txBody>
      </p:sp>
      <p:sp>
        <p:nvSpPr>
          <p:cNvPr id="3" name="文字方塊 2">
            <a:extLst>
              <a:ext uri="{FF2B5EF4-FFF2-40B4-BE49-F238E27FC236}">
                <a16:creationId xmlns:a16="http://schemas.microsoft.com/office/drawing/2014/main" id="{24AAD2D9-1CAE-93C5-BA77-B18C5C7F4A6B}"/>
              </a:ext>
            </a:extLst>
          </p:cNvPr>
          <p:cNvSpPr txBox="1"/>
          <p:nvPr/>
        </p:nvSpPr>
        <p:spPr>
          <a:xfrm>
            <a:off x="750355" y="5833406"/>
            <a:ext cx="9046066" cy="369332"/>
          </a:xfrm>
          <a:prstGeom prst="rect">
            <a:avLst/>
          </a:prstGeom>
          <a:noFill/>
        </p:spPr>
        <p:txBody>
          <a:bodyPr wrap="none" rtlCol="0">
            <a:spAutoFit/>
          </a:bodyPr>
          <a:lstStyle/>
          <a:p>
            <a:r>
              <a:rPr lang="en-US" altLang="zh-TW" dirty="0">
                <a:latin typeface="微軟正黑體" panose="020B0604030504040204" pitchFamily="34" charset="-120"/>
                <a:ea typeface="微軟正黑體" panose="020B0604030504040204" pitchFamily="34" charset="-120"/>
              </a:rPr>
              <a:t>【</a:t>
            </a:r>
            <a:r>
              <a:rPr lang="zh-TW" altLang="en-US" dirty="0"/>
              <a:t>註</a:t>
            </a:r>
            <a:r>
              <a:rPr lang="en-US" altLang="zh-TW" dirty="0">
                <a:latin typeface="微軟正黑體" panose="020B0604030504040204" pitchFamily="34" charset="-120"/>
                <a:ea typeface="微軟正黑體" panose="020B0604030504040204" pitchFamily="34" charset="-120"/>
              </a:rPr>
              <a:t>】</a:t>
            </a:r>
            <a:r>
              <a:rPr lang="zh-TW" altLang="en-US" b="1" dirty="0">
                <a:solidFill>
                  <a:srgbClr val="C00000"/>
                </a:solidFill>
              </a:rPr>
              <a:t>標竿大學請以</a:t>
            </a:r>
            <a:r>
              <a:rPr lang="en-US" altLang="zh-TW" b="1" dirty="0">
                <a:solidFill>
                  <a:srgbClr val="C00000"/>
                </a:solidFill>
              </a:rPr>
              <a:t>(QS</a:t>
            </a:r>
            <a:r>
              <a:rPr lang="zh-TW" altLang="en-US" b="1" dirty="0">
                <a:solidFill>
                  <a:srgbClr val="C00000"/>
                </a:solidFill>
              </a:rPr>
              <a:t>、</a:t>
            </a:r>
            <a:r>
              <a:rPr lang="en-US" altLang="zh-TW" b="1" dirty="0">
                <a:solidFill>
                  <a:srgbClr val="C00000"/>
                </a:solidFill>
              </a:rPr>
              <a:t>THE</a:t>
            </a:r>
            <a:r>
              <a:rPr lang="zh-TW" altLang="en-US" b="1" dirty="0">
                <a:solidFill>
                  <a:srgbClr val="C00000"/>
                </a:solidFill>
              </a:rPr>
              <a:t>、</a:t>
            </a:r>
            <a:r>
              <a:rPr lang="en-US" altLang="zh-TW" b="1" dirty="0">
                <a:solidFill>
                  <a:srgbClr val="C00000"/>
                </a:solidFill>
              </a:rPr>
              <a:t>US News)</a:t>
            </a:r>
            <a:r>
              <a:rPr lang="zh-TW" altLang="en-US" b="1" dirty="0">
                <a:solidFill>
                  <a:srgbClr val="C00000"/>
                </a:solidFill>
              </a:rPr>
              <a:t>世界大學排名或學科排名優於本校為優先。</a:t>
            </a:r>
            <a:endParaRPr lang="zh-TW" altLang="en-US" dirty="0">
              <a:solidFill>
                <a:srgbClr val="C00000"/>
              </a:solidFill>
            </a:endParaRPr>
          </a:p>
        </p:txBody>
      </p:sp>
    </p:spTree>
    <p:extLst>
      <p:ext uri="{BB962C8B-B14F-4D97-AF65-F5344CB8AC3E}">
        <p14:creationId xmlns:p14="http://schemas.microsoft.com/office/powerpoint/2010/main" val="1601771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6AAA08-B512-223F-29FF-CD7D11F37196}"/>
              </a:ext>
            </a:extLst>
          </p:cNvPr>
          <p:cNvSpPr>
            <a:spLocks noGrp="1"/>
          </p:cNvSpPr>
          <p:nvPr>
            <p:ph type="sldNum" sz="quarter" idx="4"/>
          </p:nvPr>
        </p:nvSpPr>
        <p:spPr/>
        <p:txBody>
          <a:bodyPr/>
          <a:lstStyle/>
          <a:p>
            <a:fld id="{7687A527-C554-4D07-B4CE-B35F152D33B4}" type="slidenum">
              <a:rPr lang="zh-TW" altLang="en-US" smtClean="0"/>
              <a:pPr/>
              <a:t>8</a:t>
            </a:fld>
            <a:endParaRPr lang="zh-TW" altLang="en-US" dirty="0"/>
          </a:p>
        </p:txBody>
      </p:sp>
      <p:grpSp>
        <p:nvGrpSpPr>
          <p:cNvPr id="7" name="群組 6">
            <a:extLst>
              <a:ext uri="{FF2B5EF4-FFF2-40B4-BE49-F238E27FC236}">
                <a16:creationId xmlns:a16="http://schemas.microsoft.com/office/drawing/2014/main" id="{68AF0660-2DDE-4FEC-6A40-6F638ACF1E90}"/>
              </a:ext>
            </a:extLst>
          </p:cNvPr>
          <p:cNvGrpSpPr/>
          <p:nvPr/>
        </p:nvGrpSpPr>
        <p:grpSpPr>
          <a:xfrm>
            <a:off x="672353" y="1174360"/>
            <a:ext cx="9430871" cy="1384995"/>
            <a:chOff x="609600" y="886616"/>
            <a:chExt cx="9430871" cy="1384995"/>
          </a:xfrm>
        </p:grpSpPr>
        <p:sp>
          <p:nvSpPr>
            <p:cNvPr id="4" name="文字方塊 3">
              <a:extLst>
                <a:ext uri="{FF2B5EF4-FFF2-40B4-BE49-F238E27FC236}">
                  <a16:creationId xmlns:a16="http://schemas.microsoft.com/office/drawing/2014/main" id="{8AEADB0C-9C21-60C2-C65B-82DA57D489AD}"/>
                </a:ext>
              </a:extLst>
            </p:cNvPr>
            <p:cNvSpPr txBox="1"/>
            <p:nvPr/>
          </p:nvSpPr>
          <p:spPr>
            <a:xfrm>
              <a:off x="609600" y="886616"/>
              <a:ext cx="4347882" cy="400110"/>
            </a:xfrm>
            <a:prstGeom prst="rect">
              <a:avLst/>
            </a:prstGeom>
            <a:noFill/>
          </p:spPr>
          <p:txBody>
            <a:bodyPr wrap="square">
              <a:spAutoFit/>
            </a:bodyPr>
            <a:lstStyle/>
            <a:p>
              <a:pPr algn="l"/>
              <a:r>
                <a:rPr lang="zh-TW" altLang="en-US" sz="2000" b="1" dirty="0"/>
                <a:t>學院國際交流</a:t>
              </a:r>
              <a:r>
                <a:rPr lang="en-US" altLang="zh-TW" sz="2000" b="1" dirty="0"/>
                <a:t>/Retreat</a:t>
              </a:r>
            </a:p>
          </p:txBody>
        </p:sp>
        <p:sp>
          <p:nvSpPr>
            <p:cNvPr id="6" name="文字方塊 5">
              <a:extLst>
                <a:ext uri="{FF2B5EF4-FFF2-40B4-BE49-F238E27FC236}">
                  <a16:creationId xmlns:a16="http://schemas.microsoft.com/office/drawing/2014/main" id="{23842DA9-8017-36EA-4273-20332A7CB079}"/>
                </a:ext>
              </a:extLst>
            </p:cNvPr>
            <p:cNvSpPr txBox="1"/>
            <p:nvPr/>
          </p:nvSpPr>
          <p:spPr>
            <a:xfrm>
              <a:off x="609600" y="1255948"/>
              <a:ext cx="9430871" cy="1015663"/>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討論學院或團隊面臨的國際交流議題。</a:t>
              </a:r>
              <a:endParaRPr lang="en-US" altLang="zh-TW" sz="2000" dirty="0"/>
            </a:p>
            <a:p>
              <a:pPr marL="285750" indent="-285750" algn="just">
                <a:buFont typeface="Arial" panose="020B0604020202020204" pitchFamily="34" charset="0"/>
                <a:buChar char="•"/>
              </a:pPr>
              <a:r>
                <a:rPr lang="zh-TW" altLang="en-US" sz="2000" dirty="0"/>
                <a:t>聚焦於國際合作研究的報告與知識分享。</a:t>
              </a:r>
              <a:endParaRPr lang="en-US" altLang="zh-TW" sz="2000" dirty="0"/>
            </a:p>
            <a:p>
              <a:pPr marL="285750" indent="-285750" algn="just">
                <a:buFont typeface="Arial" panose="020B0604020202020204" pitchFamily="34" charset="0"/>
                <a:buChar char="•"/>
              </a:pPr>
              <a:r>
                <a:rPr lang="zh-TW" altLang="en-US" sz="2000" dirty="0"/>
                <a:t>邀請校外具國際合作的學者分享經驗與技巧。</a:t>
              </a:r>
            </a:p>
          </p:txBody>
        </p:sp>
      </p:grpSp>
      <p:grpSp>
        <p:nvGrpSpPr>
          <p:cNvPr id="11" name="群組 10">
            <a:extLst>
              <a:ext uri="{FF2B5EF4-FFF2-40B4-BE49-F238E27FC236}">
                <a16:creationId xmlns:a16="http://schemas.microsoft.com/office/drawing/2014/main" id="{0013B490-C6EE-2AFF-3040-7D0E6516EBC7}"/>
              </a:ext>
            </a:extLst>
          </p:cNvPr>
          <p:cNvGrpSpPr/>
          <p:nvPr/>
        </p:nvGrpSpPr>
        <p:grpSpPr>
          <a:xfrm>
            <a:off x="672353" y="2939374"/>
            <a:ext cx="10847294" cy="1384995"/>
            <a:chOff x="609600" y="886616"/>
            <a:chExt cx="9430871" cy="1384995"/>
          </a:xfrm>
        </p:grpSpPr>
        <p:sp>
          <p:nvSpPr>
            <p:cNvPr id="12" name="文字方塊 11">
              <a:extLst>
                <a:ext uri="{FF2B5EF4-FFF2-40B4-BE49-F238E27FC236}">
                  <a16:creationId xmlns:a16="http://schemas.microsoft.com/office/drawing/2014/main" id="{13688E6B-6F39-B1A6-D846-A2C84AC45299}"/>
                </a:ext>
              </a:extLst>
            </p:cNvPr>
            <p:cNvSpPr txBox="1"/>
            <p:nvPr/>
          </p:nvSpPr>
          <p:spPr>
            <a:xfrm>
              <a:off x="609600" y="886616"/>
              <a:ext cx="7669402" cy="400110"/>
            </a:xfrm>
            <a:prstGeom prst="rect">
              <a:avLst/>
            </a:prstGeom>
            <a:noFill/>
          </p:spPr>
          <p:txBody>
            <a:bodyPr wrap="square">
              <a:spAutoFit/>
            </a:bodyPr>
            <a:lstStyle/>
            <a:p>
              <a:pPr algn="l"/>
              <a:r>
                <a:rPr lang="zh-TW" altLang="en-US" sz="2000" b="1" dirty="0"/>
                <a:t>國際網絡鏈結</a:t>
              </a:r>
              <a:r>
                <a:rPr lang="en-US" altLang="zh-TW" sz="2000" b="1" dirty="0"/>
                <a:t>-Mentor</a:t>
              </a:r>
            </a:p>
          </p:txBody>
        </p:sp>
        <p:sp>
          <p:nvSpPr>
            <p:cNvPr id="13" name="文字方塊 12">
              <a:extLst>
                <a:ext uri="{FF2B5EF4-FFF2-40B4-BE49-F238E27FC236}">
                  <a16:creationId xmlns:a16="http://schemas.microsoft.com/office/drawing/2014/main" id="{ECD5E83F-1524-0AF9-31F7-76537A2A00BC}"/>
                </a:ext>
              </a:extLst>
            </p:cNvPr>
            <p:cNvSpPr txBox="1"/>
            <p:nvPr/>
          </p:nvSpPr>
          <p:spPr>
            <a:xfrm>
              <a:off x="609600" y="1255948"/>
              <a:ext cx="9430871" cy="1015663"/>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學院選任國際交流</a:t>
              </a:r>
              <a:r>
                <a:rPr lang="en-US" altLang="zh-TW" sz="2000" dirty="0"/>
                <a:t>Mentor</a:t>
              </a:r>
              <a:r>
                <a:rPr lang="zh-TW" altLang="en-US" sz="2000" dirty="0"/>
                <a:t>，協助指導學院教研人員申請國合計畫、促進師生國際交流。</a:t>
              </a:r>
              <a:endParaRPr lang="en-US" altLang="zh-TW" sz="2000" dirty="0"/>
            </a:p>
            <a:p>
              <a:pPr marL="285750" indent="-285750" algn="just">
                <a:buFont typeface="Arial" panose="020B0604020202020204" pitchFamily="34" charset="0"/>
                <a:buChar char="•"/>
              </a:pPr>
              <a:r>
                <a:rPr lang="en-US" altLang="zh-TW" sz="2000" dirty="0"/>
                <a:t>Mentor</a:t>
              </a:r>
              <a:r>
                <a:rPr lang="zh-TW" altLang="en-US" sz="2000" dirty="0"/>
                <a:t>分享過去國際合作經驗、資源與相關技巧。</a:t>
              </a:r>
              <a:endParaRPr lang="en-US" altLang="zh-TW" sz="2000" dirty="0"/>
            </a:p>
            <a:p>
              <a:pPr marL="285750" indent="-285750" algn="just">
                <a:buFont typeface="Arial" panose="020B0604020202020204" pitchFamily="34" charset="0"/>
                <a:buChar char="•"/>
              </a:pPr>
              <a:r>
                <a:rPr lang="zh-TW" altLang="en-US" sz="2000" b="1" dirty="0">
                  <a:solidFill>
                    <a:srgbClr val="C00000"/>
                  </a:solidFill>
                </a:rPr>
                <a:t>至少擔任</a:t>
              </a:r>
              <a:r>
                <a:rPr lang="en-US" altLang="zh-TW" sz="2000" b="1" dirty="0">
                  <a:solidFill>
                    <a:srgbClr val="C00000"/>
                  </a:solidFill>
                </a:rPr>
                <a:t>3</a:t>
              </a:r>
              <a:r>
                <a:rPr lang="zh-TW" altLang="en-US" sz="2000" b="1" dirty="0">
                  <a:solidFill>
                    <a:srgbClr val="C00000"/>
                  </a:solidFill>
                </a:rPr>
                <a:t>次以上學院國際交流</a:t>
              </a:r>
              <a:r>
                <a:rPr lang="en-US" altLang="zh-TW" sz="2000" b="1" dirty="0">
                  <a:solidFill>
                    <a:srgbClr val="C00000"/>
                  </a:solidFill>
                </a:rPr>
                <a:t>/Retreat</a:t>
              </a:r>
              <a:r>
                <a:rPr lang="zh-TW" altLang="en-US" sz="2000" b="1" dirty="0">
                  <a:solidFill>
                    <a:srgbClr val="C00000"/>
                  </a:solidFill>
                </a:rPr>
                <a:t>演講者。</a:t>
              </a:r>
            </a:p>
          </p:txBody>
        </p:sp>
      </p:grpSp>
      <p:sp>
        <p:nvSpPr>
          <p:cNvPr id="5" name="標題 1">
            <a:extLst>
              <a:ext uri="{FF2B5EF4-FFF2-40B4-BE49-F238E27FC236}">
                <a16:creationId xmlns:a16="http://schemas.microsoft.com/office/drawing/2014/main" id="{54FD7A58-001A-7180-AE78-F0CA9DBDF9A4}"/>
              </a:ext>
            </a:extLst>
          </p:cNvPr>
          <p:cNvSpPr txBox="1">
            <a:spLocks/>
          </p:cNvSpPr>
          <p:nvPr/>
        </p:nvSpPr>
        <p:spPr>
          <a:xfrm>
            <a:off x="3307454" y="156090"/>
            <a:ext cx="5577092"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規劃補助項目說明</a:t>
            </a:r>
            <a:r>
              <a:rPr lang="en-US" altLang="zh-TW" sz="3200" b="1" dirty="0"/>
              <a:t>-</a:t>
            </a:r>
            <a:r>
              <a:rPr lang="zh-TW" altLang="en-US" sz="3200" b="1" dirty="0">
                <a:solidFill>
                  <a:srgbClr val="0070C0"/>
                </a:solidFill>
              </a:rPr>
              <a:t>學院</a:t>
            </a:r>
            <a:r>
              <a:rPr lang="en-US" altLang="zh-TW" sz="2000" b="1" dirty="0"/>
              <a:t>(2/2)</a:t>
            </a:r>
            <a:endParaRPr lang="en-US" altLang="zh-TW" sz="3200" b="1" dirty="0"/>
          </a:p>
        </p:txBody>
      </p:sp>
      <p:grpSp>
        <p:nvGrpSpPr>
          <p:cNvPr id="14" name="群組 13">
            <a:extLst>
              <a:ext uri="{FF2B5EF4-FFF2-40B4-BE49-F238E27FC236}">
                <a16:creationId xmlns:a16="http://schemas.microsoft.com/office/drawing/2014/main" id="{1EB3BE59-A57A-D25C-421F-923F80CF4122}"/>
              </a:ext>
            </a:extLst>
          </p:cNvPr>
          <p:cNvGrpSpPr/>
          <p:nvPr/>
        </p:nvGrpSpPr>
        <p:grpSpPr>
          <a:xfrm>
            <a:off x="672353" y="4606422"/>
            <a:ext cx="9430871" cy="1077218"/>
            <a:chOff x="609600" y="886616"/>
            <a:chExt cx="9430871" cy="1077218"/>
          </a:xfrm>
        </p:grpSpPr>
        <p:sp>
          <p:nvSpPr>
            <p:cNvPr id="15" name="文字方塊 14">
              <a:extLst>
                <a:ext uri="{FF2B5EF4-FFF2-40B4-BE49-F238E27FC236}">
                  <a16:creationId xmlns:a16="http://schemas.microsoft.com/office/drawing/2014/main" id="{2095DB58-F078-D3C6-72EA-78251609A9ED}"/>
                </a:ext>
              </a:extLst>
            </p:cNvPr>
            <p:cNvSpPr txBox="1"/>
            <p:nvPr/>
          </p:nvSpPr>
          <p:spPr>
            <a:xfrm>
              <a:off x="609600" y="886616"/>
              <a:ext cx="4347882" cy="400110"/>
            </a:xfrm>
            <a:prstGeom prst="rect">
              <a:avLst/>
            </a:prstGeom>
            <a:noFill/>
          </p:spPr>
          <p:txBody>
            <a:bodyPr wrap="square">
              <a:spAutoFit/>
            </a:bodyPr>
            <a:lstStyle/>
            <a:p>
              <a:pPr algn="l"/>
              <a:r>
                <a:rPr lang="zh-TW" altLang="en-US" sz="2000" b="1" dirty="0"/>
                <a:t>院特色計畫國際交流費</a:t>
              </a:r>
            </a:p>
          </p:txBody>
        </p:sp>
        <p:sp>
          <p:nvSpPr>
            <p:cNvPr id="16" name="文字方塊 15">
              <a:extLst>
                <a:ext uri="{FF2B5EF4-FFF2-40B4-BE49-F238E27FC236}">
                  <a16:creationId xmlns:a16="http://schemas.microsoft.com/office/drawing/2014/main" id="{CCC099E8-075C-1246-2820-8D6220055DDF}"/>
                </a:ext>
              </a:extLst>
            </p:cNvPr>
            <p:cNvSpPr txBox="1"/>
            <p:nvPr/>
          </p:nvSpPr>
          <p:spPr>
            <a:xfrm>
              <a:off x="609600" y="1255948"/>
              <a:ext cx="9430871" cy="707886"/>
            </a:xfrm>
            <a:prstGeom prst="rect">
              <a:avLst/>
            </a:prstGeom>
            <a:noFill/>
          </p:spPr>
          <p:txBody>
            <a:bodyPr wrap="square" rtlCol="0">
              <a:spAutoFit/>
            </a:bodyPr>
            <a:lstStyle/>
            <a:p>
              <a:pPr marL="285750" indent="-285750" algn="just">
                <a:buFont typeface="Arial" panose="020B0604020202020204" pitchFamily="34" charset="0"/>
                <a:buChar char="•"/>
              </a:pPr>
              <a:r>
                <a:rPr lang="zh-TW" altLang="en-US" sz="2000" dirty="0"/>
                <a:t>支持院特色計畫開始建立標竿學習對象與促進交流關係。</a:t>
              </a:r>
              <a:endParaRPr lang="en-US" altLang="zh-TW" sz="2000" dirty="0"/>
            </a:p>
            <a:p>
              <a:pPr marL="285750" indent="-285750" algn="just">
                <a:buFont typeface="Arial" panose="020B0604020202020204" pitchFamily="34" charset="0"/>
                <a:buChar char="•"/>
              </a:pPr>
              <a:r>
                <a:rPr lang="zh-TW" altLang="en-US" sz="2000" dirty="0"/>
                <a:t>強化與國際相同領域專家或團隊鏈結，促進未來研究合作與人才互訪契機。</a:t>
              </a:r>
            </a:p>
          </p:txBody>
        </p:sp>
      </p:grpSp>
    </p:spTree>
    <p:extLst>
      <p:ext uri="{BB962C8B-B14F-4D97-AF65-F5344CB8AC3E}">
        <p14:creationId xmlns:p14="http://schemas.microsoft.com/office/powerpoint/2010/main" val="4262587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111F5FF-347B-7008-3A89-8D00BF1B84B1}"/>
              </a:ext>
            </a:extLst>
          </p:cNvPr>
          <p:cNvSpPr>
            <a:spLocks noGrp="1"/>
          </p:cNvSpPr>
          <p:nvPr>
            <p:ph type="sldNum" sz="quarter" idx="4"/>
          </p:nvPr>
        </p:nvSpPr>
        <p:spPr/>
        <p:txBody>
          <a:bodyPr/>
          <a:lstStyle/>
          <a:p>
            <a:fld id="{7687A527-C554-4D07-B4CE-B35F152D33B4}" type="slidenum">
              <a:rPr lang="zh-TW" altLang="en-US" smtClean="0"/>
              <a:pPr/>
              <a:t>9</a:t>
            </a:fld>
            <a:endParaRPr lang="zh-TW" altLang="en-US" dirty="0"/>
          </a:p>
        </p:txBody>
      </p:sp>
      <p:graphicFrame>
        <p:nvGraphicFramePr>
          <p:cNvPr id="3" name="表格 2">
            <a:extLst>
              <a:ext uri="{FF2B5EF4-FFF2-40B4-BE49-F238E27FC236}">
                <a16:creationId xmlns:a16="http://schemas.microsoft.com/office/drawing/2014/main" id="{7F42E936-710E-F0BF-D74D-9A89A93A06C0}"/>
              </a:ext>
            </a:extLst>
          </p:cNvPr>
          <p:cNvGraphicFramePr>
            <a:graphicFrameLocks noGrp="1"/>
          </p:cNvGraphicFramePr>
          <p:nvPr>
            <p:extLst>
              <p:ext uri="{D42A27DB-BD31-4B8C-83A1-F6EECF244321}">
                <p14:modId xmlns:p14="http://schemas.microsoft.com/office/powerpoint/2010/main" val="14584"/>
              </p:ext>
            </p:extLst>
          </p:nvPr>
        </p:nvGraphicFramePr>
        <p:xfrm>
          <a:off x="376516" y="823277"/>
          <a:ext cx="11313458" cy="5703524"/>
        </p:xfrm>
        <a:graphic>
          <a:graphicData uri="http://schemas.openxmlformats.org/drawingml/2006/table">
            <a:tbl>
              <a:tblPr firstRow="1" bandRow="1">
                <a:tableStyleId>{5940675A-B579-460E-94D1-54222C63F5DA}</a:tableStyleId>
              </a:tblPr>
              <a:tblGrid>
                <a:gridCol w="797843">
                  <a:extLst>
                    <a:ext uri="{9D8B030D-6E8A-4147-A177-3AD203B41FA5}">
                      <a16:colId xmlns:a16="http://schemas.microsoft.com/office/drawing/2014/main" val="1050903979"/>
                    </a:ext>
                  </a:extLst>
                </a:gridCol>
                <a:gridCol w="5486417">
                  <a:extLst>
                    <a:ext uri="{9D8B030D-6E8A-4147-A177-3AD203B41FA5}">
                      <a16:colId xmlns:a16="http://schemas.microsoft.com/office/drawing/2014/main" val="2626583143"/>
                    </a:ext>
                  </a:extLst>
                </a:gridCol>
                <a:gridCol w="2321690">
                  <a:extLst>
                    <a:ext uri="{9D8B030D-6E8A-4147-A177-3AD203B41FA5}">
                      <a16:colId xmlns:a16="http://schemas.microsoft.com/office/drawing/2014/main" val="2175418000"/>
                    </a:ext>
                  </a:extLst>
                </a:gridCol>
                <a:gridCol w="2707508">
                  <a:extLst>
                    <a:ext uri="{9D8B030D-6E8A-4147-A177-3AD203B41FA5}">
                      <a16:colId xmlns:a16="http://schemas.microsoft.com/office/drawing/2014/main" val="4026791615"/>
                    </a:ext>
                  </a:extLst>
                </a:gridCol>
              </a:tblGrid>
              <a:tr h="1425881">
                <a:tc>
                  <a:txBody>
                    <a:bodyPr/>
                    <a:lstStyle/>
                    <a:p>
                      <a:pPr algn="ctr"/>
                      <a:r>
                        <a:rPr lang="zh-TW" altLang="en-US" sz="1800" b="1" dirty="0">
                          <a:solidFill>
                            <a:schemeClr val="bg1"/>
                          </a:solidFill>
                        </a:rPr>
                        <a:t>序號</a:t>
                      </a:r>
                    </a:p>
                  </a:txBody>
                  <a:tcPr anchor="ctr">
                    <a:solidFill>
                      <a:srgbClr val="0070C0"/>
                    </a:solidFill>
                  </a:tcPr>
                </a:tc>
                <a:tc>
                  <a:txBody>
                    <a:bodyPr/>
                    <a:lstStyle/>
                    <a:p>
                      <a:pPr algn="ctr"/>
                      <a:r>
                        <a:rPr lang="zh-TW" altLang="en-US" sz="1800" b="1" dirty="0">
                          <a:solidFill>
                            <a:schemeClr val="bg1"/>
                          </a:solidFill>
                        </a:rPr>
                        <a:t>補助項目</a:t>
                      </a:r>
                    </a:p>
                  </a:txBody>
                  <a:tcPr anchor="ctr">
                    <a:solidFill>
                      <a:srgbClr val="0070C0"/>
                    </a:solidFill>
                  </a:tcPr>
                </a:tc>
                <a:tc>
                  <a:txBody>
                    <a:bodyPr/>
                    <a:lstStyle/>
                    <a:p>
                      <a:pPr algn="ctr"/>
                      <a:r>
                        <a:rPr lang="zh-TW" altLang="en-US" sz="1800" b="1" dirty="0">
                          <a:solidFill>
                            <a:schemeClr val="bg1"/>
                          </a:solidFill>
                        </a:rPr>
                        <a:t>每案最高補助</a:t>
                      </a:r>
                      <a:endParaRPr lang="en-US" altLang="zh-TW" sz="1800" b="1" dirty="0">
                        <a:solidFill>
                          <a:schemeClr val="bg1"/>
                        </a:solidFill>
                      </a:endParaRPr>
                    </a:p>
                    <a:p>
                      <a:pPr algn="ctr"/>
                      <a:r>
                        <a:rPr lang="en-US" altLang="zh-TW" sz="1800" b="1" dirty="0">
                          <a:solidFill>
                            <a:schemeClr val="bg1"/>
                          </a:solidFill>
                        </a:rPr>
                        <a:t>(</a:t>
                      </a:r>
                      <a:r>
                        <a:rPr lang="zh-TW" altLang="en-US" sz="1800" b="1" dirty="0">
                          <a:solidFill>
                            <a:schemeClr val="bg1"/>
                          </a:solidFill>
                        </a:rPr>
                        <a:t>新台幣元</a:t>
                      </a:r>
                      <a:r>
                        <a:rPr lang="en-US" altLang="zh-TW" sz="1800" b="1" dirty="0">
                          <a:solidFill>
                            <a:schemeClr val="bg1"/>
                          </a:solidFill>
                        </a:rPr>
                        <a:t>)</a:t>
                      </a:r>
                      <a:endParaRPr lang="zh-TW" altLang="en-US" sz="1800" b="1" dirty="0">
                        <a:solidFill>
                          <a:schemeClr val="bg1"/>
                        </a:solidFill>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chemeClr val="bg1"/>
                          </a:solidFill>
                        </a:rPr>
                        <a:t>常用編列經費項目</a:t>
                      </a:r>
                    </a:p>
                  </a:txBody>
                  <a:tcPr anchor="ctr">
                    <a:solidFill>
                      <a:srgbClr val="0070C0"/>
                    </a:solidFill>
                  </a:tcPr>
                </a:tc>
                <a:extLst>
                  <a:ext uri="{0D108BD9-81ED-4DB2-BD59-A6C34878D82A}">
                    <a16:rowId xmlns:a16="http://schemas.microsoft.com/office/drawing/2014/main" val="1988217333"/>
                  </a:ext>
                </a:extLst>
              </a:tr>
              <a:tr h="1425881">
                <a:tc>
                  <a:txBody>
                    <a:bodyPr/>
                    <a:lstStyle/>
                    <a:p>
                      <a:pPr algn="ctr"/>
                      <a:r>
                        <a:rPr lang="en-US" altLang="zh-TW" sz="1800" dirty="0"/>
                        <a:t>1</a:t>
                      </a:r>
                      <a:endParaRPr lang="zh-TW" altLang="en-US" sz="1800" dirty="0"/>
                    </a:p>
                  </a:txBody>
                  <a:tcPr anchor="ctr">
                    <a:solidFill>
                      <a:schemeClr val="bg1"/>
                    </a:solidFill>
                  </a:tcPr>
                </a:tc>
                <a:tc>
                  <a:txBody>
                    <a:bodyPr/>
                    <a:lstStyle/>
                    <a:p>
                      <a:pPr algn="l"/>
                      <a:r>
                        <a:rPr lang="zh-TW" altLang="en-US" sz="1800" b="1" dirty="0"/>
                        <a:t>校級</a:t>
                      </a:r>
                      <a:r>
                        <a:rPr lang="zh-TW" altLang="en-US" sz="1800" b="1" dirty="0">
                          <a:latin typeface="微軟正黑體" panose="020B0604030504040204" pitchFamily="34" charset="-120"/>
                          <a:ea typeface="微軟正黑體" panose="020B0604030504040204" pitchFamily="34" charset="-120"/>
                        </a:rPr>
                        <a:t>「</a:t>
                      </a:r>
                      <a:r>
                        <a:rPr lang="zh-TW" altLang="en-US" sz="1800" b="1" dirty="0"/>
                        <a:t>任務導向型</a:t>
                      </a:r>
                      <a:r>
                        <a:rPr lang="zh-TW" altLang="en-US" sz="1800" b="1" dirty="0">
                          <a:latin typeface="微軟正黑體" panose="020B0604030504040204" pitchFamily="34" charset="-120"/>
                          <a:ea typeface="微軟正黑體" panose="020B0604030504040204" pitchFamily="34" charset="-120"/>
                        </a:rPr>
                        <a:t>」</a:t>
                      </a:r>
                      <a:r>
                        <a:rPr lang="zh-TW" altLang="en-US" sz="1800" b="1" dirty="0"/>
                        <a:t>研究中心</a:t>
                      </a:r>
                      <a:r>
                        <a:rPr lang="zh-TW" altLang="en-US" sz="1800" dirty="0"/>
                        <a:t>國際交流費</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12</a:t>
                      </a:r>
                      <a:r>
                        <a:rPr lang="zh-TW" altLang="en-US" sz="1800" dirty="0"/>
                        <a:t>萬元</a:t>
                      </a:r>
                    </a:p>
                  </a:txBody>
                  <a:tcPr anchor="ctr">
                    <a:solidFill>
                      <a:schemeClr val="bg1"/>
                    </a:solidFill>
                  </a:tcPr>
                </a:tc>
                <a:tc rowSpan="3">
                  <a:txBody>
                    <a:bodyPr/>
                    <a:lstStyle/>
                    <a:p>
                      <a:pPr marL="285750" indent="-285750" algn="l">
                        <a:buFont typeface="Arial" panose="020B0604020202020204" pitchFamily="34" charset="0"/>
                        <a:buChar char="•"/>
                      </a:pPr>
                      <a:r>
                        <a:rPr lang="zh-TW" altLang="en-US" sz="1800" dirty="0"/>
                        <a:t>出席費</a:t>
                      </a:r>
                    </a:p>
                    <a:p>
                      <a:pPr marL="285750" indent="-285750" algn="l">
                        <a:buFont typeface="Arial" panose="020B0604020202020204" pitchFamily="34" charset="0"/>
                        <a:buChar char="•"/>
                      </a:pPr>
                      <a:r>
                        <a:rPr lang="zh-TW" altLang="en-US" sz="1800" dirty="0"/>
                        <a:t>講座鐘點費</a:t>
                      </a:r>
                    </a:p>
                    <a:p>
                      <a:pPr marL="285750" indent="-285750" algn="l">
                        <a:buFont typeface="Arial" panose="020B0604020202020204" pitchFamily="34" charset="0"/>
                        <a:buChar char="•"/>
                      </a:pPr>
                      <a:r>
                        <a:rPr lang="zh-TW" altLang="en-US" sz="1800" dirty="0"/>
                        <a:t>國內差旅費</a:t>
                      </a:r>
                      <a:endParaRPr lang="en-US" altLang="zh-TW" sz="1800" dirty="0"/>
                    </a:p>
                    <a:p>
                      <a:pPr marL="285750" indent="-285750" algn="l">
                        <a:buFont typeface="Arial" panose="020B0604020202020204" pitchFamily="34" charset="0"/>
                        <a:buChar char="•"/>
                      </a:pPr>
                      <a:r>
                        <a:rPr lang="zh-TW" altLang="en-US" sz="1800" dirty="0"/>
                        <a:t>國外差旅費</a:t>
                      </a:r>
                      <a:endParaRPr lang="en-US" altLang="zh-TW" sz="1800" dirty="0"/>
                    </a:p>
                    <a:p>
                      <a:pPr marL="285750" indent="-285750" algn="l">
                        <a:buFont typeface="Arial" panose="020B0604020202020204" pitchFamily="34" charset="0"/>
                        <a:buChar char="•"/>
                      </a:pPr>
                      <a:r>
                        <a:rPr lang="zh-TW" altLang="en-US" sz="1800" dirty="0"/>
                        <a:t>運費</a:t>
                      </a:r>
                    </a:p>
                    <a:p>
                      <a:pPr marL="285750" indent="-285750" algn="l">
                        <a:buFont typeface="Arial" panose="020B0604020202020204" pitchFamily="34" charset="0"/>
                        <a:buChar char="•"/>
                      </a:pPr>
                      <a:r>
                        <a:rPr lang="zh-TW" altLang="en-US" sz="1800" dirty="0"/>
                        <a:t>稿費</a:t>
                      </a:r>
                    </a:p>
                    <a:p>
                      <a:pPr marL="285750" indent="-285750" algn="l">
                        <a:buFont typeface="Arial" panose="020B0604020202020204" pitchFamily="34" charset="0"/>
                        <a:buChar char="•"/>
                      </a:pPr>
                      <a:r>
                        <a:rPr lang="zh-TW" altLang="en-US" sz="1800" dirty="0"/>
                        <a:t>臨時人員費</a:t>
                      </a:r>
                    </a:p>
                    <a:p>
                      <a:pPr marL="285750" indent="-285750" algn="l">
                        <a:buFont typeface="Arial" panose="020B0604020202020204" pitchFamily="34" charset="0"/>
                        <a:buChar char="•"/>
                      </a:pPr>
                      <a:r>
                        <a:rPr lang="zh-TW" altLang="en-US" sz="1800" dirty="0"/>
                        <a:t>膳宿費</a:t>
                      </a:r>
                    </a:p>
                    <a:p>
                      <a:pPr marL="285750" indent="-285750" algn="l">
                        <a:buFont typeface="Arial" panose="020B0604020202020204" pitchFamily="34" charset="0"/>
                        <a:buChar char="•"/>
                      </a:pPr>
                      <a:r>
                        <a:rPr lang="zh-TW" altLang="en-US" sz="1800" dirty="0"/>
                        <a:t>保險費</a:t>
                      </a:r>
                    </a:p>
                    <a:p>
                      <a:pPr marL="285750" indent="-285750" algn="l">
                        <a:buFont typeface="Arial" panose="020B0604020202020204" pitchFamily="34" charset="0"/>
                        <a:buChar char="•"/>
                      </a:pPr>
                      <a:r>
                        <a:rPr lang="zh-TW" altLang="en-US" sz="1800" dirty="0"/>
                        <a:t>場地使用費</a:t>
                      </a:r>
                    </a:p>
                    <a:p>
                      <a:pPr marL="285750" indent="-285750" algn="l">
                        <a:buFont typeface="Arial" panose="020B0604020202020204" pitchFamily="34" charset="0"/>
                        <a:buChar char="•"/>
                      </a:pPr>
                      <a:r>
                        <a:rPr lang="zh-TW" altLang="en-US" sz="1800" dirty="0"/>
                        <a:t>設備使用費</a:t>
                      </a:r>
                    </a:p>
                    <a:p>
                      <a:pPr marL="285750" indent="-285750" algn="l">
                        <a:buFont typeface="Arial" panose="020B0604020202020204" pitchFamily="34" charset="0"/>
                        <a:buChar char="•"/>
                      </a:pPr>
                      <a:r>
                        <a:rPr lang="zh-TW" altLang="en-US" sz="1800" dirty="0"/>
                        <a:t>材料費</a:t>
                      </a:r>
                    </a:p>
                    <a:p>
                      <a:pPr marL="285750" indent="-285750" algn="l">
                        <a:buFont typeface="Arial" panose="020B0604020202020204" pitchFamily="34" charset="0"/>
                        <a:buChar char="•"/>
                      </a:pPr>
                      <a:r>
                        <a:rPr lang="zh-TW" altLang="en-US" sz="1800" dirty="0"/>
                        <a:t>雜支</a:t>
                      </a:r>
                    </a:p>
                  </a:txBody>
                  <a:tcPr anchor="ctr">
                    <a:solidFill>
                      <a:schemeClr val="bg1"/>
                    </a:solidFill>
                  </a:tcPr>
                </a:tc>
                <a:extLst>
                  <a:ext uri="{0D108BD9-81ED-4DB2-BD59-A6C34878D82A}">
                    <a16:rowId xmlns:a16="http://schemas.microsoft.com/office/drawing/2014/main" val="3431300396"/>
                  </a:ext>
                </a:extLst>
              </a:tr>
              <a:tr h="1425881">
                <a:tc>
                  <a:txBody>
                    <a:bodyPr/>
                    <a:lstStyle/>
                    <a:p>
                      <a:pPr algn="ctr"/>
                      <a:r>
                        <a:rPr lang="en-US" altLang="zh-TW" sz="1800" dirty="0"/>
                        <a:t>2</a:t>
                      </a:r>
                      <a:endParaRPr lang="zh-TW" altLang="en-US" sz="1800" dirty="0"/>
                    </a:p>
                  </a:txBody>
                  <a:tcPr anchor="ctr">
                    <a:solidFill>
                      <a:schemeClr val="bg1"/>
                    </a:solidFill>
                  </a:tcPr>
                </a:tc>
                <a:tc>
                  <a:txBody>
                    <a:bodyPr/>
                    <a:lstStyle/>
                    <a:p>
                      <a:pPr algn="l"/>
                      <a:r>
                        <a:rPr lang="zh-TW" altLang="en-US" sz="1800" b="1" dirty="0">
                          <a:latin typeface="微軟正黑體" panose="020B0604030504040204" pitchFamily="34" charset="-120"/>
                          <a:ea typeface="微軟正黑體" panose="020B0604030504040204" pitchFamily="34" charset="-120"/>
                        </a:rPr>
                        <a:t>校級「</a:t>
                      </a:r>
                      <a:r>
                        <a:rPr lang="zh-TW" altLang="en-US" sz="1800" b="1" dirty="0"/>
                        <a:t>學術</a:t>
                      </a:r>
                      <a:r>
                        <a:rPr lang="zh-TW" altLang="en-US" sz="1800" b="1" dirty="0">
                          <a:latin typeface="微軟正黑體" panose="020B0604030504040204" pitchFamily="34" charset="-120"/>
                          <a:ea typeface="微軟正黑體" panose="020B0604030504040204" pitchFamily="34" charset="-120"/>
                        </a:rPr>
                        <a:t>」研究院</a:t>
                      </a:r>
                      <a:r>
                        <a:rPr lang="en-US" altLang="zh-TW" sz="1800" b="1" dirty="0">
                          <a:latin typeface="微軟正黑體" panose="020B0604030504040204" pitchFamily="34" charset="-120"/>
                          <a:ea typeface="微軟正黑體" panose="020B0604030504040204" pitchFamily="34" charset="-120"/>
                        </a:rPr>
                        <a:t>/</a:t>
                      </a:r>
                      <a:r>
                        <a:rPr lang="zh-TW" altLang="en-US" sz="1800" b="1" dirty="0"/>
                        <a:t>中心</a:t>
                      </a:r>
                      <a:r>
                        <a:rPr lang="zh-TW" altLang="en-US" sz="1800" dirty="0"/>
                        <a:t>簽訂國際合作聯盟同意書</a:t>
                      </a:r>
                      <a:r>
                        <a:rPr lang="en-US" altLang="zh-TW" sz="1800" dirty="0"/>
                        <a:t>:Top</a:t>
                      </a:r>
                      <a:r>
                        <a:rPr lang="zh-TW" altLang="en-US" sz="1800" dirty="0"/>
                        <a:t>標竿中心</a:t>
                      </a:r>
                      <a:r>
                        <a:rPr lang="en-US" altLang="zh-TW" sz="1800" b="0" dirty="0">
                          <a:solidFill>
                            <a:srgbClr val="C00000"/>
                          </a:solidFill>
                        </a:rPr>
                        <a:t>-</a:t>
                      </a:r>
                      <a:r>
                        <a:rPr lang="zh-TW" altLang="en-US" sz="1800" b="0" dirty="0">
                          <a:solidFill>
                            <a:srgbClr val="C00000"/>
                          </a:solidFill>
                        </a:rPr>
                        <a:t>必作項目</a:t>
                      </a:r>
                      <a:endParaRPr lang="zh-TW" altLang="en-US" sz="1800" dirty="0">
                        <a:solidFill>
                          <a:srgbClr val="C00000"/>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20</a:t>
                      </a:r>
                      <a:r>
                        <a:rPr lang="zh-TW" altLang="en-US" sz="1800" dirty="0"/>
                        <a:t>萬元</a:t>
                      </a:r>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p>
                  </a:txBody>
                  <a:tcPr anchor="ctr">
                    <a:solidFill>
                      <a:schemeClr val="bg1"/>
                    </a:solidFill>
                  </a:tcPr>
                </a:tc>
                <a:extLst>
                  <a:ext uri="{0D108BD9-81ED-4DB2-BD59-A6C34878D82A}">
                    <a16:rowId xmlns:a16="http://schemas.microsoft.com/office/drawing/2014/main" val="4008734211"/>
                  </a:ext>
                </a:extLst>
              </a:tr>
              <a:tr h="1425881">
                <a:tc>
                  <a:txBody>
                    <a:bodyPr/>
                    <a:lstStyle/>
                    <a:p>
                      <a:pPr algn="ctr"/>
                      <a:r>
                        <a:rPr lang="en-US" altLang="zh-TW" sz="1800" dirty="0"/>
                        <a:t>3</a:t>
                      </a:r>
                      <a:endParaRPr lang="zh-TW" altLang="en-US" sz="1800" dirty="0"/>
                    </a:p>
                  </a:txBody>
                  <a:tcPr anchor="ctr">
                    <a:solidFill>
                      <a:schemeClr val="bg1"/>
                    </a:solidFill>
                  </a:tcPr>
                </a:tc>
                <a:tc>
                  <a:txBody>
                    <a:bodyPr/>
                    <a:lstStyle/>
                    <a:p>
                      <a:pPr algn="l"/>
                      <a:r>
                        <a:rPr lang="zh-TW" altLang="en-US" sz="1800" b="1" dirty="0">
                          <a:latin typeface="微軟正黑體" panose="020B0604030504040204" pitchFamily="34" charset="-120"/>
                          <a:ea typeface="微軟正黑體" panose="020B0604030504040204" pitchFamily="34" charset="-120"/>
                        </a:rPr>
                        <a:t>校級「</a:t>
                      </a:r>
                      <a:r>
                        <a:rPr lang="zh-TW" altLang="en-US" sz="1800" b="1" dirty="0"/>
                        <a:t>學術</a:t>
                      </a:r>
                      <a:r>
                        <a:rPr lang="zh-TW" altLang="en-US" sz="1800" b="1" dirty="0">
                          <a:latin typeface="微軟正黑體" panose="020B0604030504040204" pitchFamily="34" charset="-120"/>
                          <a:ea typeface="微軟正黑體" panose="020B0604030504040204" pitchFamily="34" charset="-120"/>
                        </a:rPr>
                        <a:t>」研究院</a:t>
                      </a:r>
                      <a:r>
                        <a:rPr lang="en-US" altLang="zh-TW" sz="1800" b="1" dirty="0">
                          <a:latin typeface="微軟正黑體" panose="020B0604030504040204" pitchFamily="34" charset="-120"/>
                          <a:ea typeface="微軟正黑體" panose="020B0604030504040204" pitchFamily="34" charset="-120"/>
                        </a:rPr>
                        <a:t>/</a:t>
                      </a:r>
                      <a:r>
                        <a:rPr lang="zh-TW" altLang="en-US" sz="1800" b="1" dirty="0"/>
                        <a:t>中心</a:t>
                      </a:r>
                      <a:r>
                        <a:rPr lang="zh-TW" altLang="en-US" sz="1800" dirty="0"/>
                        <a:t>簽訂國際合作聯盟同意書</a:t>
                      </a:r>
                      <a:r>
                        <a:rPr lang="en-US" altLang="zh-TW" sz="1800" dirty="0"/>
                        <a:t>:</a:t>
                      </a:r>
                      <a:r>
                        <a:rPr lang="zh-TW" altLang="en-US" sz="1800" dirty="0"/>
                        <a:t>同級標竿中心</a:t>
                      </a:r>
                      <a:r>
                        <a:rPr lang="en-US" altLang="zh-TW" sz="1800" b="0" dirty="0">
                          <a:solidFill>
                            <a:srgbClr val="C00000"/>
                          </a:solidFill>
                        </a:rPr>
                        <a:t>-</a:t>
                      </a:r>
                      <a:r>
                        <a:rPr lang="zh-TW" altLang="en-US" sz="1800" b="0" dirty="0">
                          <a:solidFill>
                            <a:srgbClr val="C00000"/>
                          </a:solidFill>
                        </a:rPr>
                        <a:t>必作項目</a:t>
                      </a:r>
                      <a:endParaRPr lang="zh-TW" altLang="en-US" sz="1800" dirty="0">
                        <a:solidFill>
                          <a:srgbClr val="C00000"/>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20</a:t>
                      </a:r>
                      <a:r>
                        <a:rPr lang="zh-TW" altLang="en-US" sz="1800" dirty="0"/>
                        <a:t>萬元</a:t>
                      </a:r>
                    </a:p>
                  </a:txBody>
                  <a:tcPr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p>
                  </a:txBody>
                  <a:tcPr anchor="ctr">
                    <a:solidFill>
                      <a:schemeClr val="bg1"/>
                    </a:solidFill>
                  </a:tcPr>
                </a:tc>
                <a:extLst>
                  <a:ext uri="{0D108BD9-81ED-4DB2-BD59-A6C34878D82A}">
                    <a16:rowId xmlns:a16="http://schemas.microsoft.com/office/drawing/2014/main" val="821236065"/>
                  </a:ext>
                </a:extLst>
              </a:tr>
            </a:tbl>
          </a:graphicData>
        </a:graphic>
      </p:graphicFrame>
      <p:sp>
        <p:nvSpPr>
          <p:cNvPr id="4" name="標題 1">
            <a:extLst>
              <a:ext uri="{FF2B5EF4-FFF2-40B4-BE49-F238E27FC236}">
                <a16:creationId xmlns:a16="http://schemas.microsoft.com/office/drawing/2014/main" id="{D3EACB63-5373-ABB9-C670-E15786CFC931}"/>
              </a:ext>
            </a:extLst>
          </p:cNvPr>
          <p:cNvSpPr txBox="1">
            <a:spLocks/>
          </p:cNvSpPr>
          <p:nvPr/>
        </p:nvSpPr>
        <p:spPr>
          <a:xfrm>
            <a:off x="3307453" y="156090"/>
            <a:ext cx="6230993" cy="4689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t>規劃補助項目</a:t>
            </a:r>
            <a:r>
              <a:rPr lang="en-US" altLang="zh-TW" sz="3200" b="1" dirty="0"/>
              <a:t>-</a:t>
            </a:r>
            <a:r>
              <a:rPr lang="zh-TW" altLang="en-US" sz="3200" b="1" dirty="0">
                <a:solidFill>
                  <a:srgbClr val="0070C0"/>
                </a:solidFill>
              </a:rPr>
              <a:t>校級研究中心</a:t>
            </a:r>
            <a:r>
              <a:rPr lang="en-US" altLang="zh-TW" sz="3200" b="1" dirty="0">
                <a:solidFill>
                  <a:srgbClr val="0070C0"/>
                </a:solidFill>
              </a:rPr>
              <a:t>/</a:t>
            </a:r>
            <a:r>
              <a:rPr lang="zh-TW" altLang="en-US" sz="3200" b="1" dirty="0">
                <a:solidFill>
                  <a:srgbClr val="0070C0"/>
                </a:solidFill>
              </a:rPr>
              <a:t>院</a:t>
            </a:r>
            <a:endParaRPr lang="en-US" altLang="zh-TW" sz="3200" b="1" dirty="0">
              <a:solidFill>
                <a:srgbClr val="0070C0"/>
              </a:solidFill>
            </a:endParaRPr>
          </a:p>
        </p:txBody>
      </p:sp>
    </p:spTree>
    <p:extLst>
      <p:ext uri="{BB962C8B-B14F-4D97-AF65-F5344CB8AC3E}">
        <p14:creationId xmlns:p14="http://schemas.microsoft.com/office/powerpoint/2010/main" val="4248161423"/>
      </p:ext>
    </p:extLst>
  </p:cSld>
  <p:clrMapOvr>
    <a:masterClrMapping/>
  </p:clrMapOvr>
</p:sld>
</file>

<file path=ppt/theme/theme1.xml><?xml version="1.0" encoding="utf-8"?>
<a:theme xmlns:a="http://schemas.openxmlformats.org/drawingml/2006/main" name="Office 佈景主題">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KMU">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A4E1AC1-6095-4305-9E9C-ACA4214B8FC4}">
  <we:reference id="wa104051163" version="1.2.0.3" store="zh-TW"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3844</Words>
  <Application>Microsoft Office PowerPoint</Application>
  <PresentationFormat>寬螢幕</PresentationFormat>
  <Paragraphs>394</Paragraphs>
  <Slides>26</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26</vt:i4>
      </vt:variant>
    </vt:vector>
  </HeadingPairs>
  <TitlesOfParts>
    <vt:vector size="34" baseType="lpstr">
      <vt:lpstr>Aptos</vt:lpstr>
      <vt:lpstr>Google Sans Text</vt:lpstr>
      <vt:lpstr>微軟正黑體</vt:lpstr>
      <vt:lpstr>PMingLiU</vt:lpstr>
      <vt:lpstr>Arial</vt:lpstr>
      <vt:lpstr>Calibri</vt:lpstr>
      <vt:lpstr>Wingdings</vt:lpstr>
      <vt:lpstr>Office 佈景主題</vt:lpstr>
      <vt:lpstr>高教深耕</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2025-03-24T02:11:38Z</dcterms:created>
  <dcterms:modified xsi:type="dcterms:W3CDTF">2025-07-28T13:20:18Z</dcterms:modified>
</cp:coreProperties>
</file>