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47"/>
  </p:notesMasterIdLst>
  <p:handoutMasterIdLst>
    <p:handoutMasterId r:id="rId48"/>
  </p:handoutMasterIdLst>
  <p:sldIdLst>
    <p:sldId id="374" r:id="rId3"/>
    <p:sldId id="398" r:id="rId4"/>
    <p:sldId id="420" r:id="rId5"/>
    <p:sldId id="464" r:id="rId6"/>
    <p:sldId id="421" r:id="rId7"/>
    <p:sldId id="452" r:id="rId8"/>
    <p:sldId id="470" r:id="rId9"/>
    <p:sldId id="471" r:id="rId10"/>
    <p:sldId id="472" r:id="rId11"/>
    <p:sldId id="473" r:id="rId12"/>
    <p:sldId id="449" r:id="rId13"/>
    <p:sldId id="434" r:id="rId14"/>
    <p:sldId id="422" r:id="rId15"/>
    <p:sldId id="459" r:id="rId16"/>
    <p:sldId id="460" r:id="rId17"/>
    <p:sldId id="461" r:id="rId18"/>
    <p:sldId id="462" r:id="rId19"/>
    <p:sldId id="453" r:id="rId20"/>
    <p:sldId id="475" r:id="rId21"/>
    <p:sldId id="450" r:id="rId22"/>
    <p:sldId id="451" r:id="rId23"/>
    <p:sldId id="465" r:id="rId24"/>
    <p:sldId id="423" r:id="rId25"/>
    <p:sldId id="437" r:id="rId26"/>
    <p:sldId id="438" r:id="rId27"/>
    <p:sldId id="424" r:id="rId28"/>
    <p:sldId id="425" r:id="rId29"/>
    <p:sldId id="426" r:id="rId30"/>
    <p:sldId id="427" r:id="rId31"/>
    <p:sldId id="474" r:id="rId32"/>
    <p:sldId id="476" r:id="rId33"/>
    <p:sldId id="435" r:id="rId34"/>
    <p:sldId id="428" r:id="rId35"/>
    <p:sldId id="469" r:id="rId36"/>
    <p:sldId id="467" r:id="rId37"/>
    <p:sldId id="429" r:id="rId38"/>
    <p:sldId id="430" r:id="rId39"/>
    <p:sldId id="466" r:id="rId40"/>
    <p:sldId id="415" r:id="rId41"/>
    <p:sldId id="404" r:id="rId42"/>
    <p:sldId id="419" r:id="rId43"/>
    <p:sldId id="403" r:id="rId44"/>
    <p:sldId id="395" r:id="rId45"/>
    <p:sldId id="397" r:id="rId46"/>
  </p:sldIdLst>
  <p:sldSz cx="9144000" cy="5143500" type="screen16x9"/>
  <p:notesSz cx="9939338" cy="68072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D5"/>
    <a:srgbClr val="FDFFAF"/>
    <a:srgbClr val="0F6F28"/>
    <a:srgbClr val="BB3D1B"/>
    <a:srgbClr val="F2A40D"/>
    <a:srgbClr val="336699"/>
    <a:srgbClr val="CC3300"/>
    <a:srgbClr val="DCDCD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28" autoAdjust="0"/>
  </p:normalViewPr>
  <p:slideViewPr>
    <p:cSldViewPr>
      <p:cViewPr varScale="1">
        <p:scale>
          <a:sx n="113" d="100"/>
          <a:sy n="113" d="100"/>
        </p:scale>
        <p:origin x="312"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9992" y="0"/>
            <a:ext cx="4307047" cy="341542"/>
          </a:xfrm>
          <a:prstGeom prst="rect">
            <a:avLst/>
          </a:prstGeom>
        </p:spPr>
        <p:txBody>
          <a:bodyPr vert="horz" lIns="91440" tIns="45720" rIns="91440" bIns="45720" rtlCol="0"/>
          <a:lstStyle>
            <a:lvl1pPr algn="r">
              <a:defRPr sz="1200"/>
            </a:lvl1pPr>
          </a:lstStyle>
          <a:p>
            <a:fld id="{4C48DA9A-137F-467E-8AC2-58AC125357E6}" type="datetimeFigureOut">
              <a:rPr lang="zh-TW" altLang="en-US" smtClean="0"/>
              <a:t>2019/6/13</a:t>
            </a:fld>
            <a:endParaRPr lang="zh-TW" altLang="en-US"/>
          </a:p>
        </p:txBody>
      </p:sp>
      <p:sp>
        <p:nvSpPr>
          <p:cNvPr id="4" name="頁尾版面配置區 3"/>
          <p:cNvSpPr>
            <a:spLocks noGrp="1"/>
          </p:cNvSpPr>
          <p:nvPr>
            <p:ph type="ftr" sz="quarter" idx="2"/>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9992" y="6465659"/>
            <a:ext cx="4307047" cy="341541"/>
          </a:xfrm>
          <a:prstGeom prst="rect">
            <a:avLst/>
          </a:prstGeom>
        </p:spPr>
        <p:txBody>
          <a:bodyPr vert="horz" lIns="91440" tIns="45720" rIns="91440" bIns="45720" rtlCol="0" anchor="b"/>
          <a:lstStyle>
            <a:lvl1pPr algn="r">
              <a:defRPr sz="1200"/>
            </a:lvl1pPr>
          </a:lstStyle>
          <a:p>
            <a:fld id="{A55D12F7-F4F6-4D6B-A6CD-1EEE85453C0A}" type="slidenum">
              <a:rPr lang="zh-TW" altLang="en-US" smtClean="0"/>
              <a:t>‹#›</a:t>
            </a:fld>
            <a:endParaRPr lang="zh-TW" altLang="en-US"/>
          </a:p>
        </p:txBody>
      </p:sp>
    </p:spTree>
    <p:extLst>
      <p:ext uri="{BB962C8B-B14F-4D97-AF65-F5344CB8AC3E}">
        <p14:creationId xmlns:p14="http://schemas.microsoft.com/office/powerpoint/2010/main" val="57588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lvl1pPr>
          </a:lstStyle>
          <a:p>
            <a:fld id="{EE08E5D8-3D14-42C2-B239-06EDCF2B4E2F}" type="datetimeFigureOut">
              <a:rPr lang="zh-TW" altLang="en-US" smtClean="0"/>
              <a:t>2019/6/13</a:t>
            </a:fld>
            <a:endParaRPr lang="zh-TW" altLang="en-US"/>
          </a:p>
        </p:txBody>
      </p:sp>
      <p:sp>
        <p:nvSpPr>
          <p:cNvPr id="4" name="投影片圖像版面配置區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5DAD443E-F795-4C8D-BD4D-4A1C3994538B}" type="slidenum">
              <a:rPr lang="zh-TW" altLang="en-US" smtClean="0"/>
              <a:t>‹#›</a:t>
            </a:fld>
            <a:endParaRPr lang="zh-TW" altLang="en-US"/>
          </a:p>
        </p:txBody>
      </p:sp>
    </p:spTree>
    <p:extLst>
      <p:ext uri="{BB962C8B-B14F-4D97-AF65-F5344CB8AC3E}">
        <p14:creationId xmlns:p14="http://schemas.microsoft.com/office/powerpoint/2010/main" val="192329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9231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3652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68093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1826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2210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7990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5250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4442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99028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2293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6556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9206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49174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3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652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2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4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660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13599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60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76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078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1064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56" r:id="rId15"/>
    <p:sldLayoutId id="2147483690" r:id="rId16"/>
    <p:sldLayoutId id="2147483691" r:id="rId17"/>
    <p:sldLayoutId id="2147483692" r:id="rId18"/>
    <p:sldLayoutId id="2147483693" r:id="rId19"/>
    <p:sldLayoutId id="2147483784" r:id="rId20"/>
    <p:sldLayoutId id="2147483785" r:id="rId21"/>
    <p:sldLayoutId id="2147483786" r:id="rId22"/>
    <p:sldLayoutId id="2147483787" r:id="rId23"/>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94" r:id="rId2"/>
    <p:sldLayoutId id="2147483695" r:id="rId3"/>
    <p:sldLayoutId id="2147483696" r:id="rId4"/>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oai.web2.ncku.edu.tw/var/file/72/1072/img/353/355631994.pdf"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oai.web2.ncku.edu.tw/var/file/72/1072/img/353/355631994.pdf"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copyrightnote.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007603" y="1635646"/>
            <a:ext cx="7128792" cy="1296145"/>
          </a:xfrm>
        </p:spPr>
        <p:txBody>
          <a:bodyPr/>
          <a:lstStyle/>
          <a:p>
            <a:r>
              <a:rPr lang="zh-TW" altLang="en-US" sz="4800" dirty="0" smtClean="0">
                <a:solidFill>
                  <a:schemeClr val="tx1"/>
                </a:solidFill>
                <a:latin typeface="微軟正黑體" panose="020B0604030504040204" pitchFamily="34" charset="-120"/>
                <a:ea typeface="微軟正黑體" panose="020B0604030504040204" pitchFamily="34" charset="-120"/>
              </a:rPr>
              <a:t>是不是誰都能當「</a:t>
            </a:r>
            <a:r>
              <a:rPr lang="zh-TW" altLang="en-US" sz="4800" dirty="0">
                <a:solidFill>
                  <a:schemeClr val="tx1"/>
                </a:solidFill>
                <a:latin typeface="微軟正黑體" panose="020B0604030504040204" pitchFamily="34" charset="-120"/>
                <a:ea typeface="微軟正黑體" panose="020B0604030504040204" pitchFamily="34" charset="-120"/>
              </a:rPr>
              <a:t>作者</a:t>
            </a:r>
            <a:r>
              <a:rPr lang="zh-TW" altLang="en-US" sz="4800" dirty="0" smtClean="0">
                <a:solidFill>
                  <a:schemeClr val="tx1"/>
                </a:solidFill>
                <a:latin typeface="微軟正黑體" panose="020B0604030504040204" pitchFamily="34" charset="-120"/>
                <a:ea typeface="微軟正黑體" panose="020B0604030504040204" pitchFamily="34" charset="-120"/>
              </a:rPr>
              <a:t>」？作者是誰</a:t>
            </a:r>
            <a:r>
              <a:rPr lang="zh-TW" altLang="en-US" sz="4800" dirty="0">
                <a:solidFill>
                  <a:schemeClr val="tx1"/>
                </a:solidFill>
                <a:latin typeface="微軟正黑體" panose="020B0604030504040204" pitchFamily="34" charset="-120"/>
                <a:ea typeface="微軟正黑體" panose="020B0604030504040204" pitchFamily="34" charset="-120"/>
              </a:rPr>
              <a:t>？</a:t>
            </a:r>
            <a:endParaRPr lang="en-US" altLang="ko-KR" sz="4800" dirty="0">
              <a:solidFill>
                <a:schemeClr val="tx1"/>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502" y="4011910"/>
            <a:ext cx="2736995" cy="709853"/>
          </a:xfrm>
          <a:prstGeom prst="rect">
            <a:avLst/>
          </a:prstGeom>
        </p:spPr>
      </p:pic>
    </p:spTree>
    <p:extLst>
      <p:ext uri="{BB962C8B-B14F-4D97-AF65-F5344CB8AC3E}">
        <p14:creationId xmlns:p14="http://schemas.microsoft.com/office/powerpoint/2010/main" val="3155238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339502"/>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「學術成果」有</a:t>
            </a:r>
            <a:r>
              <a:rPr lang="zh-TW" altLang="en-US" dirty="0" smtClean="0">
                <a:solidFill>
                  <a:schemeClr val="tx1"/>
                </a:solidFill>
                <a:latin typeface="微軟正黑體" panose="020B0604030504040204" pitchFamily="34" charset="-120"/>
                <a:ea typeface="微軟正黑體" panose="020B0604030504040204" pitchFamily="34" charset="-120"/>
              </a:rPr>
              <a:t>哪些？ </a:t>
            </a:r>
            <a:r>
              <a:rPr lang="en-US" altLang="zh-TW" dirty="0" smtClean="0">
                <a:solidFill>
                  <a:schemeClr val="tx1"/>
                </a:solidFill>
                <a:latin typeface="微軟正黑體" panose="020B0604030504040204" pitchFamily="34" charset="-120"/>
                <a:ea typeface="微軟正黑體" panose="020B0604030504040204" pitchFamily="34" charset="-120"/>
              </a:rPr>
              <a:t>(2/2)</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711314" y="1930163"/>
            <a:ext cx="6461086" cy="1754326"/>
          </a:xfrm>
          <a:prstGeom prst="rect">
            <a:avLst/>
          </a:prstGeom>
        </p:spPr>
        <p:txBody>
          <a:bodyPr wrap="square">
            <a:spAutoFit/>
          </a:bodyPr>
          <a:lstStyle/>
          <a:p>
            <a:pPr marL="285750" indent="-28575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條 適用人員</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285750" indent="-28575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條 本校教師或研究人員之學術成果有下列情形之一者，</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違反學術倫理</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造假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變造</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抄襲：虛構不存在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不實變更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援用他人之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申請資料、研究資料或研究成果</a:t>
            </a:r>
            <a:endParaRPr lang="en-US" altLang="zh-TW"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p:txBody>
      </p:sp>
      <p:sp>
        <p:nvSpPr>
          <p:cNvPr id="8" name="文字方塊 7"/>
          <p:cNvSpPr txBox="1"/>
          <p:nvPr/>
        </p:nvSpPr>
        <p:spPr>
          <a:xfrm>
            <a:off x="1698165" y="1282091"/>
            <a:ext cx="6232271" cy="646331"/>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國立成功大學教師及</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研究人員學術</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倫理案件審議辦法</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106.10.25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學年度第一學期校務會議修正通過</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40091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02646" y="3182654"/>
            <a:ext cx="7272808" cy="1477328"/>
          </a:xfrm>
          <a:prstGeom prst="rect">
            <a:avLst/>
          </a:prstGeom>
          <a:noFill/>
        </p:spPr>
        <p:txBody>
          <a:bodyPr wrap="square" rtlCol="0">
            <a:spAutoFit/>
          </a:bodyPr>
          <a:lstStyle/>
          <a:p>
            <a:pPr marL="285750" indent="-2857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指導教授與</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研究生</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之間</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僅於觀念思考方面指導，並未實際參與文字表達撰寫，著作權僅屬研究生 </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共同</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執行計畫，且各自有相當程度之</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實質</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rPr>
              <a:t>貢獻</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，可為共同作者</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200150" lvl="2"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學生</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研究執行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或</a:t>
            </a:r>
            <a:r>
              <a:rPr lang="zh-TW" altLang="en-US" b="1" dirty="0">
                <a:latin typeface="微軟正黑體" panose="020B0604030504040204" pitchFamily="34" charset="-120"/>
                <a:ea typeface="微軟正黑體" panose="020B0604030504040204" pitchFamily="34" charset="-120"/>
              </a:rPr>
              <a:t>指導教授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論文出版校閱</a:t>
            </a:r>
            <a:r>
              <a:rPr lang="en-US" altLang="zh-TW" dirty="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4"/>
          <p:cNvSpPr txBox="1"/>
          <p:nvPr/>
        </p:nvSpPr>
        <p:spPr>
          <a:xfrm>
            <a:off x="1082854" y="1561310"/>
            <a:ext cx="6978291" cy="1477328"/>
          </a:xfrm>
          <a:prstGeom prst="rect">
            <a:avLst/>
          </a:prstGeom>
          <a:noFill/>
          <a:ln>
            <a:solidFill>
              <a:schemeClr val="bg1">
                <a:lumMod val="50000"/>
              </a:schemeClr>
            </a:solidFill>
            <a:prstDash val="lgDash"/>
          </a:ln>
        </p:spPr>
        <p:txBody>
          <a:bodyPr wrap="square" rtlCol="0">
            <a:spAutoFit/>
          </a:bodyPr>
          <a:lstStyle/>
          <a:p>
            <a:pPr marL="342900" indent="-342900">
              <a:buAutoNum type="arabicPeriod"/>
            </a:pPr>
            <a:r>
              <a:rPr lang="zh-TW" altLang="en-US" dirty="0" smtClean="0">
                <a:latin typeface="微軟正黑體" panose="020B0604030504040204" pitchFamily="34" charset="-120"/>
                <a:ea typeface="微軟正黑體" panose="020B0604030504040204" pitchFamily="34" charset="-120"/>
              </a:rPr>
              <a:t>學生本身為兼任助理，</a:t>
            </a:r>
            <a:r>
              <a:rPr lang="zh-TW" altLang="en-US" u="sng" dirty="0" smtClean="0">
                <a:solidFill>
                  <a:srgbClr val="00B0F0"/>
                </a:solidFill>
                <a:latin typeface="微軟正黑體" panose="020B0604030504040204" pitchFamily="34" charset="-120"/>
                <a:ea typeface="微軟正黑體" panose="020B0604030504040204" pitchFamily="34" charset="-120"/>
              </a:rPr>
              <a:t>學生學位論文內容</a:t>
            </a:r>
            <a:r>
              <a:rPr lang="zh-TW" altLang="en-US" dirty="0" smtClean="0">
                <a:latin typeface="微軟正黑體" panose="020B0604030504040204" pitchFamily="34" charset="-120"/>
                <a:ea typeface="微軟正黑體" panose="020B0604030504040204" pitchFamily="34" charset="-120"/>
              </a:rPr>
              <a:t>就是</a:t>
            </a:r>
            <a:r>
              <a:rPr lang="zh-TW" altLang="en-US" u="sng" dirty="0" smtClean="0">
                <a:solidFill>
                  <a:srgbClr val="92D050"/>
                </a:solidFill>
                <a:latin typeface="微軟正黑體" panose="020B0604030504040204" pitchFamily="34" charset="-120"/>
                <a:ea typeface="微軟正黑體" panose="020B0604030504040204" pitchFamily="34" charset="-120"/>
              </a:rPr>
              <a:t>老師專題計畫內容</a:t>
            </a:r>
            <a:r>
              <a:rPr lang="zh-TW" altLang="en-US" dirty="0" smtClean="0">
                <a:latin typeface="微軟正黑體" panose="020B0604030504040204" pitchFamily="34" charset="-120"/>
                <a:ea typeface="微軟正黑體" panose="020B0604030504040204" pitchFamily="34" charset="-120"/>
              </a:rPr>
              <a:t>，並且有繳交成果報告或發表期刊的需求</a:t>
            </a:r>
            <a:endParaRPr lang="en-US" altLang="zh-TW" dirty="0" smtClean="0">
              <a:latin typeface="微軟正黑體" panose="020B0604030504040204" pitchFamily="34" charset="-120"/>
              <a:ea typeface="微軟正黑體" panose="020B0604030504040204" pitchFamily="34" charset="-120"/>
            </a:endParaRPr>
          </a:p>
          <a:p>
            <a:pPr marL="342900" indent="-342900">
              <a:buAutoNum type="arabicPeriod"/>
            </a:pPr>
            <a:r>
              <a:rPr lang="zh-TW" altLang="en-US" dirty="0" smtClean="0">
                <a:latin typeface="微軟正黑體" panose="020B0604030504040204" pitchFamily="34" charset="-120"/>
                <a:ea typeface="微軟正黑體" panose="020B0604030504040204" pitchFamily="34" charset="-120"/>
              </a:rPr>
              <a:t>老師與學生共同擬定研究方向，並打算投稿等其他規劃</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以此當前提</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再來討論 </a:t>
            </a:r>
            <a:r>
              <a:rPr lang="en-US" altLang="zh-TW" dirty="0" smtClean="0">
                <a:latin typeface="微軟正黑體" panose="020B0604030504040204" pitchFamily="34" charset="-120"/>
                <a:ea typeface="微軟正黑體" panose="020B0604030504040204" pitchFamily="34" charset="-120"/>
              </a:rPr>
              <a:t>Y </a:t>
            </a:r>
            <a:r>
              <a:rPr lang="zh-TW" altLang="en-US" dirty="0" smtClean="0">
                <a:latin typeface="微軟正黑體" panose="020B0604030504040204" pitchFamily="34" charset="-120"/>
                <a:ea typeface="微軟正黑體" panose="020B0604030504040204" pitchFamily="34" charset="-120"/>
              </a:rPr>
              <a:t>教授的問題，才有意義</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6" name="文字版面配置區 1"/>
          <p:cNvSpPr>
            <a:spLocks noGrp="1"/>
          </p:cNvSpPr>
          <p:nvPr>
            <p:ph type="body" sz="quarter" idx="10"/>
          </p:nvPr>
        </p:nvSpPr>
        <p:spPr>
          <a:xfrm>
            <a:off x="0" y="339502"/>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「學術成果」</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作者列名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p:cNvSpPr txBox="1"/>
          <p:nvPr/>
        </p:nvSpPr>
        <p:spPr>
          <a:xfrm>
            <a:off x="1076033" y="1094422"/>
            <a:ext cx="6978291" cy="369332"/>
          </a:xfrm>
          <a:prstGeom prst="rect">
            <a:avLst/>
          </a:prstGeom>
          <a:noFill/>
        </p:spPr>
        <p:txBody>
          <a:bodyPr wrap="square" rtlCol="0">
            <a:spAutoFit/>
          </a:bodyPr>
          <a:lstStyle/>
          <a:p>
            <a:r>
              <a:rPr lang="en-US" altLang="zh-TW" u="sng" dirty="0" smtClean="0">
                <a:latin typeface="微軟正黑體" panose="020B0604030504040204" pitchFamily="34" charset="-120"/>
                <a:ea typeface="微軟正黑體" panose="020B0604030504040204" pitchFamily="34" charset="-120"/>
              </a:rPr>
              <a:t>Y</a:t>
            </a:r>
            <a:r>
              <a:rPr lang="zh-TW" altLang="en-US" u="sng" dirty="0" smtClean="0">
                <a:latin typeface="微軟正黑體" panose="020B0604030504040204" pitchFamily="34" charset="-120"/>
                <a:ea typeface="微軟正黑體" panose="020B0604030504040204" pitchFamily="34" charset="-120"/>
              </a:rPr>
              <a:t> 教授的問題，必須設定前提</a:t>
            </a:r>
            <a:endParaRPr lang="en-US" altLang="zh-TW" u="sng" dirty="0" smtClean="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150252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5" name="矩形 4"/>
          <p:cNvSpPr/>
          <p:nvPr/>
        </p:nvSpPr>
        <p:spPr>
          <a:xfrm>
            <a:off x="1711314" y="1644123"/>
            <a:ext cx="6389078" cy="2308324"/>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9</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條：共同作者列名原則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共通原則：列名、排序、責任歸屬</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依領域或學術慣例</a:t>
            </a:r>
            <a:endParaRPr lang="en-US" altLang="zh-TW" u="sng"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實質</a:t>
            </a:r>
            <a:r>
              <a:rPr lang="zh-TW" altLang="en-US"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貢獻</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1200150" lvl="2"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主題構思、理論推導、實驗設計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執行、資料收集</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分析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詮釋</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1200150" lvl="2"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論文撰寫、或修改論文之重要內容</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1200150" lvl="2"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同意論文最終版本</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需</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審閱初稿</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p>
          <a:p>
            <a:pPr marL="1200150" lvl="2"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同意研究中所有論點，確保資料正確性、完整性</a:t>
            </a:r>
            <a:endParaRPr lang="en-US" altLang="zh-TW" u="sng"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p:txBody>
      </p:sp>
      <p:sp>
        <p:nvSpPr>
          <p:cNvPr id="2" name="文字方塊 1"/>
          <p:cNvSpPr txBox="1"/>
          <p:nvPr/>
        </p:nvSpPr>
        <p:spPr>
          <a:xfrm>
            <a:off x="1652097" y="1031315"/>
            <a:ext cx="4536504" cy="646331"/>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科技部對研究人員學術倫理規範</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106.11.13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科部誠字第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1060079934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號修正</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2123728" y="4013651"/>
            <a:ext cx="5976664" cy="646331"/>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r>
              <a:rPr lang="zh-TW" altLang="en-US" dirty="0">
                <a:latin typeface="PMingLiU" panose="02020500000000000000" pitchFamily="18" charset="-120"/>
                <a:ea typeface="PMingLiU" panose="02020500000000000000" pitchFamily="18"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雖各領域有所差異，對於論文有</a:t>
            </a:r>
            <a:r>
              <a:rPr lang="zh-TW" altLang="en-US" dirty="0" smtClean="0">
                <a:solidFill>
                  <a:srgbClr val="FF0000"/>
                </a:solidFill>
                <a:latin typeface="微軟正黑體" panose="020B0604030504040204" pitchFamily="34" charset="-120"/>
                <a:ea typeface="微軟正黑體" panose="020B0604030504040204" pitchFamily="34" charset="-120"/>
              </a:rPr>
              <a:t>實質貢獻者</a:t>
            </a:r>
            <a:r>
              <a:rPr lang="zh-TW" altLang="en-US" dirty="0" smtClean="0">
                <a:latin typeface="微軟正黑體" panose="020B0604030504040204" pitchFamily="34" charset="-120"/>
                <a:ea typeface="微軟正黑體" panose="020B0604030504040204" pitchFamily="34" charset="-120"/>
              </a:rPr>
              <a:t>即可成為作者</a:t>
            </a:r>
            <a:endParaRPr lang="en-US" altLang="zh-TW" dirty="0" smtClean="0">
              <a:latin typeface="微軟正黑體" panose="020B0604030504040204" pitchFamily="34" charset="-120"/>
              <a:ea typeface="微軟正黑體" panose="020B0604030504040204" pitchFamily="34" charset="-120"/>
            </a:endParaRPr>
          </a:p>
        </p:txBody>
      </p:sp>
      <p:sp>
        <p:nvSpPr>
          <p:cNvPr id="8" name="文字版面配置區 1"/>
          <p:cNvSpPr>
            <a:spLocks noGrp="1"/>
          </p:cNvSpPr>
          <p:nvPr>
            <p:ph type="body" sz="quarter" idx="10"/>
          </p:nvPr>
        </p:nvSpPr>
        <p:spPr>
          <a:xfrm>
            <a:off x="0" y="339502"/>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「學術成果</a:t>
            </a:r>
            <a:r>
              <a:rPr lang="zh-TW" altLang="en-US"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作者列名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5586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059582"/>
            <a:ext cx="8640960" cy="646331"/>
          </a:xfrm>
          <a:prstGeom prst="rect">
            <a:avLst/>
          </a:prstGeom>
        </p:spPr>
        <p:txBody>
          <a:bodyPr wrap="square">
            <a:spAutoFit/>
          </a:bodyPr>
          <a:lstStyle/>
          <a:p>
            <a:pPr marL="1200150" lvl="2" indent="-285750">
              <a:buFont typeface="Arial" panose="020B0604020202020204" pitchFamily="34" charset="0"/>
              <a:buChar char="•"/>
            </a:pPr>
            <a:endParaRPr lang="en-US" altLang="zh-TW" dirty="0" smtClean="0">
              <a:latin typeface="標楷體" panose="03000509000000000000" pitchFamily="65" charset="-120"/>
              <a:ea typeface="標楷體" panose="03000509000000000000" pitchFamily="65" charset="-120"/>
              <a:cs typeface="Times New Roman" panose="02020603050405020304" pitchFamily="18" charset="0"/>
            </a:endParaRPr>
          </a:p>
          <a:p>
            <a:pPr marL="1200150" lvl="2"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2" name="矩形 1"/>
          <p:cNvSpPr/>
          <p:nvPr/>
        </p:nvSpPr>
        <p:spPr>
          <a:xfrm>
            <a:off x="981328" y="1141318"/>
            <a:ext cx="7407096" cy="1754326"/>
          </a:xfrm>
          <a:prstGeom prst="rect">
            <a:avLst/>
          </a:prstGeom>
        </p:spPr>
        <p:txBody>
          <a:bodyPr wrap="square">
            <a:spAutoFit/>
          </a:bodyPr>
          <a:lstStyle/>
          <a:p>
            <a:pPr marL="0" lvl="2"/>
            <a:r>
              <a:rPr lang="zh-TW" altLang="en-US" dirty="0">
                <a:latin typeface="標楷體" panose="03000509000000000000" pitchFamily="65" charset="-120"/>
                <a:ea typeface="標楷體" panose="03000509000000000000" pitchFamily="65" charset="-120"/>
                <a:cs typeface="Times New Roman" panose="02020603050405020304" pitchFamily="18" charset="0"/>
              </a:rPr>
              <a:t>著作權法 </a:t>
            </a:r>
            <a:r>
              <a:rPr lang="en-US" altLang="zh-TW" dirty="0">
                <a:latin typeface="標楷體" panose="03000509000000000000" pitchFamily="65" charset="-120"/>
                <a:ea typeface="標楷體" panose="03000509000000000000" pitchFamily="65" charset="-120"/>
                <a:cs typeface="Linux Libertine Display G" panose="02000503000000000000" pitchFamily="2" charset="0"/>
              </a:rPr>
              <a:t>(§8) </a:t>
            </a:r>
            <a:r>
              <a:rPr lang="zh-TW" altLang="en-US" dirty="0">
                <a:latin typeface="標楷體" panose="03000509000000000000" pitchFamily="65" charset="-120"/>
                <a:ea typeface="標楷體" panose="03000509000000000000" pitchFamily="65" charset="-120"/>
                <a:cs typeface="Linux Libertine Display G" panose="02000503000000000000" pitchFamily="2" charset="0"/>
              </a:rPr>
              <a:t>：</a:t>
            </a:r>
            <a:r>
              <a:rPr lang="zh-TW" altLang="en-US" dirty="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二人以上共同完成之著作，其各人之創作，不能分離利用者，為共同著作</a:t>
            </a:r>
            <a:endParaRPr lang="en-US" altLang="zh-TW" dirty="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endParaRPr>
          </a:p>
          <a:p>
            <a:endParaRPr lang="en-US" altLang="zh-TW" dirty="0">
              <a:solidFill>
                <a:srgbClr val="FF0000"/>
              </a:solidFill>
              <a:latin typeface="微軟正黑體" panose="020B0604030504040204" pitchFamily="34" charset="-120"/>
              <a:ea typeface="微軟正黑體" panose="020B0604030504040204" pitchFamily="34" charset="-120"/>
            </a:endParaRPr>
          </a:p>
          <a:p>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專科以上學校學術倫理案件處理原則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(106.05.31</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第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條</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對</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所發表著作具實體貢獻，使得列作者</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。學生</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學位論文之部分或全部為其他發表時，學生應為作者。</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1192488" y="2965604"/>
            <a:ext cx="6984776" cy="1200329"/>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r>
              <a:rPr lang="zh-TW" altLang="en-US" dirty="0" smtClean="0">
                <a:latin typeface="PMingLiU" panose="02020500000000000000" pitchFamily="18" charset="-120"/>
                <a:ea typeface="PMingLiU" panose="02020500000000000000" pitchFamily="18"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學生</a:t>
            </a:r>
            <a:r>
              <a:rPr lang="zh-TW" altLang="en-US" dirty="0" smtClean="0">
                <a:latin typeface="微軟正黑體" panose="020B0604030504040204" pitchFamily="34" charset="-120"/>
                <a:ea typeface="微軟正黑體" panose="020B0604030504040204" pitchFamily="34" charset="-120"/>
              </a:rPr>
              <a:t>與</a:t>
            </a:r>
            <a:r>
              <a:rPr lang="zh-TW" altLang="en-US" b="1" dirty="0" smtClean="0">
                <a:latin typeface="微軟正黑體" panose="020B0604030504040204" pitchFamily="34" charset="-120"/>
                <a:ea typeface="微軟正黑體" panose="020B0604030504040204" pitchFamily="34" charset="-120"/>
              </a:rPr>
              <a:t>指導教授</a:t>
            </a:r>
            <a:r>
              <a:rPr lang="zh-TW" altLang="en-US" dirty="0" smtClean="0">
                <a:latin typeface="微軟正黑體" panose="020B0604030504040204" pitchFamily="34" charset="-120"/>
                <a:ea typeface="微軟正黑體" panose="020B0604030504040204" pitchFamily="34" charset="-120"/>
              </a:rPr>
              <a:t>都具有實體貢獻。儘管 </a:t>
            </a:r>
            <a:r>
              <a:rPr lang="en-US" altLang="zh-TW" dirty="0" smtClean="0">
                <a:latin typeface="微軟正黑體" panose="020B0604030504040204" pitchFamily="34" charset="-120"/>
                <a:ea typeface="微軟正黑體" panose="020B0604030504040204" pitchFamily="34" charset="-120"/>
              </a:rPr>
              <a:t>Y </a:t>
            </a:r>
            <a:r>
              <a:rPr lang="zh-TW" altLang="en-US" dirty="0" smtClean="0">
                <a:latin typeface="微軟正黑體" panose="020B0604030504040204" pitchFamily="34" charset="-120"/>
                <a:ea typeface="微軟正黑體" panose="020B0604030504040204" pitchFamily="34" charset="-120"/>
              </a:rPr>
              <a:t>教授質疑文章修訂後已「</a:t>
            </a:r>
            <a:r>
              <a:rPr lang="zh-TW" altLang="en-US" dirty="0">
                <a:latin typeface="微軟正黑體" panose="020B0604030504040204" pitchFamily="34" charset="-120"/>
                <a:ea typeface="微軟正黑體" panose="020B0604030504040204" pitchFamily="34" charset="-120"/>
              </a:rPr>
              <a:t>面目全非</a:t>
            </a:r>
            <a:r>
              <a:rPr lang="zh-TW" altLang="en-US" dirty="0" smtClean="0">
                <a:latin typeface="微軟正黑體" panose="020B0604030504040204" pitchFamily="34" charset="-120"/>
                <a:ea typeface="微軟正黑體" panose="020B0604030504040204" pitchFamily="34" charset="-120"/>
              </a:rPr>
              <a:t>」，學生對於文章內容仍有實質貢獻 </a:t>
            </a:r>
            <a:r>
              <a:rPr lang="en-US" altLang="zh-TW" dirty="0" smtClean="0">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執行實驗及結果整理、圖片表格、論文草稿撰寫</a:t>
            </a:r>
            <a:r>
              <a:rPr lang="zh-TW" altLang="en-US" dirty="0" smtClean="0">
                <a:latin typeface="微軟正黑體" panose="020B0604030504040204" pitchFamily="34" charset="-120"/>
                <a:ea typeface="微軟正黑體" panose="020B0604030504040204" pitchFamily="34" charset="-120"/>
              </a:rPr>
              <a:t>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，仍可為作者。</a:t>
            </a:r>
            <a:endParaRPr lang="en-US" altLang="zh-TW" dirty="0" smtClean="0">
              <a:latin typeface="微軟正黑體" panose="020B0604030504040204" pitchFamily="34" charset="-120"/>
              <a:ea typeface="微軟正黑體" panose="020B0604030504040204" pitchFamily="34" charset="-120"/>
            </a:endParaRPr>
          </a:p>
        </p:txBody>
      </p:sp>
      <p:sp>
        <p:nvSpPr>
          <p:cNvPr id="8" name="文字版面配置區 1"/>
          <p:cNvSpPr>
            <a:spLocks noGrp="1"/>
          </p:cNvSpPr>
          <p:nvPr>
            <p:ph type="body" sz="quarter" idx="10"/>
          </p:nvPr>
        </p:nvSpPr>
        <p:spPr>
          <a:xfrm>
            <a:off x="0" y="339502"/>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「學術成果」</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作者列名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64814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59255" y="1131590"/>
            <a:ext cx="5832648" cy="3416320"/>
          </a:xfrm>
          <a:prstGeom prst="rect">
            <a:avLst/>
          </a:prstGeom>
          <a:noFill/>
          <a:ln w="28575">
            <a:solidFill>
              <a:srgbClr val="FFD6D5"/>
            </a:solidFill>
            <a:prstDash val="lg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一篇學術成果完成，</a:t>
            </a:r>
            <a:r>
              <a:rPr lang="zh-TW" altLang="en-US" b="1" u="sng" dirty="0" smtClean="0">
                <a:latin typeface="微軟正黑體" panose="020B0604030504040204" pitchFamily="34" charset="-120"/>
                <a:ea typeface="微軟正黑體" panose="020B0604030504040204" pitchFamily="34" charset="-120"/>
              </a:rPr>
              <a:t>學生</a:t>
            </a:r>
            <a:r>
              <a:rPr lang="zh-TW" altLang="en-US" dirty="0" smtClean="0">
                <a:latin typeface="微軟正黑體" panose="020B0604030504040204" pitchFamily="34" charset="-120"/>
                <a:ea typeface="微軟正黑體" panose="020B0604030504040204" pitchFamily="34" charset="-120"/>
              </a:rPr>
              <a:t>會起頭開始寫初稿，</a:t>
            </a:r>
            <a:r>
              <a:rPr lang="zh-TW" altLang="en-US" b="1" u="sng" dirty="0" smtClean="0">
                <a:latin typeface="微軟正黑體" panose="020B0604030504040204" pitchFamily="34" charset="-120"/>
                <a:ea typeface="微軟正黑體" panose="020B0604030504040204" pitchFamily="34" charset="-120"/>
              </a:rPr>
              <a:t>指導教授</a:t>
            </a:r>
            <a:r>
              <a:rPr lang="zh-TW" altLang="en-US" dirty="0" smtClean="0">
                <a:latin typeface="微軟正黑體" panose="020B0604030504040204" pitchFamily="34" charset="-120"/>
                <a:ea typeface="微軟正黑體" panose="020B0604030504040204" pitchFamily="34" charset="-120"/>
              </a:rPr>
              <a:t>會做不同程度的文字潤飾與增減，最後確認雙方同意的版本。過程中，雙方協調寫作方向、文章結構安排、文獻引用的篩選、圖片或表格呈現方式等，都已經符合學術論文作者列名的實質貢獻。</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zh-TW" altLang="en-US" dirty="0" smtClean="0">
                <a:solidFill>
                  <a:srgbClr val="FF0000"/>
                </a:solidFill>
                <a:latin typeface="微軟正黑體" panose="020B0604030504040204" pitchFamily="34" charset="-120"/>
                <a:ea typeface="微軟正黑體" panose="020B0604030504040204" pitchFamily="34" charset="-120"/>
              </a:rPr>
              <a:t>對學生而言，儘管已經「面目全非」，也做了對這篇成果有實質的貢獻了</a:t>
            </a:r>
            <a:r>
              <a:rPr lang="en-US" altLang="zh-TW" dirty="0" smtClean="0">
                <a:solidFill>
                  <a:srgbClr val="FF0000"/>
                </a:solidFill>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以下提供</a:t>
            </a:r>
            <a:r>
              <a:rPr lang="zh-TW" altLang="en-US" b="1" dirty="0" smtClean="0">
                <a:latin typeface="微軟正黑體" panose="020B0604030504040204" pitchFamily="34" charset="-120"/>
                <a:ea typeface="微軟正黑體" panose="020B0604030504040204" pitchFamily="34" charset="-120"/>
              </a:rPr>
              <a:t>學生論文</a:t>
            </a:r>
            <a:r>
              <a:rPr lang="zh-TW" altLang="en-US" dirty="0" smtClean="0">
                <a:latin typeface="微軟正黑體" panose="020B0604030504040204" pitchFamily="34" charset="-120"/>
                <a:ea typeface="微軟正黑體" panose="020B0604030504040204" pitchFamily="34" charset="-120"/>
              </a:rPr>
              <a:t>草稿與</a:t>
            </a:r>
            <a:r>
              <a:rPr lang="zh-TW" altLang="en-US" b="1" dirty="0" smtClean="0">
                <a:latin typeface="微軟正黑體" panose="020B0604030504040204" pitchFamily="34" charset="-120"/>
                <a:ea typeface="微軟正黑體" panose="020B0604030504040204" pitchFamily="34" charset="-120"/>
              </a:rPr>
              <a:t>雙方同意</a:t>
            </a:r>
            <a:r>
              <a:rPr lang="zh-TW" altLang="en-US" dirty="0" smtClean="0">
                <a:latin typeface="微軟正黑體" panose="020B0604030504040204" pitchFamily="34" charset="-120"/>
                <a:ea typeface="微軟正黑體" panose="020B0604030504040204" pitchFamily="34" charset="-120"/>
              </a:rPr>
              <a:t>後的定稿</a:t>
            </a:r>
            <a:r>
              <a:rPr lang="zh-TW" altLang="en-US" dirty="0">
                <a:latin typeface="微軟正黑體" panose="020B0604030504040204" pitchFamily="34" charset="-120"/>
                <a:ea typeface="微軟正黑體" panose="020B0604030504040204" pitchFamily="34" charset="-120"/>
              </a:rPr>
              <a:t>，不同程度的編修</a:t>
            </a:r>
            <a:r>
              <a:rPr lang="zh-TW" altLang="en-US" dirty="0" smtClean="0">
                <a:latin typeface="微軟正黑體" panose="020B0604030504040204" pitchFamily="34" charset="-120"/>
                <a:ea typeface="微軟正黑體" panose="020B0604030504040204" pitchFamily="34" charset="-120"/>
              </a:rPr>
              <a:t>程度。由簡單的</a:t>
            </a:r>
            <a:r>
              <a:rPr lang="zh-TW" altLang="en-US" u="sng" dirty="0" smtClean="0">
                <a:latin typeface="微軟正黑體" panose="020B0604030504040204" pitchFamily="34" charset="-120"/>
                <a:ea typeface="微軟正黑體" panose="020B0604030504040204" pitchFamily="34" charset="-120"/>
              </a:rPr>
              <a:t>文字增減</a:t>
            </a:r>
            <a:r>
              <a:rPr lang="zh-TW" altLang="en-US" dirty="0" smtClean="0">
                <a:latin typeface="微軟正黑體" panose="020B0604030504040204" pitchFamily="34" charset="-120"/>
                <a:ea typeface="微軟正黑體" panose="020B0604030504040204" pitchFamily="34" charset="-120"/>
              </a:rPr>
              <a:t>到大篇幅修</a:t>
            </a:r>
            <a:r>
              <a:rPr lang="zh-TW" altLang="en-US" dirty="0">
                <a:latin typeface="微軟正黑體" panose="020B0604030504040204" pitchFamily="34" charset="-120"/>
                <a:ea typeface="微軟正黑體" panose="020B0604030504040204" pitchFamily="34" charset="-120"/>
              </a:rPr>
              <a:t>訂</a:t>
            </a:r>
            <a:r>
              <a:rPr lang="zh-TW" altLang="en-US" u="sng" dirty="0" smtClean="0">
                <a:latin typeface="微軟正黑體" panose="020B0604030504040204" pitchFamily="34" charset="-120"/>
                <a:ea typeface="微軟正黑體" panose="020B0604030504040204" pitchFamily="34" charset="-120"/>
              </a:rPr>
              <a:t>僅保留大意及關鍵字。</a:t>
            </a:r>
            <a:endParaRPr lang="zh-TW" altLang="en-US" u="sng"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945111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674828"/>
            <a:ext cx="7848872" cy="1815882"/>
          </a:xfrm>
          <a:prstGeom prst="rect">
            <a:avLst/>
          </a:prstGeom>
          <a:solidFill>
            <a:schemeClr val="bg1">
              <a:lumMod val="95000"/>
            </a:schemeClr>
          </a:solidFill>
          <a:ln>
            <a:solidFill>
              <a:schemeClr val="bg1">
                <a:lumMod val="50000"/>
              </a:schemeClr>
            </a:solidFill>
            <a:prstDash val="lgDash"/>
          </a:ln>
        </p:spPr>
        <p:txBody>
          <a:bodyPr wrap="square">
            <a:spAutoFit/>
          </a:bodyPr>
          <a:lstStyle/>
          <a:p>
            <a:pPr>
              <a:spcAft>
                <a:spcPts val="0"/>
              </a:spcAft>
            </a:pP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入侵紅火蟻能成功入侵的最主要原因之一，被認為可能是於入侵地中缺乏天敵物種之制衡，因此在脫離天敵控制之前提下，造成火蟻族群量快速繁衍增大</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(Porter </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et al.</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1997)</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。自然界中，控制火蟻族群的天敵大致區分為四類群。第一類為捕食者</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(Whitcomb </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et al.</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1973)</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，如蜻蜓</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Pachydiplax</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longipennis</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、東美洲王霸鶲</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Tyrannus</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tyrannus</a:t>
            </a:r>
            <a:r>
              <a:rPr lang="en-US" altLang="zh-TW" sz="1400" kern="1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和煙囪刺尾雨燕</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Chaeura</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pelagica</a:t>
            </a:r>
            <a:r>
              <a:rPr lang="en-US" altLang="zh-TW" sz="1400" kern="1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等；第二類則是潛入蟻巢生活，藉機竊取螞蟻生存資源之蟻客生物</a:t>
            </a:r>
            <a:r>
              <a:rPr lang="zh-TW"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Wojcik</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1990)</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；第三類則為寄生者，如鉗住蟻后頸部之寄生火蟻</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Solenopsis</a:t>
            </a:r>
            <a:r>
              <a:rPr lang="en-US" altLang="zh-TW" sz="1400" i="1"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kern="1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daguerrei</a:t>
            </a:r>
            <a:r>
              <a:rPr lang="en-US"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及產卵於工蟻頸部節間膜之寄生蚤蠅</a:t>
            </a:r>
            <a:r>
              <a:rPr lang="zh-TW"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altLang="zh-TW" sz="1400" i="1" kern="1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Pseudacteon</a:t>
            </a:r>
            <a:r>
              <a:rPr lang="en-US" altLang="zh-TW" sz="1400"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spp</a:t>
            </a:r>
            <a:r>
              <a:rPr lang="en-US" altLang="zh-TW" sz="1400"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。最後一類是昆蟲病原菌，為本篇報告之重點類群，包括病毒、真菌、細菌、原生生物以及線蟲</a:t>
            </a:r>
            <a:r>
              <a:rPr lang="zh-TW"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(Williams </a:t>
            </a:r>
            <a:r>
              <a:rPr lang="en-US" altLang="zh-TW" sz="1400" i="1"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 al</a:t>
            </a:r>
            <a:r>
              <a:rPr lang="en-US" altLang="zh-TW" sz="14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2003)</a:t>
            </a:r>
            <a:r>
              <a:rPr lang="zh-TW" altLang="zh-TW" sz="1400"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400" kern="100" dirty="0">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矩形 4"/>
          <p:cNvSpPr/>
          <p:nvPr/>
        </p:nvSpPr>
        <p:spPr>
          <a:xfrm>
            <a:off x="1115616" y="2643437"/>
            <a:ext cx="7848872" cy="1600438"/>
          </a:xfrm>
          <a:prstGeom prst="rect">
            <a:avLst/>
          </a:prstGeom>
          <a:solidFill>
            <a:srgbClr val="FFD6D5"/>
          </a:solidFill>
          <a:ln>
            <a:solidFill>
              <a:schemeClr val="bg1">
                <a:lumMod val="50000"/>
              </a:schemeClr>
            </a:solidFill>
            <a:prstDash val="lgDash"/>
          </a:ln>
        </p:spPr>
        <p:txBody>
          <a:bodyPr wrap="square">
            <a:spAutoFit/>
          </a:bodyPr>
          <a:lstStyle/>
          <a:p>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入侵紅火蟻之成功入侵事件，認為是伴隨大量天敵物種消失，得以脫離天敵控制，造成火蟻族群量快速繁衍增大主因之一。自然界中，控制火蟻族群的天敵有四種類群。第一種是捕食者</a:t>
            </a:r>
            <a:r>
              <a:rPr lang="zh-TW"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(Whitcomb </a:t>
            </a:r>
            <a:r>
              <a:rPr lang="en-US" altLang="zh-TW"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al</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1973)</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，像是蜻蜓</a:t>
            </a:r>
            <a:r>
              <a:rPr lang="zh-TW"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Pachydiplax</a:t>
            </a:r>
            <a:r>
              <a:rPr lang="en-US" altLang="zh-TW"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longipennis</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、東美洲王霸鶲</a:t>
            </a:r>
            <a:r>
              <a:rPr lang="zh-TW"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Tyrannus</a:t>
            </a:r>
            <a:r>
              <a:rPr lang="en-US" altLang="zh-TW"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tyranmus</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和煙囪刺尾雨燕</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Chaeura</a:t>
            </a:r>
            <a:r>
              <a:rPr lang="en-US" altLang="zh-TW" sz="1400"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pelagica</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等；第二種則是一些和螞蟻生活在一起或者是竊取螞蟻糧食的蟻客</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Wojcik</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1990)</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；第三種則是寄生生物，如長時間鉗住蟻后頭部的寄生火蟻</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Solenopsis</a:t>
            </a:r>
            <a:r>
              <a:rPr lang="en-US" altLang="zh-TW" sz="1400"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daguerrei</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和會直接下蛋在公蟻頭部的寄生蚤蠅</a:t>
            </a:r>
            <a:r>
              <a:rPr lang="zh-TW"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TW" sz="1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Pseudacteon</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spp.)</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。最後一類是昆蟲病原菌，也是本篇報告所要探討的，包括病毒、真菌、細菌、原生生物以及線蟲</a:t>
            </a:r>
            <a:r>
              <a:rPr lang="zh-TW"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(Williams </a:t>
            </a:r>
            <a:r>
              <a:rPr lang="en-US" altLang="zh-TW"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al</a:t>
            </a:r>
            <a:r>
              <a:rPr lang="en-US" altLang="zh-TW"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2003)</a:t>
            </a:r>
            <a:r>
              <a:rPr lang="zh-TW"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1127973" y="305496"/>
            <a:ext cx="1110412"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文字</a:t>
            </a:r>
            <a:r>
              <a:rPr lang="zh-TW" altLang="en-US" dirty="0">
                <a:latin typeface="微軟正黑體" panose="020B0604030504040204" pitchFamily="34" charset="-120"/>
                <a:ea typeface="微軟正黑體" panose="020B0604030504040204" pitchFamily="34" charset="-120"/>
              </a:rPr>
              <a:t>增</a:t>
            </a:r>
            <a:r>
              <a:rPr lang="zh-TW" altLang="en-US" dirty="0" smtClean="0">
                <a:latin typeface="微軟正黑體" panose="020B0604030504040204" pitchFamily="34" charset="-120"/>
                <a:ea typeface="微軟正黑體" panose="020B0604030504040204" pitchFamily="34" charset="-120"/>
              </a:rPr>
              <a:t>減</a:t>
            </a:r>
            <a:endParaRPr lang="zh-TW" altLang="en-US"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68969" y="677893"/>
            <a:ext cx="864096" cy="369332"/>
          </a:xfrm>
          <a:prstGeom prst="rect">
            <a:avLst/>
          </a:prstGeom>
          <a:solidFill>
            <a:schemeClr val="bg1">
              <a:lumMod val="95000"/>
            </a:schemeClr>
          </a:solidFill>
          <a:ln>
            <a:solidFill>
              <a:schemeClr val="bg1">
                <a:lumMod val="50000"/>
              </a:schemeClr>
            </a:solidFill>
            <a:prstDash val="lgDash"/>
          </a:ln>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學</a:t>
            </a:r>
            <a:r>
              <a:rPr lang="zh-TW" altLang="en-US" dirty="0">
                <a:latin typeface="微軟正黑體" panose="020B0604030504040204" pitchFamily="34" charset="-120"/>
                <a:ea typeface="微軟正黑體" panose="020B0604030504040204" pitchFamily="34" charset="-120"/>
              </a:rPr>
              <a:t>生</a:t>
            </a:r>
          </a:p>
        </p:txBody>
      </p:sp>
      <p:sp>
        <p:nvSpPr>
          <p:cNvPr id="10" name="文字方塊 9"/>
          <p:cNvSpPr txBox="1"/>
          <p:nvPr/>
        </p:nvSpPr>
        <p:spPr>
          <a:xfrm>
            <a:off x="168969" y="2658552"/>
            <a:ext cx="864096" cy="646331"/>
          </a:xfrm>
          <a:prstGeom prst="rect">
            <a:avLst/>
          </a:prstGeom>
          <a:solidFill>
            <a:srgbClr val="FFD6D5"/>
          </a:solidFill>
          <a:ln>
            <a:solidFill>
              <a:schemeClr val="bg1">
                <a:lumMod val="50000"/>
              </a:schemeClr>
            </a:solidFill>
            <a:prstDash val="lgDash"/>
          </a:ln>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最終版本</a:t>
            </a:r>
            <a:endParaRPr lang="zh-TW" altLang="en-US" dirty="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3" name="文字方塊 2"/>
          <p:cNvSpPr txBox="1"/>
          <p:nvPr/>
        </p:nvSpPr>
        <p:spPr>
          <a:xfrm>
            <a:off x="1907704" y="4429149"/>
            <a:ext cx="6696744" cy="461665"/>
          </a:xfrm>
          <a:prstGeom prst="rect">
            <a:avLst/>
          </a:prstGeom>
          <a:noFill/>
          <a:ln w="19050">
            <a:solidFill>
              <a:schemeClr val="bg1">
                <a:lumMod val="50000"/>
              </a:schemeClr>
            </a:solidFill>
            <a:prstDash val="solid"/>
          </a:ln>
        </p:spPr>
        <p:txBody>
          <a:bodyPr wrap="square" rtlCol="0">
            <a:spAutoFit/>
          </a:bodyPr>
          <a:lstStyle/>
          <a:p>
            <a:r>
              <a:rPr lang="zh-TW" altLang="en-US" sz="1200" u="sng" dirty="0" smtClean="0">
                <a:latin typeface="微軟正黑體" panose="020B0604030504040204" pitchFamily="34" charset="-120"/>
                <a:ea typeface="微軟正黑體" panose="020B0604030504040204" pitchFamily="34" charset="-120"/>
              </a:rPr>
              <a:t>最終版本定義：</a:t>
            </a:r>
            <a:r>
              <a:rPr lang="en-US" altLang="zh-TW" sz="1200" u="sng" dirty="0" smtClean="0">
                <a:latin typeface="微軟正黑體" panose="020B0604030504040204" pitchFamily="34" charset="-120"/>
                <a:ea typeface="微軟正黑體" panose="020B0604030504040204" pitchFamily="34" charset="-120"/>
              </a:rPr>
              <a:t/>
            </a:r>
            <a:br>
              <a:rPr lang="en-US" altLang="zh-TW" sz="1200" u="sng" dirty="0" smtClean="0">
                <a:latin typeface="微軟正黑體" panose="020B0604030504040204" pitchFamily="34" charset="-120"/>
                <a:ea typeface="微軟正黑體" panose="020B0604030504040204" pitchFamily="34" charset="-120"/>
              </a:rPr>
            </a:br>
            <a:r>
              <a:rPr lang="zh-TW" altLang="en-US" sz="1200" dirty="0" smtClean="0">
                <a:latin typeface="微軟正黑體" panose="020B0604030504040204" pitchFamily="34" charset="-120"/>
                <a:ea typeface="微軟正黑體" panose="020B0604030504040204" pitchFamily="34" charset="-120"/>
              </a:rPr>
              <a:t>透過學生與老師往返編修，最後</a:t>
            </a:r>
            <a:r>
              <a:rPr lang="zh-TW" altLang="en-US" sz="1200" b="1" dirty="0" smtClean="0">
                <a:solidFill>
                  <a:srgbClr val="FF0000"/>
                </a:solidFill>
                <a:latin typeface="微軟正黑體" panose="020B0604030504040204" pitchFamily="34" charset="-120"/>
                <a:ea typeface="微軟正黑體" panose="020B0604030504040204" pitchFamily="34" charset="-120"/>
              </a:rPr>
              <a:t>雙方同意</a:t>
            </a:r>
            <a:r>
              <a:rPr lang="zh-TW" altLang="en-US" sz="1200" dirty="0" smtClean="0">
                <a:latin typeface="微軟正黑體" panose="020B0604030504040204" pitchFamily="34" charset="-120"/>
                <a:ea typeface="微軟正黑體" panose="020B0604030504040204" pitchFamily="34" charset="-120"/>
              </a:rPr>
              <a:t>的版本，所以雙方為</a:t>
            </a:r>
            <a:r>
              <a:rPr lang="zh-TW" altLang="en-US" sz="1200" b="1" dirty="0" smtClean="0">
                <a:solidFill>
                  <a:srgbClr val="FF0000"/>
                </a:solidFill>
                <a:latin typeface="微軟正黑體" panose="020B0604030504040204" pitchFamily="34" charset="-120"/>
                <a:ea typeface="微軟正黑體" panose="020B0604030504040204" pitchFamily="34" charset="-120"/>
              </a:rPr>
              <a:t>共同作者，並無抄襲的問題</a:t>
            </a:r>
            <a:r>
              <a:rPr lang="zh-TW" altLang="en-US"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122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688716"/>
            <a:ext cx="7776864" cy="2031325"/>
          </a:xfrm>
          <a:prstGeom prst="rect">
            <a:avLst/>
          </a:prstGeom>
          <a:solidFill>
            <a:schemeClr val="bg1">
              <a:lumMod val="95000"/>
            </a:schemeClr>
          </a:solidFill>
          <a:ln>
            <a:solidFill>
              <a:schemeClr val="bg1">
                <a:lumMod val="50000"/>
              </a:schemeClr>
            </a:solidFill>
            <a:prstDash val="lgDash"/>
          </a:ln>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火蟻防治工作運用了許多方法，美國加州所執行十年清除計畫</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(10-year eradication program)</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，耗資六千五百四十萬美元，投注大部分的花費在人力與化學藥劑的施灑，然而該計畫最後宣告失敗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err="1">
                <a:latin typeface="Times New Roman" panose="02020603050405020304" pitchFamily="18" charset="0"/>
                <a:ea typeface="標楷體" panose="03000509000000000000" pitchFamily="65" charset="-120"/>
                <a:cs typeface="Times New Roman" panose="02020603050405020304" pitchFamily="18" charset="0"/>
              </a:rPr>
              <a:t>Jetter</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et al., 2002)</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。全面的蟲害防治計畫必須考慮火蟻生活環境中的天敵，運用其和火蟻間的相互作用來當作是火蟻防治媒介這也是整合性蟲害管理 </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(IPM) </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中相當重視的概念。美國農部 </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(United State Department of Agriculture, USDA) </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 2007 </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年提出區域共同防治概念，定義如下：在一特定區域內，運用人力的化學藥劑施灑以及生物防治媒介，在同一時間內進行全面性的防治工作，使限定區域內的蟲害族群得以維持在低密度、甚至消滅 </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err="1">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Vreyean</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et al</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 2007)</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。該防治方法有兩個主要元件：其一是生物防治媒介，再者是化學藥劑。使用個防治方法主要是降低化學殺蟲劑的使用，多運用生物防治媒介來長時間抑制火蟻族群</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 (Vander Meer </a:t>
            </a:r>
            <a:r>
              <a:rPr lang="en-US" altLang="zh-TW" sz="1400" i="1"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et al</a:t>
            </a:r>
            <a:r>
              <a:rPr lang="en-US"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 2007)</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1115616" y="2772092"/>
            <a:ext cx="7776864" cy="2031325"/>
          </a:xfrm>
          <a:prstGeom prst="rect">
            <a:avLst/>
          </a:prstGeom>
          <a:solidFill>
            <a:srgbClr val="FFD6D5"/>
          </a:solidFill>
          <a:ln>
            <a:solidFill>
              <a:schemeClr val="bg1">
                <a:lumMod val="50000"/>
              </a:schemeClr>
            </a:solidFill>
            <a:prstDash val="lgDash"/>
          </a:ln>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美國火蟻防治工作運用了許多方法，加州所執行十年滅絕計畫</a:t>
            </a:r>
            <a:r>
              <a:rPr lang="en-US" altLang="zh-TW" sz="1400" dirty="0">
                <a:latin typeface="Times New Roman" panose="02020603050405020304" pitchFamily="18" charset="0"/>
                <a:ea typeface="標楷體" panose="03000509000000000000" pitchFamily="65" charset="-120"/>
              </a:rPr>
              <a:t> (10-year eradication program)</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，耗資六千五百四十萬美金，投注大部分的花費在人力與化學藥劑的施撒，然而該計畫最終宣告失敗</a:t>
            </a:r>
            <a:r>
              <a:rPr lang="en-US" altLang="zh-TW" sz="1400" dirty="0">
                <a:latin typeface="Times New Roman" panose="02020603050405020304" pitchFamily="18" charset="0"/>
                <a:ea typeface="標楷體" panose="03000509000000000000" pitchFamily="65" charset="-120"/>
              </a:rPr>
              <a:t> </a:t>
            </a:r>
            <a:r>
              <a:rPr lang="en-US" altLang="zh-TW" sz="1400" dirty="0" smtClean="0">
                <a:latin typeface="Times New Roman" panose="02020603050405020304" pitchFamily="18" charset="0"/>
                <a:ea typeface="標楷體" panose="03000509000000000000" pitchFamily="65" charset="-120"/>
              </a:rPr>
              <a:t/>
            </a:r>
            <a:br>
              <a:rPr lang="en-US" altLang="zh-TW" sz="1400" dirty="0" smtClean="0">
                <a:latin typeface="Times New Roman" panose="02020603050405020304" pitchFamily="18" charset="0"/>
                <a:ea typeface="標楷體" panose="03000509000000000000" pitchFamily="65" charset="-120"/>
              </a:rPr>
            </a:br>
            <a:r>
              <a:rPr lang="en-US" altLang="zh-TW" sz="1400" dirty="0" smtClean="0">
                <a:latin typeface="Times New Roman" panose="02020603050405020304" pitchFamily="18" charset="0"/>
                <a:ea typeface="標楷體" panose="03000509000000000000" pitchFamily="65" charset="-120"/>
              </a:rPr>
              <a:t>(</a:t>
            </a:r>
            <a:r>
              <a:rPr lang="en-US" altLang="zh-TW" sz="1400" kern="0" dirty="0" err="1">
                <a:latin typeface="Times New Roman" panose="02020603050405020304" pitchFamily="18" charset="0"/>
                <a:ea typeface="標楷體" panose="03000509000000000000" pitchFamily="65" charset="-120"/>
              </a:rPr>
              <a:t>Jetter</a:t>
            </a:r>
            <a:r>
              <a:rPr lang="en-US" altLang="zh-TW" sz="1400" kern="0" dirty="0">
                <a:latin typeface="Times New Roman" panose="02020603050405020304" pitchFamily="18" charset="0"/>
                <a:ea typeface="標楷體" panose="03000509000000000000" pitchFamily="65" charset="-120"/>
              </a:rPr>
              <a:t> </a:t>
            </a:r>
            <a:r>
              <a:rPr lang="en-US" altLang="zh-TW" sz="1400" i="1" kern="0" dirty="0">
                <a:latin typeface="Times New Roman" panose="02020603050405020304" pitchFamily="18" charset="0"/>
                <a:ea typeface="標楷體" panose="03000509000000000000" pitchFamily="65" charset="-120"/>
              </a:rPr>
              <a:t>et al</a:t>
            </a:r>
            <a:r>
              <a:rPr lang="en-US" altLang="zh-TW" sz="1400" kern="0" dirty="0">
                <a:latin typeface="Times New Roman" panose="02020603050405020304" pitchFamily="18" charset="0"/>
                <a:ea typeface="標楷體" panose="03000509000000000000" pitchFamily="65" charset="-120"/>
              </a:rPr>
              <a:t>., 2002)</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，其中失敗原因不外乎整體計畫鬆散且規劃方針不明。因此，美國農部</a:t>
            </a:r>
            <a:r>
              <a:rPr lang="en-US" altLang="zh-TW" sz="1400" dirty="0">
                <a:solidFill>
                  <a:srgbClr val="0F6F28"/>
                </a:solidFill>
                <a:latin typeface="Times New Roman" panose="02020603050405020304" pitchFamily="18" charset="0"/>
                <a:ea typeface="標楷體" panose="03000509000000000000" pitchFamily="65" charset="-120"/>
              </a:rPr>
              <a:t> (United States Department of Agriculture, USDA) </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1400" dirty="0">
                <a:solidFill>
                  <a:srgbClr val="0F6F28"/>
                </a:solidFill>
                <a:latin typeface="Times New Roman" panose="02020603050405020304" pitchFamily="18" charset="0"/>
                <a:ea typeface="標楷體" panose="03000509000000000000" pitchFamily="65" charset="-120"/>
              </a:rPr>
              <a:t> 2007 </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年提出區域共同防治之概念，意即於特定區域內，運用化學藥劑施灑以及生物防治媒介，在同一時間內進行全面性的防治工作，使限定區域內的害蟲族群得以維持在低密度，甚至消滅</a:t>
            </a:r>
            <a:r>
              <a:rPr lang="en-US" altLang="zh-TW" sz="1400" dirty="0">
                <a:solidFill>
                  <a:srgbClr val="0F6F28"/>
                </a:solidFill>
                <a:latin typeface="Times New Roman" panose="02020603050405020304" pitchFamily="18" charset="0"/>
                <a:ea typeface="標楷體" panose="03000509000000000000" pitchFamily="65" charset="-120"/>
              </a:rPr>
              <a:t> (</a:t>
            </a:r>
            <a:r>
              <a:rPr lang="en-US" altLang="zh-TW" sz="1400" kern="0" dirty="0" err="1">
                <a:solidFill>
                  <a:srgbClr val="0F6F28"/>
                </a:solidFill>
                <a:latin typeface="Times New Roman" panose="02020603050405020304" pitchFamily="18" charset="0"/>
                <a:ea typeface="標楷體" panose="03000509000000000000" pitchFamily="65" charset="-120"/>
              </a:rPr>
              <a:t>Vreysen</a:t>
            </a:r>
            <a:r>
              <a:rPr lang="en-US" altLang="zh-TW" sz="1400" kern="0" dirty="0">
                <a:solidFill>
                  <a:srgbClr val="0F6F28"/>
                </a:solidFill>
                <a:latin typeface="Times New Roman" panose="02020603050405020304" pitchFamily="18" charset="0"/>
                <a:ea typeface="標楷體" panose="03000509000000000000" pitchFamily="65" charset="-120"/>
              </a:rPr>
              <a:t> </a:t>
            </a:r>
            <a:r>
              <a:rPr lang="en-US" altLang="zh-TW" sz="1400" i="1" kern="0" dirty="0">
                <a:solidFill>
                  <a:srgbClr val="0F6F28"/>
                </a:solidFill>
                <a:latin typeface="Times New Roman" panose="02020603050405020304" pitchFamily="18" charset="0"/>
                <a:ea typeface="標楷體" panose="03000509000000000000" pitchFamily="65" charset="-120"/>
              </a:rPr>
              <a:t>et al</a:t>
            </a:r>
            <a:r>
              <a:rPr lang="en-US" altLang="zh-TW" sz="1400" kern="0" dirty="0">
                <a:solidFill>
                  <a:srgbClr val="0F6F28"/>
                </a:solidFill>
                <a:latin typeface="Times New Roman" panose="02020603050405020304" pitchFamily="18" charset="0"/>
                <a:ea typeface="標楷體" panose="03000509000000000000" pitchFamily="65" charset="-120"/>
              </a:rPr>
              <a:t>., 2007)</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。該防治方法有兩個主要元件：其一是生物防治媒介，再者是化學藥劑，而使用此防治方法除了達成全面性防治之普及性外，降低化學殺蟲劑的使用，多運用生物防治媒介來長時間抑制火蟻族群為另一主要考量</a:t>
            </a:r>
            <a:r>
              <a:rPr lang="en-US" altLang="zh-TW" sz="1400" dirty="0">
                <a:solidFill>
                  <a:srgbClr val="0F6F28"/>
                </a:solidFill>
                <a:latin typeface="Times New Roman" panose="02020603050405020304" pitchFamily="18" charset="0"/>
                <a:ea typeface="標楷體" panose="03000509000000000000" pitchFamily="65" charset="-120"/>
              </a:rPr>
              <a:t> (Vander Meer </a:t>
            </a:r>
            <a:r>
              <a:rPr lang="en-US" altLang="zh-TW" sz="1400" i="1" dirty="0">
                <a:solidFill>
                  <a:srgbClr val="0F6F28"/>
                </a:solidFill>
                <a:latin typeface="Times New Roman" panose="02020603050405020304" pitchFamily="18" charset="0"/>
                <a:ea typeface="標楷體" panose="03000509000000000000" pitchFamily="65" charset="-120"/>
              </a:rPr>
              <a:t>et al</a:t>
            </a:r>
            <a:r>
              <a:rPr lang="en-US" altLang="zh-TW" sz="1400" dirty="0">
                <a:solidFill>
                  <a:srgbClr val="0F6F28"/>
                </a:solidFill>
                <a:latin typeface="Times New Roman" panose="02020603050405020304" pitchFamily="18" charset="0"/>
                <a:ea typeface="標楷體" panose="03000509000000000000" pitchFamily="65" charset="-120"/>
              </a:rPr>
              <a:t>., 2007)</a:t>
            </a:r>
            <a:r>
              <a:rPr lang="zh-TW" altLang="zh-TW" sz="1400" dirty="0">
                <a:solidFill>
                  <a:srgbClr val="0F6F28"/>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rgbClr val="0F6F28"/>
              </a:solidFill>
            </a:endParaRPr>
          </a:p>
        </p:txBody>
      </p:sp>
      <p:sp>
        <p:nvSpPr>
          <p:cNvPr id="8" name="文字方塊 7"/>
          <p:cNvSpPr txBox="1"/>
          <p:nvPr/>
        </p:nvSpPr>
        <p:spPr>
          <a:xfrm>
            <a:off x="1115616" y="292208"/>
            <a:ext cx="3744416"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句子結構調整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刪減、增補、修飾</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10" name="文字方塊 9"/>
          <p:cNvSpPr txBox="1"/>
          <p:nvPr/>
        </p:nvSpPr>
        <p:spPr>
          <a:xfrm>
            <a:off x="168969" y="677893"/>
            <a:ext cx="864096" cy="369332"/>
          </a:xfrm>
          <a:prstGeom prst="rect">
            <a:avLst/>
          </a:prstGeom>
          <a:solidFill>
            <a:schemeClr val="bg1">
              <a:lumMod val="95000"/>
            </a:schemeClr>
          </a:solidFill>
          <a:ln>
            <a:solidFill>
              <a:schemeClr val="bg1">
                <a:lumMod val="50000"/>
              </a:schemeClr>
            </a:solidFill>
            <a:prstDash val="lgDash"/>
          </a:ln>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學</a:t>
            </a:r>
            <a:r>
              <a:rPr lang="zh-TW" altLang="en-US" dirty="0">
                <a:latin typeface="微軟正黑體" panose="020B0604030504040204" pitchFamily="34" charset="-120"/>
                <a:ea typeface="微軟正黑體" panose="020B0604030504040204" pitchFamily="34" charset="-120"/>
              </a:rPr>
              <a:t>生</a:t>
            </a:r>
          </a:p>
        </p:txBody>
      </p:sp>
      <p:sp>
        <p:nvSpPr>
          <p:cNvPr id="11" name="文字方塊 10"/>
          <p:cNvSpPr txBox="1"/>
          <p:nvPr/>
        </p:nvSpPr>
        <p:spPr>
          <a:xfrm>
            <a:off x="168969" y="2783030"/>
            <a:ext cx="864096" cy="646331"/>
          </a:xfrm>
          <a:prstGeom prst="rect">
            <a:avLst/>
          </a:prstGeom>
          <a:solidFill>
            <a:srgbClr val="FFD6D5"/>
          </a:solidFill>
          <a:ln>
            <a:solidFill>
              <a:schemeClr val="bg1">
                <a:lumMod val="50000"/>
              </a:schemeClr>
            </a:solidFill>
            <a:prstDash val="lgDash"/>
          </a:ln>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最終版本</a:t>
            </a:r>
          </a:p>
        </p:txBody>
      </p:sp>
    </p:spTree>
    <p:extLst>
      <p:ext uri="{BB962C8B-B14F-4D97-AF65-F5344CB8AC3E}">
        <p14:creationId xmlns:p14="http://schemas.microsoft.com/office/powerpoint/2010/main" val="3584191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674828"/>
            <a:ext cx="7704856" cy="2031325"/>
          </a:xfrm>
          <a:prstGeom prst="rect">
            <a:avLst/>
          </a:prstGeom>
          <a:solidFill>
            <a:schemeClr val="bg1">
              <a:lumMod val="95000"/>
            </a:schemeClr>
          </a:solidFill>
          <a:ln>
            <a:solidFill>
              <a:schemeClr val="bg1">
                <a:lumMod val="50000"/>
              </a:schemeClr>
            </a:solidFill>
            <a:prstDash val="lgDash"/>
          </a:ln>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入侵紅火蟻</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latin typeface="Times New Roman" panose="02020603050405020304" pitchFamily="18" charset="0"/>
                <a:ea typeface="標楷體" panose="03000509000000000000" pitchFamily="65" charset="-120"/>
                <a:cs typeface="Times New Roman" panose="02020603050405020304" pitchFamily="18" charset="0"/>
              </a:rPr>
              <a:t>Solenopsis</a:t>
            </a:r>
            <a:r>
              <a:rPr lang="en-US" altLang="zh-TW" sz="1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latin typeface="Times New Roman" panose="02020603050405020304" pitchFamily="18" charset="0"/>
                <a:ea typeface="標楷體" panose="03000509000000000000" pitchFamily="65" charset="-120"/>
                <a:cs typeface="Times New Roman" panose="02020603050405020304" pitchFamily="18" charset="0"/>
              </a:rPr>
              <a:t>invicta</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為一種全球性的入侵性害蟲，而在這幾年內因為頻繁的商業行為和交通運輸，加速了入侵的速度與範圍。入侵紅火蟻之所以可以入侵新領地的原因，在於入侵地可能沒有或者是只有少數得以抑制的天敵，使得族群數量快速繁衍增大。昆蟲病原菌為其中一種天敵被當作是生物防治媒介，而且被認為是有效而且專一性很高的防治方法。這篇報告主要介紹三種真菌</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白殭菌、小芽孢真菌、變形微孢子</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以及三種病毒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i="1" dirty="0" err="1">
                <a:latin typeface="Times New Roman" panose="02020603050405020304" pitchFamily="18" charset="0"/>
                <a:ea typeface="標楷體" panose="03000509000000000000" pitchFamily="65" charset="-120"/>
                <a:cs typeface="Times New Roman" panose="02020603050405020304" pitchFamily="18" charset="0"/>
              </a:rPr>
              <a:t>Solenopsis</a:t>
            </a:r>
            <a:r>
              <a:rPr lang="en-US" altLang="zh-TW" sz="1400" i="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i="1" dirty="0" err="1">
                <a:latin typeface="Times New Roman" panose="02020603050405020304" pitchFamily="18" charset="0"/>
                <a:ea typeface="標楷體" panose="03000509000000000000" pitchFamily="65" charset="-120"/>
                <a:cs typeface="Times New Roman" panose="02020603050405020304" pitchFamily="18" charset="0"/>
              </a:rPr>
              <a:t>invicta</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virus (SINV) 1, 2, 3)</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不同病原菌的傳播機制以及對寄主的致死性。為了更有效率的使用這些病原菌來防治入侵紅火蟻，利用整合性蟲害管理的想法，使用這些病原菌到大範圍野外領地防治火蟻族群近年來成為常被探討的議題，結合持久性生物防治媒介與整合方法，尤其是一些已經長時間執行根除計畫但依舊失敗的領地。</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1115616" y="2798158"/>
            <a:ext cx="7704856" cy="2246769"/>
          </a:xfrm>
          <a:prstGeom prst="rect">
            <a:avLst/>
          </a:prstGeom>
          <a:solidFill>
            <a:srgbClr val="FFD6D5"/>
          </a:solidFill>
          <a:ln>
            <a:solidFill>
              <a:schemeClr val="bg1">
                <a:lumMod val="50000"/>
              </a:schemeClr>
            </a:solidFill>
            <a:prstDash val="lgDash"/>
          </a:ln>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入侵紅火蟻</a:t>
            </a:r>
            <a:r>
              <a:rPr lang="en-US" altLang="zh-TW" sz="1400" dirty="0">
                <a:latin typeface="Times New Roman" panose="02020603050405020304" pitchFamily="18" charset="0"/>
                <a:ea typeface="標楷體" panose="03000509000000000000" pitchFamily="65" charset="-120"/>
              </a:rPr>
              <a:t> (</a:t>
            </a:r>
            <a:r>
              <a:rPr lang="en-US" altLang="zh-TW" sz="1400" i="1" dirty="0" err="1">
                <a:latin typeface="Times New Roman" panose="02020603050405020304" pitchFamily="18" charset="0"/>
                <a:ea typeface="標楷體" panose="03000509000000000000" pitchFamily="65" charset="-120"/>
              </a:rPr>
              <a:t>Solenopsis</a:t>
            </a:r>
            <a:r>
              <a:rPr lang="en-US" altLang="zh-TW" sz="1400" i="1" dirty="0">
                <a:latin typeface="Times New Roman" panose="02020603050405020304" pitchFamily="18" charset="0"/>
                <a:ea typeface="標楷體" panose="03000509000000000000" pitchFamily="65" charset="-120"/>
              </a:rPr>
              <a:t> </a:t>
            </a:r>
            <a:r>
              <a:rPr lang="en-US" altLang="zh-TW" sz="1400" i="1" dirty="0" err="1">
                <a:latin typeface="Times New Roman" panose="02020603050405020304" pitchFamily="18" charset="0"/>
                <a:ea typeface="標楷體" panose="03000509000000000000" pitchFamily="65" charset="-120"/>
              </a:rPr>
              <a:t>invicta</a:t>
            </a:r>
            <a:r>
              <a:rPr lang="en-US" altLang="zh-TW" sz="1400" dirty="0">
                <a:latin typeface="Times New Roman" panose="02020603050405020304" pitchFamily="18" charset="0"/>
                <a:ea typeface="標楷體" panose="03000509000000000000" pitchFamily="65" charset="-12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為全球性之入侵性害蟲，近年內因頻繁商業行為及交通運輸，加速了其入侵速度與範圍。研究顯示，入侵紅火蟻之成功入侵事件往往伴隨大量天敵物種消失，因此脫離天敵控制往往被視為使其族群量快速繁衍增大主因之一。昆蟲病原菌為其中相當重要之天敵物種，若以此類群作為生物防治媒介，不僅防治成效佳，其寄主專一性更減少對於非標的物種之副作用。此篇報告主要介紹現行火蟻生物防治之天敵媒介，包括三種真菌</a:t>
            </a:r>
            <a:r>
              <a:rPr lang="en-US" altLang="zh-TW" sz="1400" dirty="0">
                <a:latin typeface="Times New Roman" panose="02020603050405020304" pitchFamily="18" charset="0"/>
                <a:ea typeface="標楷體" panose="03000509000000000000" pitchFamily="65" charset="-12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白殭菌、小芽孢真菌及變形微孢子</a:t>
            </a:r>
            <a:r>
              <a:rPr lang="en-US" altLang="zh-TW" sz="1400" dirty="0">
                <a:latin typeface="Times New Roman" panose="02020603050405020304" pitchFamily="18" charset="0"/>
                <a:ea typeface="標楷體" panose="03000509000000000000" pitchFamily="65" charset="-120"/>
              </a:rPr>
              <a:t>) </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以及三種病毒</a:t>
            </a:r>
            <a:r>
              <a:rPr lang="zh-TW" altLang="zh-TW" sz="1400" dirty="0">
                <a:ea typeface="Times New Roman" panose="02020603050405020304" pitchFamily="18" charset="0"/>
              </a:rPr>
              <a:t> </a:t>
            </a:r>
            <a:r>
              <a:rPr lang="en-US" altLang="zh-TW" sz="1400" dirty="0">
                <a:latin typeface="Times New Roman" panose="02020603050405020304" pitchFamily="18" charset="0"/>
                <a:ea typeface="標楷體" panose="03000509000000000000" pitchFamily="65" charset="-120"/>
              </a:rPr>
              <a:t>(</a:t>
            </a:r>
            <a:r>
              <a:rPr lang="en-US" altLang="zh-TW" sz="1400" i="1" dirty="0" err="1">
                <a:latin typeface="Times New Roman" panose="02020603050405020304" pitchFamily="18" charset="0"/>
                <a:ea typeface="標楷體" panose="03000509000000000000" pitchFamily="65" charset="-120"/>
              </a:rPr>
              <a:t>Solenopsis</a:t>
            </a:r>
            <a:r>
              <a:rPr lang="en-US" altLang="zh-TW" sz="1400" i="1" dirty="0">
                <a:latin typeface="Times New Roman" panose="02020603050405020304" pitchFamily="18" charset="0"/>
                <a:ea typeface="標楷體" panose="03000509000000000000" pitchFamily="65" charset="-120"/>
              </a:rPr>
              <a:t> </a:t>
            </a:r>
            <a:r>
              <a:rPr lang="en-US" altLang="zh-TW" sz="1400" i="1" dirty="0" err="1">
                <a:latin typeface="Times New Roman" panose="02020603050405020304" pitchFamily="18" charset="0"/>
                <a:ea typeface="標楷體" panose="03000509000000000000" pitchFamily="65" charset="-120"/>
              </a:rPr>
              <a:t>invicta</a:t>
            </a:r>
            <a:r>
              <a:rPr lang="en-US" altLang="zh-TW" sz="1400" dirty="0">
                <a:latin typeface="Times New Roman" panose="02020603050405020304" pitchFamily="18" charset="0"/>
                <a:ea typeface="標楷體" panose="03000509000000000000" pitchFamily="65" charset="-120"/>
              </a:rPr>
              <a:t> virus (SINV) 1, 2, 3)</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且病原菌間傳播機制以及對寄主致死性皆不盡相同。為更有效率應用病原菌防治大面積之入侵紅火蟻感染區，利用整合性蟲害管理，並配合區域性防治之概念，結合持久性生物防治媒介與其他互補之防治成為近年常被探討之議題。尤其針對長時間執行滅絕計畫但仍舊失敗之案例，此整合性方法更具其實用性及可行性。</a:t>
            </a:r>
            <a:endParaRPr lang="zh-TW" altLang="en-US" sz="1400" dirty="0"/>
          </a:p>
        </p:txBody>
      </p:sp>
      <p:sp>
        <p:nvSpPr>
          <p:cNvPr id="8" name="文字方塊 7"/>
          <p:cNvSpPr txBox="1"/>
          <p:nvPr/>
        </p:nvSpPr>
        <p:spPr>
          <a:xfrm>
            <a:off x="1127973" y="305496"/>
            <a:ext cx="5840620" cy="369332"/>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僅留關鍵字、不失其原意，但已修改不少。</a:t>
            </a:r>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68969" y="677893"/>
            <a:ext cx="864096" cy="369332"/>
          </a:xfrm>
          <a:prstGeom prst="rect">
            <a:avLst/>
          </a:prstGeom>
          <a:solidFill>
            <a:schemeClr val="bg1">
              <a:lumMod val="95000"/>
            </a:schemeClr>
          </a:solidFill>
          <a:ln>
            <a:solidFill>
              <a:schemeClr val="bg1">
                <a:lumMod val="50000"/>
              </a:schemeClr>
            </a:solidFill>
            <a:prstDash val="lgDash"/>
          </a:ln>
        </p:spPr>
        <p:txBody>
          <a:bodyPr wrap="square" rtlCol="0">
            <a:spAutoFit/>
          </a:bodyPr>
          <a:lstStyle/>
          <a:p>
            <a:pPr algn="ctr"/>
            <a:r>
              <a:rPr lang="zh-TW" altLang="en-US" dirty="0" smtClean="0">
                <a:latin typeface="微軟正黑體" panose="020B0604030504040204" pitchFamily="34" charset="-120"/>
                <a:ea typeface="微軟正黑體" panose="020B0604030504040204" pitchFamily="34" charset="-120"/>
              </a:rPr>
              <a:t>學</a:t>
            </a:r>
            <a:r>
              <a:rPr lang="zh-TW" altLang="en-US" dirty="0">
                <a:latin typeface="微軟正黑體" panose="020B0604030504040204" pitchFamily="34" charset="-120"/>
                <a:ea typeface="微軟正黑體" panose="020B0604030504040204" pitchFamily="34" charset="-120"/>
              </a:rPr>
              <a:t>生</a:t>
            </a:r>
          </a:p>
        </p:txBody>
      </p:sp>
      <p:sp>
        <p:nvSpPr>
          <p:cNvPr id="11" name="文字方塊 10"/>
          <p:cNvSpPr txBox="1"/>
          <p:nvPr/>
        </p:nvSpPr>
        <p:spPr>
          <a:xfrm>
            <a:off x="168969" y="2802485"/>
            <a:ext cx="864096" cy="646331"/>
          </a:xfrm>
          <a:prstGeom prst="rect">
            <a:avLst/>
          </a:prstGeom>
          <a:solidFill>
            <a:srgbClr val="FFD6D5"/>
          </a:solidFill>
          <a:ln>
            <a:solidFill>
              <a:schemeClr val="bg1">
                <a:lumMod val="50000"/>
              </a:schemeClr>
            </a:solidFill>
            <a:prstDash val="lgDash"/>
          </a:ln>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最終版本</a:t>
            </a:r>
          </a:p>
        </p:txBody>
      </p:sp>
    </p:spTree>
    <p:extLst>
      <p:ext uri="{BB962C8B-B14F-4D97-AF65-F5344CB8AC3E}">
        <p14:creationId xmlns:p14="http://schemas.microsoft.com/office/powerpoint/2010/main" val="16649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3569" y="1995686"/>
            <a:ext cx="7992888" cy="923330"/>
          </a:xfrm>
          <a:prstGeom prst="rect">
            <a:avLst/>
          </a:prstGeom>
          <a:noFill/>
          <a:ln w="19050">
            <a:solidFill>
              <a:srgbClr val="FFD6D5"/>
            </a:solidFill>
            <a:prstDash val="lgDash"/>
          </a:ln>
        </p:spPr>
        <p:txBody>
          <a:bodyPr wrap="square" rtlCol="0">
            <a:spAutoFit/>
          </a:bodyPr>
          <a:lstStyle/>
          <a:p>
            <a:r>
              <a:rPr lang="en-US" altLang="zh-TW" dirty="0" smtClean="0">
                <a:solidFill>
                  <a:schemeClr val="tx2">
                    <a:lumMod val="60000"/>
                    <a:lumOff val="40000"/>
                  </a:schemeClr>
                </a:solidFill>
                <a:latin typeface="微軟正黑體" panose="020B0604030504040204" pitchFamily="34" charset="-120"/>
                <a:ea typeface="微軟正黑體" panose="020B0604030504040204" pitchFamily="34" charset="-120"/>
              </a:rPr>
              <a:t>G </a:t>
            </a:r>
            <a:r>
              <a:rPr lang="zh-TW" altLang="en-US" dirty="0" smtClean="0">
                <a:solidFill>
                  <a:schemeClr val="tx2">
                    <a:lumMod val="60000"/>
                    <a:lumOff val="40000"/>
                  </a:schemeClr>
                </a:solidFill>
                <a:latin typeface="微軟正黑體" panose="020B0604030504040204" pitchFamily="34" charset="-120"/>
                <a:ea typeface="微軟正黑體" panose="020B0604030504040204" pitchFamily="34" charset="-120"/>
              </a:rPr>
              <a:t>同學</a:t>
            </a:r>
            <a:r>
              <a:rPr lang="zh-TW" altLang="en-US" dirty="0" smtClean="0">
                <a:solidFill>
                  <a:schemeClr val="tx2">
                    <a:lumMod val="60000"/>
                    <a:lumOff val="40000"/>
                  </a:schemeClr>
                </a:solidFill>
                <a:latin typeface="PMingLiU" panose="02020500000000000000" pitchFamily="18" charset="-120"/>
                <a:ea typeface="PMingLiU" panose="02020500000000000000" pitchFamily="18" charset="-120"/>
              </a:rPr>
              <a:t>：</a:t>
            </a:r>
            <a:endParaRPr lang="en-US" altLang="zh-TW" dirty="0" smtClean="0">
              <a:solidFill>
                <a:schemeClr val="tx2">
                  <a:lumMod val="60000"/>
                  <a:lumOff val="40000"/>
                </a:schemeClr>
              </a:solidFill>
              <a:latin typeface="PMingLiU" panose="02020500000000000000" pitchFamily="18" charset="-120"/>
              <a:ea typeface="PMingLiU" panose="02020500000000000000" pitchFamily="18" charset="-120"/>
            </a:endParaRPr>
          </a:p>
          <a:p>
            <a:r>
              <a:rPr lang="zh-TW" altLang="en-US" dirty="0" smtClean="0">
                <a:latin typeface="Tw Cen MT Condensed Extra Bold" panose="020B0803020202020204" pitchFamily="34" charset="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我</a:t>
            </a:r>
            <a:r>
              <a:rPr lang="zh-TW" altLang="en-US" dirty="0">
                <a:latin typeface="微軟正黑體" panose="020B0604030504040204" pitchFamily="34" charset="-120"/>
                <a:ea typeface="微軟正黑體" panose="020B0604030504040204" pitchFamily="34" charset="-120"/>
              </a:rPr>
              <a:t>老闆說要拿我的碩士論文去繳交科技部計畫成果報告，聽起來</a:t>
            </a:r>
            <a:r>
              <a:rPr lang="zh-TW" altLang="en-US" dirty="0" smtClean="0">
                <a:latin typeface="微軟正黑體" panose="020B0604030504040204" pitchFamily="34" charset="-120"/>
                <a:ea typeface="微軟正黑體" panose="020B0604030504040204" pitchFamily="34" charset="-120"/>
              </a:rPr>
              <a:t>覺得</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有點</a:t>
            </a:r>
            <a:r>
              <a:rPr lang="zh-TW" altLang="en-US" dirty="0">
                <a:latin typeface="微軟正黑體" panose="020B0604030504040204" pitchFamily="34" charset="-120"/>
                <a:ea typeface="微軟正黑體" panose="020B0604030504040204" pitchFamily="34" charset="-120"/>
              </a:rPr>
              <a:t>怪</a:t>
            </a:r>
            <a:r>
              <a:rPr lang="zh-TW" altLang="en-US" dirty="0" smtClean="0">
                <a:latin typeface="微軟正黑體" panose="020B0604030504040204" pitchFamily="34" charset="-120"/>
                <a:ea typeface="微軟正黑體" panose="020B0604030504040204" pitchFamily="34" charset="-120"/>
              </a:rPr>
              <a:t>？</a:t>
            </a:r>
            <a:r>
              <a:rPr lang="zh-TW" altLang="en-US" dirty="0" smtClean="0">
                <a:latin typeface="Tw Cen MT Condensed Extra Bold" panose="020B0803020202020204" pitchFamily="34" charset="0"/>
                <a:ea typeface="微軟正黑體" panose="020B0604030504040204" pitchFamily="34" charset="-120"/>
              </a:rPr>
              <a:t> 如果再拿去投期刊應該有一魚兩吃的嫌疑吧</a:t>
            </a:r>
            <a:r>
              <a:rPr lang="zh-TW" altLang="en-US" dirty="0" smtClean="0">
                <a:latin typeface="PMingLiU" panose="02020500000000000000" pitchFamily="18" charset="-120"/>
                <a:ea typeface="PMingLiU" panose="02020500000000000000" pitchFamily="18" charset="-120"/>
              </a:rPr>
              <a:t>？</a:t>
            </a:r>
            <a:endParaRPr lang="en-US" altLang="zh-TW" dirty="0">
              <a:latin typeface="Tw Cen MT Condensed Extra Bold" panose="020B0803020202020204" pitchFamily="34" charset="0"/>
              <a:ea typeface="微軟正黑體" panose="020B0604030504040204" pitchFamily="34" charset="-120"/>
            </a:endParaRPr>
          </a:p>
        </p:txBody>
      </p:sp>
      <p:sp>
        <p:nvSpPr>
          <p:cNvPr id="5" name="文字方塊 4"/>
          <p:cNvSpPr txBox="1"/>
          <p:nvPr/>
        </p:nvSpPr>
        <p:spPr>
          <a:xfrm>
            <a:off x="2797740" y="1626354"/>
            <a:ext cx="3560817"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G</a:t>
            </a:r>
            <a:r>
              <a:rPr lang="zh-TW" altLang="en-US" b="1" dirty="0" smtClean="0">
                <a:latin typeface="微軟正黑體" panose="020B0604030504040204" pitchFamily="34" charset="-120"/>
                <a:ea typeface="微軟正黑體" panose="020B0604030504040204" pitchFamily="34" charset="-120"/>
              </a:rPr>
              <a:t> 同學還是有疑慮，想繼續問</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965350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44987" y="915566"/>
            <a:ext cx="7272808" cy="3416320"/>
          </a:xfrm>
          <a:prstGeom prst="rect">
            <a:avLst/>
          </a:prstGeom>
          <a:noFill/>
          <a:ln>
            <a:noFill/>
            <a:prstDash val="lgDash"/>
          </a:ln>
        </p:spPr>
        <p:txBody>
          <a:bodyPr wrap="square" rtlCol="0">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前提：由學生與老師共同執行，且有實質貢獻</a:t>
            </a:r>
            <a:endParaRPr lang="en-US" altLang="zh-TW" dirty="0" smtClean="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3 </a:t>
            </a:r>
            <a:r>
              <a:rPr lang="zh-TW" altLang="en-US" dirty="0" smtClean="0">
                <a:latin typeface="微軟正黑體" panose="020B0604030504040204" pitchFamily="34" charset="-120"/>
                <a:ea typeface="微軟正黑體" panose="020B0604030504040204" pitchFamily="34" charset="-120"/>
              </a:rPr>
              <a:t>種呈現型態</a:t>
            </a:r>
            <a:r>
              <a:rPr lang="en-US" altLang="zh-TW" dirty="0" smtClean="0">
                <a:latin typeface="微軟正黑體" panose="020B0604030504040204" pitchFamily="34" charset="-120"/>
                <a:ea typeface="微軟正黑體" panose="020B0604030504040204" pitchFamily="34" charset="-120"/>
              </a:rPr>
              <a:t>︰</a:t>
            </a:r>
            <a:r>
              <a:rPr lang="zh-TW" altLang="en-US" u="sng" dirty="0" smtClean="0">
                <a:latin typeface="微軟正黑體" panose="020B0604030504040204" pitchFamily="34" charset="-120"/>
                <a:ea typeface="微軟正黑體" panose="020B0604030504040204" pitchFamily="34" charset="-120"/>
              </a:rPr>
              <a:t>學位論文、科技部結案報告、學術期刊投稿</a:t>
            </a:r>
            <a:endParaRPr lang="en-US" altLang="zh-TW" u="sng" dirty="0" smtClean="0">
              <a:latin typeface="微軟正黑體" panose="020B0604030504040204" pitchFamily="34" charset="-120"/>
              <a:ea typeface="微軟正黑體" panose="020B0604030504040204" pitchFamily="34" charset="-120"/>
            </a:endParaRPr>
          </a:p>
          <a:p>
            <a:pPr marL="285750" lvl="1"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 件事情確認</a:t>
            </a:r>
            <a:r>
              <a:rPr lang="en-US" altLang="zh-TW" dirty="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742950" lvl="2"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是否公開</a:t>
            </a:r>
            <a:endParaRPr lang="en-US" altLang="zh-TW" dirty="0" smtClean="0">
              <a:latin typeface="微軟正黑體" panose="020B0604030504040204" pitchFamily="34" charset="-120"/>
              <a:ea typeface="微軟正黑體" panose="020B0604030504040204" pitchFamily="34" charset="-120"/>
            </a:endParaRPr>
          </a:p>
          <a:p>
            <a:pPr marL="1200150" lvl="3"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內部審查文件</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還是成果發表</a:t>
            </a:r>
            <a:r>
              <a:rPr lang="en-US" altLang="zh-TW" dirty="0" smtClean="0">
                <a:latin typeface="微軟正黑體" panose="020B0604030504040204" pitchFamily="34" charset="-120"/>
                <a:ea typeface="微軟正黑體" panose="020B0604030504040204" pitchFamily="34" charset="-120"/>
              </a:rPr>
              <a:t>?</a:t>
            </a:r>
          </a:p>
          <a:p>
            <a:pPr marL="742950" lvl="2"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提交</a:t>
            </a:r>
            <a:r>
              <a:rPr lang="zh-TW" altLang="en-US" dirty="0">
                <a:latin typeface="微軟正黑體" panose="020B0604030504040204" pitchFamily="34" charset="-120"/>
                <a:ea typeface="微軟正黑體" panose="020B0604030504040204" pitchFamily="34" charset="-120"/>
              </a:rPr>
              <a:t>時間</a:t>
            </a:r>
            <a:r>
              <a:rPr lang="zh-TW" altLang="en-US" dirty="0" smtClean="0">
                <a:latin typeface="微軟正黑體" panose="020B0604030504040204" pitchFamily="34" charset="-120"/>
                <a:ea typeface="微軟正黑體" panose="020B0604030504040204" pitchFamily="34" charset="-120"/>
              </a:rPr>
              <a:t>，誰先誰後</a:t>
            </a:r>
            <a:endParaRPr lang="en-US" altLang="zh-TW" dirty="0" smtClean="0">
              <a:latin typeface="微軟正黑體" panose="020B0604030504040204" pitchFamily="34" charset="-120"/>
              <a:ea typeface="微軟正黑體" panose="020B0604030504040204" pitchFamily="34" charset="-120"/>
            </a:endParaRPr>
          </a:p>
          <a:p>
            <a:pPr marL="1200150" lvl="3" indent="-285750">
              <a:buFont typeface="Arial" panose="020B0604020202020204" pitchFamily="34" charset="0"/>
              <a:buChar char="•"/>
            </a:pPr>
            <a:r>
              <a:rPr lang="zh-TW" altLang="en-US" u="sng" dirty="0" smtClean="0">
                <a:latin typeface="微軟正黑體" panose="020B0604030504040204" pitchFamily="34" charset="-120"/>
                <a:ea typeface="微軟正黑體" panose="020B0604030504040204" pitchFamily="34" charset="-120"/>
              </a:rPr>
              <a:t>後者</a:t>
            </a:r>
            <a:r>
              <a:rPr lang="zh-TW" altLang="en-US" dirty="0" smtClean="0">
                <a:latin typeface="微軟正黑體" panose="020B0604030504040204" pitchFamily="34" charset="-120"/>
                <a:ea typeface="微軟正黑體" panose="020B0604030504040204" pitchFamily="34" charset="-120"/>
              </a:rPr>
              <a:t>須清楚交代哪些部份源自於</a:t>
            </a:r>
            <a:r>
              <a:rPr lang="zh-TW" altLang="en-US" u="sng" dirty="0" smtClean="0">
                <a:latin typeface="微軟正黑體" panose="020B0604030504040204" pitchFamily="34" charset="-120"/>
                <a:ea typeface="微軟正黑體" panose="020B0604030504040204" pitchFamily="34" charset="-120"/>
              </a:rPr>
              <a:t>前者</a:t>
            </a:r>
            <a:endParaRPr lang="en-US" altLang="zh-TW" u="sng" dirty="0" smtClean="0">
              <a:latin typeface="微軟正黑體" panose="020B0604030504040204" pitchFamily="34" charset="-120"/>
              <a:ea typeface="微軟正黑體" panose="020B0604030504040204" pitchFamily="34" charset="-120"/>
            </a:endParaRPr>
          </a:p>
          <a:p>
            <a:pPr marL="1200150" lvl="3" indent="-285750">
              <a:buFont typeface="Arial" panose="020B0604020202020204" pitchFamily="34" charset="0"/>
              <a:buChar char="•"/>
            </a:pPr>
            <a:endParaRPr lang="en-US" altLang="zh-TW" u="sng" dirty="0" smtClean="0">
              <a:latin typeface="微軟正黑體" panose="020B0604030504040204" pitchFamily="34" charset="-120"/>
              <a:ea typeface="微軟正黑體" panose="020B0604030504040204" pitchFamily="34" charset="-120"/>
            </a:endParaRPr>
          </a:p>
          <a:p>
            <a:pPr marL="742950" lvl="2"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何種呈現型態是</a:t>
            </a:r>
            <a:r>
              <a:rPr lang="zh-TW" altLang="en-US" u="sng" dirty="0" smtClean="0">
                <a:latin typeface="微軟正黑體" panose="020B0604030504040204" pitchFamily="34" charset="-120"/>
                <a:ea typeface="微軟正黑體" panose="020B0604030504040204" pitchFamily="34" charset="-120"/>
              </a:rPr>
              <a:t>最後發表版本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論文</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期刊</a:t>
            </a:r>
            <a:r>
              <a:rPr lang="en-US" altLang="zh-TW" dirty="0" smtClean="0">
                <a:latin typeface="微軟正黑體" panose="020B0604030504040204" pitchFamily="34" charset="-120"/>
                <a:ea typeface="微軟正黑體" panose="020B0604030504040204" pitchFamily="34" charset="-120"/>
              </a:rPr>
              <a:t>?)</a:t>
            </a:r>
          </a:p>
          <a:p>
            <a:pPr marL="1200150" lvl="3"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因為「正式</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非正式」在各領域界定有落差，太執著則限於文字泥沼</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中，建議將觀念改成「最終發表」一詞</a:t>
            </a:r>
            <a:endParaRPr lang="en-US" altLang="zh-TW" u="sng" dirty="0" smtClean="0">
              <a:solidFill>
                <a:srgbClr val="92D05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501989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3001" y="0"/>
            <a:ext cx="3430999" cy="5143500"/>
          </a:xfrm>
          <a:prstGeom prst="rect">
            <a:avLst/>
          </a:prstGeom>
        </p:spPr>
      </p:pic>
      <p:sp>
        <p:nvSpPr>
          <p:cNvPr id="9" name="文字方塊 8"/>
          <p:cNvSpPr txBox="1"/>
          <p:nvPr/>
        </p:nvSpPr>
        <p:spPr>
          <a:xfrm>
            <a:off x="552522" y="1498664"/>
            <a:ext cx="4824536" cy="3177793"/>
          </a:xfrm>
          <a:prstGeom prst="rect">
            <a:avLst/>
          </a:prstGeom>
          <a:noFill/>
        </p:spPr>
        <p:txBody>
          <a:bodyPr wrap="square" rtlCol="0">
            <a:spAutoFit/>
          </a:bodyPr>
          <a:lstStyle/>
          <a:p>
            <a:r>
              <a:rPr lang="en-US" altLang="zh-TW" dirty="0" smtClean="0">
                <a:latin typeface="Tw Cen MT Condensed Extra Bold" panose="020B0803020202020204" pitchFamily="34" charset="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我老闆說要拿我的碩士論文去繳交科技部計</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畫成果報告，聽起來覺得有點怪？</a:t>
            </a:r>
            <a:r>
              <a:rPr lang="en-US" altLang="zh-TW" dirty="0" smtClean="0">
                <a:latin typeface="Tw Cen MT Condensed Extra Bold" panose="020B0803020202020204" pitchFamily="34" charset="0"/>
                <a:ea typeface="微軟正黑體" panose="020B0604030504040204" pitchFamily="34" charset="-120"/>
              </a:rPr>
              <a:t>„</a:t>
            </a:r>
          </a:p>
          <a:p>
            <a:endParaRPr lang="en-US" altLang="zh-TW" dirty="0" smtClean="0">
              <a:latin typeface="微軟正黑體" panose="020B0604030504040204" pitchFamily="34" charset="-120"/>
              <a:ea typeface="微軟正黑體" panose="020B0604030504040204" pitchFamily="34" charset="-120"/>
            </a:endParaRPr>
          </a:p>
          <a:p>
            <a:endParaRPr lang="en-US" altLang="zh-TW" sz="1000" dirty="0" smtClean="0">
              <a:latin typeface="微軟正黑體" panose="020B0604030504040204" pitchFamily="34" charset="-120"/>
              <a:ea typeface="微軟正黑體" panose="020B0604030504040204" pitchFamily="34" charset="-120"/>
            </a:endParaRPr>
          </a:p>
          <a:p>
            <a:r>
              <a:rPr lang="en-US" altLang="zh-TW" dirty="0" smtClean="0">
                <a:latin typeface="Tw Cen MT Condensed Extra Bold" panose="020B0803020202020204" pitchFamily="34" charset="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學生的論文基本上都是我的想法</a:t>
            </a:r>
            <a:r>
              <a:rPr lang="zh-TW" altLang="en-US" dirty="0">
                <a:latin typeface="微軟正黑體" panose="020B0604030504040204" pitchFamily="34" charset="-120"/>
                <a:ea typeface="微軟正黑體" panose="020B0604030504040204" pitchFamily="34" charset="-120"/>
              </a:rPr>
              <a:t>，而且全部幾乎被我改掉重寫，</a:t>
            </a:r>
            <a:r>
              <a:rPr lang="zh-TW" altLang="en-US" dirty="0" smtClean="0">
                <a:latin typeface="微軟正黑體" panose="020B0604030504040204" pitchFamily="34" charset="-120"/>
                <a:ea typeface="微軟正黑體" panose="020B0604030504040204" pitchFamily="34" charset="-120"/>
              </a:rPr>
              <a:t>這樣學生還算作者嗎</a:t>
            </a:r>
            <a:r>
              <a:rPr lang="en-US" altLang="zh-TW" dirty="0" smtClean="0">
                <a:latin typeface="微軟正黑體" panose="020B0604030504040204" pitchFamily="34" charset="-120"/>
                <a:ea typeface="微軟正黑體" panose="020B0604030504040204" pitchFamily="34" charset="-120"/>
              </a:rPr>
              <a:t>？</a:t>
            </a:r>
            <a:r>
              <a:rPr lang="en-US" altLang="zh-TW" dirty="0" smtClean="0">
                <a:latin typeface="Tw Cen MT Condensed Extra Bold" panose="020B0803020202020204" pitchFamily="34" charset="0"/>
                <a:ea typeface="微軟正黑體" panose="020B0604030504040204" pitchFamily="34" charset="-120"/>
              </a:rPr>
              <a:t>„</a:t>
            </a:r>
          </a:p>
          <a:p>
            <a:r>
              <a:rPr lang="en-US" altLang="zh-TW" dirty="0" smtClean="0">
                <a:latin typeface="Tw Cen MT Condensed Extra Bold" panose="020B0803020202020204" pitchFamily="34" charset="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為了方便教學，我用圖書館電腦下載付費文</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獻上傳到學校雲端，應該沒甚麼問題吧</a:t>
            </a:r>
            <a:r>
              <a:rPr lang="en-US" altLang="zh-TW" dirty="0" smtClean="0">
                <a:latin typeface="微軟正黑體" panose="020B0604030504040204" pitchFamily="34" charset="-120"/>
                <a:ea typeface="微軟正黑體" panose="020B0604030504040204" pitchFamily="34" charset="-120"/>
              </a:rPr>
              <a:t>？</a:t>
            </a:r>
            <a:r>
              <a:rPr lang="en-US" altLang="zh-TW" dirty="0" smtClean="0">
                <a:latin typeface="Tw Cen MT Condensed Extra Bold" panose="020B0803020202020204" pitchFamily="34" charset="0"/>
                <a:ea typeface="微軟正黑體" panose="020B0604030504040204" pitchFamily="34" charset="-120"/>
              </a:rPr>
              <a:t>„</a:t>
            </a:r>
          </a:p>
          <a:p>
            <a:endParaRPr lang="en-US" altLang="zh-TW" dirty="0" smtClean="0">
              <a:latin typeface="微軟正黑體" panose="020B0604030504040204" pitchFamily="34" charset="-120"/>
              <a:ea typeface="微軟正黑體" panose="020B0604030504040204" pitchFamily="34" charset="-120"/>
            </a:endParaRPr>
          </a:p>
          <a:p>
            <a:endParaRPr lang="en-US" altLang="zh-TW" sz="1050" dirty="0" smtClean="0">
              <a:latin typeface="微軟正黑體" panose="020B0604030504040204" pitchFamily="34" charset="-120"/>
              <a:ea typeface="微軟正黑體" panose="020B0604030504040204" pitchFamily="34" charset="-120"/>
            </a:endParaRPr>
          </a:p>
          <a:p>
            <a:r>
              <a:rPr lang="en-US" altLang="zh-TW" dirty="0" smtClean="0">
                <a:latin typeface="Tw Cen MT Condensed Extra Bold" panose="020B0803020202020204" pitchFamily="34" charset="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研究助理的工作，應該跟研究生差不多吧</a:t>
            </a:r>
            <a:r>
              <a:rPr lang="en-US" altLang="zh-TW" dirty="0" smtClean="0">
                <a:latin typeface="微軟正黑體" panose="020B0604030504040204" pitchFamily="34" charset="-120"/>
                <a:ea typeface="微軟正黑體" panose="020B0604030504040204" pitchFamily="34" charset="-120"/>
              </a:rPr>
              <a:t>？</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要</a:t>
            </a:r>
            <a:r>
              <a:rPr lang="zh-TW" altLang="en-US" dirty="0" smtClean="0">
                <a:latin typeface="微軟正黑體" panose="020B0604030504040204" pitchFamily="34" charset="-120"/>
                <a:ea typeface="微軟正黑體" panose="020B0604030504040204" pitchFamily="34" charset="-120"/>
              </a:rPr>
              <a:t>我寫研究報告或計畫，很正常吧</a:t>
            </a:r>
            <a:r>
              <a:rPr lang="en-US" altLang="zh-TW" dirty="0" smtClean="0">
                <a:latin typeface="微軟正黑體" panose="020B0604030504040204" pitchFamily="34" charset="-120"/>
                <a:ea typeface="微軟正黑體" panose="020B0604030504040204" pitchFamily="34" charset="-120"/>
              </a:rPr>
              <a:t>？</a:t>
            </a:r>
            <a:r>
              <a:rPr lang="en-US" altLang="zh-TW" dirty="0" smtClean="0">
                <a:latin typeface="Tw Cen MT Condensed Extra Bold" panose="020B0803020202020204" pitchFamily="34" charset="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p:txBody>
      </p:sp>
      <p:pic>
        <p:nvPicPr>
          <p:cNvPr id="1026" name="Picture 2" descr="Copy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050" y="1630678"/>
            <a:ext cx="1882143" cy="188214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群組 20"/>
          <p:cNvGrpSpPr/>
          <p:nvPr/>
        </p:nvGrpSpPr>
        <p:grpSpPr>
          <a:xfrm>
            <a:off x="179512" y="1419621"/>
            <a:ext cx="581770" cy="3625684"/>
            <a:chOff x="179512" y="1419621"/>
            <a:chExt cx="581770" cy="3625684"/>
          </a:xfrm>
        </p:grpSpPr>
        <p:sp>
          <p:nvSpPr>
            <p:cNvPr id="15" name="手繪多邊形 14"/>
            <p:cNvSpPr/>
            <p:nvPr/>
          </p:nvSpPr>
          <p:spPr>
            <a:xfrm>
              <a:off x="179512" y="1419621"/>
              <a:ext cx="504055" cy="3456385"/>
            </a:xfrm>
            <a:custGeom>
              <a:avLst/>
              <a:gdLst>
                <a:gd name="connsiteX0" fmla="*/ 36292 w 503017"/>
                <a:gd name="connsiteY0" fmla="*/ 0 h 4667250"/>
                <a:gd name="connsiteX1" fmla="*/ 7717 w 503017"/>
                <a:gd name="connsiteY1" fmla="*/ 3305175 h 4667250"/>
                <a:gd name="connsiteX2" fmla="*/ 160117 w 503017"/>
                <a:gd name="connsiteY2" fmla="*/ 4352925 h 4667250"/>
                <a:gd name="connsiteX3" fmla="*/ 503017 w 503017"/>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503017" h="4667250">
                  <a:moveTo>
                    <a:pt x="36292" y="0"/>
                  </a:moveTo>
                  <a:cubicBezTo>
                    <a:pt x="11686" y="1289844"/>
                    <a:pt x="-12920" y="2579688"/>
                    <a:pt x="7717" y="3305175"/>
                  </a:cubicBezTo>
                  <a:cubicBezTo>
                    <a:pt x="28354" y="4030662"/>
                    <a:pt x="77567" y="4125912"/>
                    <a:pt x="160117" y="4352925"/>
                  </a:cubicBezTo>
                  <a:cubicBezTo>
                    <a:pt x="242667" y="4579938"/>
                    <a:pt x="503017" y="4667250"/>
                    <a:pt x="503017" y="466725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7" name="手繪多邊形 16"/>
            <p:cNvSpPr/>
            <p:nvPr/>
          </p:nvSpPr>
          <p:spPr>
            <a:xfrm>
              <a:off x="257227" y="1588920"/>
              <a:ext cx="504055" cy="3456385"/>
            </a:xfrm>
            <a:custGeom>
              <a:avLst/>
              <a:gdLst>
                <a:gd name="connsiteX0" fmla="*/ 36292 w 503017"/>
                <a:gd name="connsiteY0" fmla="*/ 0 h 4667250"/>
                <a:gd name="connsiteX1" fmla="*/ 7717 w 503017"/>
                <a:gd name="connsiteY1" fmla="*/ 3305175 h 4667250"/>
                <a:gd name="connsiteX2" fmla="*/ 160117 w 503017"/>
                <a:gd name="connsiteY2" fmla="*/ 4352925 h 4667250"/>
                <a:gd name="connsiteX3" fmla="*/ 503017 w 503017"/>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503017" h="4667250">
                  <a:moveTo>
                    <a:pt x="36292" y="0"/>
                  </a:moveTo>
                  <a:cubicBezTo>
                    <a:pt x="11686" y="1289844"/>
                    <a:pt x="-12920" y="2579688"/>
                    <a:pt x="7717" y="3305175"/>
                  </a:cubicBezTo>
                  <a:cubicBezTo>
                    <a:pt x="28354" y="4030662"/>
                    <a:pt x="77567" y="4125912"/>
                    <a:pt x="160117" y="4352925"/>
                  </a:cubicBezTo>
                  <a:cubicBezTo>
                    <a:pt x="242667" y="4579938"/>
                    <a:pt x="503017" y="4667250"/>
                    <a:pt x="503017" y="466725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grpSp>
      <p:grpSp>
        <p:nvGrpSpPr>
          <p:cNvPr id="23" name="群組 22"/>
          <p:cNvGrpSpPr/>
          <p:nvPr/>
        </p:nvGrpSpPr>
        <p:grpSpPr>
          <a:xfrm flipH="1" flipV="1">
            <a:off x="4860032" y="1241591"/>
            <a:ext cx="581770" cy="3625684"/>
            <a:chOff x="179512" y="1419621"/>
            <a:chExt cx="581770" cy="3625684"/>
          </a:xfrm>
        </p:grpSpPr>
        <p:sp>
          <p:nvSpPr>
            <p:cNvPr id="24" name="手繪多邊形 23"/>
            <p:cNvSpPr/>
            <p:nvPr/>
          </p:nvSpPr>
          <p:spPr>
            <a:xfrm>
              <a:off x="179512" y="1419621"/>
              <a:ext cx="504055" cy="3456385"/>
            </a:xfrm>
            <a:custGeom>
              <a:avLst/>
              <a:gdLst>
                <a:gd name="connsiteX0" fmla="*/ 36292 w 503017"/>
                <a:gd name="connsiteY0" fmla="*/ 0 h 4667250"/>
                <a:gd name="connsiteX1" fmla="*/ 7717 w 503017"/>
                <a:gd name="connsiteY1" fmla="*/ 3305175 h 4667250"/>
                <a:gd name="connsiteX2" fmla="*/ 160117 w 503017"/>
                <a:gd name="connsiteY2" fmla="*/ 4352925 h 4667250"/>
                <a:gd name="connsiteX3" fmla="*/ 503017 w 503017"/>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503017" h="4667250">
                  <a:moveTo>
                    <a:pt x="36292" y="0"/>
                  </a:moveTo>
                  <a:cubicBezTo>
                    <a:pt x="11686" y="1289844"/>
                    <a:pt x="-12920" y="2579688"/>
                    <a:pt x="7717" y="3305175"/>
                  </a:cubicBezTo>
                  <a:cubicBezTo>
                    <a:pt x="28354" y="4030662"/>
                    <a:pt x="77567" y="4125912"/>
                    <a:pt x="160117" y="4352925"/>
                  </a:cubicBezTo>
                  <a:cubicBezTo>
                    <a:pt x="242667" y="4579938"/>
                    <a:pt x="503017" y="4667250"/>
                    <a:pt x="503017" y="466725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5" name="手繪多邊形 24"/>
            <p:cNvSpPr/>
            <p:nvPr/>
          </p:nvSpPr>
          <p:spPr>
            <a:xfrm>
              <a:off x="257227" y="1588920"/>
              <a:ext cx="504055" cy="3456385"/>
            </a:xfrm>
            <a:custGeom>
              <a:avLst/>
              <a:gdLst>
                <a:gd name="connsiteX0" fmla="*/ 36292 w 503017"/>
                <a:gd name="connsiteY0" fmla="*/ 0 h 4667250"/>
                <a:gd name="connsiteX1" fmla="*/ 7717 w 503017"/>
                <a:gd name="connsiteY1" fmla="*/ 3305175 h 4667250"/>
                <a:gd name="connsiteX2" fmla="*/ 160117 w 503017"/>
                <a:gd name="connsiteY2" fmla="*/ 4352925 h 4667250"/>
                <a:gd name="connsiteX3" fmla="*/ 503017 w 503017"/>
                <a:gd name="connsiteY3" fmla="*/ 4667250 h 4667250"/>
              </a:gdLst>
              <a:ahLst/>
              <a:cxnLst>
                <a:cxn ang="0">
                  <a:pos x="connsiteX0" y="connsiteY0"/>
                </a:cxn>
                <a:cxn ang="0">
                  <a:pos x="connsiteX1" y="connsiteY1"/>
                </a:cxn>
                <a:cxn ang="0">
                  <a:pos x="connsiteX2" y="connsiteY2"/>
                </a:cxn>
                <a:cxn ang="0">
                  <a:pos x="connsiteX3" y="connsiteY3"/>
                </a:cxn>
              </a:cxnLst>
              <a:rect l="l" t="t" r="r" b="b"/>
              <a:pathLst>
                <a:path w="503017" h="4667250">
                  <a:moveTo>
                    <a:pt x="36292" y="0"/>
                  </a:moveTo>
                  <a:cubicBezTo>
                    <a:pt x="11686" y="1289844"/>
                    <a:pt x="-12920" y="2579688"/>
                    <a:pt x="7717" y="3305175"/>
                  </a:cubicBezTo>
                  <a:cubicBezTo>
                    <a:pt x="28354" y="4030662"/>
                    <a:pt x="77567" y="4125912"/>
                    <a:pt x="160117" y="4352925"/>
                  </a:cubicBezTo>
                  <a:cubicBezTo>
                    <a:pt x="242667" y="4579938"/>
                    <a:pt x="503017" y="4667250"/>
                    <a:pt x="503017" y="466725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grpSp>
      <p:grpSp>
        <p:nvGrpSpPr>
          <p:cNvPr id="27" name="群組 26"/>
          <p:cNvGrpSpPr/>
          <p:nvPr/>
        </p:nvGrpSpPr>
        <p:grpSpPr>
          <a:xfrm>
            <a:off x="257228" y="411510"/>
            <a:ext cx="5143448" cy="692497"/>
            <a:chOff x="257228" y="411510"/>
            <a:chExt cx="5143448" cy="692497"/>
          </a:xfrm>
        </p:grpSpPr>
        <p:grpSp>
          <p:nvGrpSpPr>
            <p:cNvPr id="20" name="群組 19"/>
            <p:cNvGrpSpPr/>
            <p:nvPr/>
          </p:nvGrpSpPr>
          <p:grpSpPr>
            <a:xfrm>
              <a:off x="257228" y="411510"/>
              <a:ext cx="5143448" cy="692497"/>
              <a:chOff x="323527" y="565566"/>
              <a:chExt cx="5389471" cy="692497"/>
            </a:xfrm>
          </p:grpSpPr>
          <p:sp>
            <p:nvSpPr>
              <p:cNvPr id="10" name="文字方塊 9"/>
              <p:cNvSpPr txBox="1"/>
              <p:nvPr/>
            </p:nvSpPr>
            <p:spPr>
              <a:xfrm>
                <a:off x="323527" y="565566"/>
                <a:ext cx="5389471" cy="692497"/>
              </a:xfrm>
              <a:prstGeom prst="rect">
                <a:avLst/>
              </a:prstGeom>
              <a:solidFill>
                <a:srgbClr val="FFD6D5"/>
              </a:solidFill>
              <a:ln w="19050">
                <a:solidFill>
                  <a:schemeClr val="bg1">
                    <a:lumMod val="50000"/>
                  </a:schemeClr>
                </a:solidFill>
                <a:prstDash val="lgDash"/>
              </a:ln>
            </p:spPr>
            <p:txBody>
              <a:bodyPr wrap="square" rtlCol="0">
                <a:spAutoFit/>
              </a:bodyPr>
              <a:lstStyle/>
              <a:p>
                <a:endParaRPr lang="en-US" altLang="zh-TW" sz="5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誠信辦公室最常被諮詢的疑慮？</a:t>
                </a:r>
              </a:p>
              <a:p>
                <a:endParaRPr lang="zh-TW" altLang="en-US" sz="600" dirty="0">
                  <a:latin typeface="微軟正黑體" panose="020B0604030504040204" pitchFamily="34" charset="-120"/>
                  <a:ea typeface="微軟正黑體" panose="020B0604030504040204" pitchFamily="34" charset="-120"/>
                </a:endParaRPr>
              </a:p>
            </p:txBody>
          </p:sp>
          <p:sp>
            <p:nvSpPr>
              <p:cNvPr id="16" name="橢圓 15"/>
              <p:cNvSpPr/>
              <p:nvPr/>
            </p:nvSpPr>
            <p:spPr>
              <a:xfrm>
                <a:off x="5045824" y="637582"/>
                <a:ext cx="75444" cy="72000"/>
              </a:xfrm>
              <a:prstGeom prst="ellipse">
                <a:avLst/>
              </a:prstGeom>
              <a:solidFill>
                <a:srgbClr val="3366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462443" y="1131094"/>
                <a:ext cx="360040" cy="54078"/>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8" name="橢圓 27"/>
            <p:cNvSpPr/>
            <p:nvPr/>
          </p:nvSpPr>
          <p:spPr>
            <a:xfrm>
              <a:off x="4396086" y="483526"/>
              <a:ext cx="72000" cy="72000"/>
            </a:xfrm>
            <a:prstGeom prst="ellipse">
              <a:avLst/>
            </a:prstGeom>
            <a:solidFill>
              <a:srgbClr val="CC33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p:cNvSpPr txBox="1"/>
          <p:nvPr/>
        </p:nvSpPr>
        <p:spPr>
          <a:xfrm>
            <a:off x="330235" y="1184164"/>
            <a:ext cx="1073413" cy="369332"/>
          </a:xfrm>
          <a:prstGeom prst="rect">
            <a:avLst/>
          </a:prstGeom>
          <a:noFill/>
        </p:spPr>
        <p:txBody>
          <a:bodyPr wrap="square" rtlCol="0">
            <a:spAutoFit/>
          </a:bodyPr>
          <a:lstStyle/>
          <a:p>
            <a:r>
              <a:rPr lang="en-US" altLang="zh-TW" dirty="0" smtClean="0">
                <a:solidFill>
                  <a:schemeClr val="tx2">
                    <a:lumMod val="60000"/>
                    <a:lumOff val="40000"/>
                  </a:schemeClr>
                </a:solidFill>
                <a:latin typeface="微軟正黑體" panose="020B0604030504040204" pitchFamily="34" charset="-120"/>
                <a:ea typeface="微軟正黑體" panose="020B0604030504040204" pitchFamily="34" charset="-120"/>
              </a:rPr>
              <a:t>G </a:t>
            </a:r>
            <a:r>
              <a:rPr lang="zh-TW" altLang="en-US" dirty="0" smtClean="0">
                <a:solidFill>
                  <a:schemeClr val="tx2">
                    <a:lumMod val="60000"/>
                    <a:lumOff val="40000"/>
                  </a:schemeClr>
                </a:solidFill>
                <a:latin typeface="微軟正黑體" panose="020B0604030504040204" pitchFamily="34" charset="-120"/>
                <a:ea typeface="微軟正黑體" panose="020B0604030504040204" pitchFamily="34" charset="-120"/>
              </a:rPr>
              <a:t>同學</a:t>
            </a:r>
            <a:r>
              <a:rPr lang="zh-TW" altLang="en-US" dirty="0" smtClean="0">
                <a:solidFill>
                  <a:schemeClr val="tx2">
                    <a:lumMod val="60000"/>
                    <a:lumOff val="40000"/>
                  </a:schemeClr>
                </a:solidFill>
                <a:latin typeface="PMingLiU" panose="02020500000000000000" pitchFamily="18" charset="-120"/>
                <a:ea typeface="PMingLiU" panose="02020500000000000000" pitchFamily="18" charset="-120"/>
              </a:rPr>
              <a:t>：</a:t>
            </a:r>
            <a:endParaRPr lang="zh-TW" altLang="en-US"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330234" y="2129860"/>
            <a:ext cx="898683" cy="369332"/>
          </a:xfrm>
          <a:prstGeom prst="rect">
            <a:avLst/>
          </a:prstGeom>
          <a:noFill/>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zh-TW" altLang="en-US" dirty="0">
              <a:solidFill>
                <a:srgbClr val="F2A40D"/>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330234" y="3715025"/>
            <a:ext cx="1387953" cy="369332"/>
          </a:xfrm>
          <a:prstGeom prst="rect">
            <a:avLst/>
          </a:prstGeom>
          <a:noFill/>
        </p:spPr>
        <p:txBody>
          <a:bodyPr wrap="square" rtlCol="0">
            <a:spAutoFit/>
          </a:bodyPr>
          <a:lstStyle/>
          <a:p>
            <a:r>
              <a:rPr lang="en-US" altLang="zh-TW" dirty="0" smtClean="0">
                <a:solidFill>
                  <a:srgbClr val="BB3D1B"/>
                </a:solidFill>
                <a:latin typeface="微軟正黑體" panose="020B0604030504040204" pitchFamily="34" charset="-120"/>
                <a:ea typeface="微軟正黑體" panose="020B0604030504040204" pitchFamily="34" charset="-120"/>
              </a:rPr>
              <a:t>S </a:t>
            </a:r>
            <a:r>
              <a:rPr lang="zh-TW" altLang="en-US" dirty="0" smtClean="0">
                <a:solidFill>
                  <a:srgbClr val="BB3D1B"/>
                </a:solidFill>
                <a:latin typeface="微軟正黑體" panose="020B0604030504040204" pitchFamily="34" charset="-120"/>
                <a:ea typeface="微軟正黑體" panose="020B0604030504040204" pitchFamily="34" charset="-120"/>
              </a:rPr>
              <a:t>研究助理</a:t>
            </a:r>
            <a:r>
              <a:rPr lang="zh-TW" altLang="en-US" dirty="0" smtClean="0">
                <a:solidFill>
                  <a:srgbClr val="BB3D1B"/>
                </a:solidFill>
                <a:latin typeface="PMingLiU" panose="02020500000000000000" pitchFamily="18" charset="-120"/>
                <a:ea typeface="PMingLiU" panose="02020500000000000000" pitchFamily="18" charset="-120"/>
              </a:rPr>
              <a:t>：</a:t>
            </a:r>
            <a:endParaRPr lang="zh-TW" altLang="en-US" dirty="0">
              <a:solidFill>
                <a:srgbClr val="BB3D1B"/>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6981124" y="3512821"/>
            <a:ext cx="1191276" cy="369332"/>
          </a:xfrm>
          <a:prstGeom prst="rect">
            <a:avLst/>
          </a:prstGeom>
          <a:noFill/>
        </p:spPr>
        <p:txBody>
          <a:bodyPr wrap="square" rtlCol="0">
            <a:spAutoFit/>
          </a:bodyPr>
          <a:lstStyle/>
          <a:p>
            <a:r>
              <a:rPr lang="en-US" altLang="zh-TW" dirty="0" smtClean="0"/>
              <a:t>Copyright</a:t>
            </a:r>
          </a:p>
        </p:txBody>
      </p:sp>
      <p:sp>
        <p:nvSpPr>
          <p:cNvPr id="3" name="文字方塊 2"/>
          <p:cNvSpPr txBox="1"/>
          <p:nvPr/>
        </p:nvSpPr>
        <p:spPr>
          <a:xfrm>
            <a:off x="246813" y="2571750"/>
            <a:ext cx="508763" cy="369332"/>
          </a:xfrm>
          <a:prstGeom prst="rect">
            <a:avLst/>
          </a:prstGeom>
          <a:noFill/>
        </p:spPr>
        <p:txBody>
          <a:bodyPr wrap="square" rtlCol="0">
            <a:spAutoFit/>
          </a:bodyPr>
          <a:lstStyle/>
          <a:p>
            <a:r>
              <a:rPr lang="en-US" altLang="zh-TW" dirty="0" smtClean="0"/>
              <a:t>Q1</a:t>
            </a:r>
            <a:endParaRPr lang="zh-TW" altLang="en-US" dirty="0"/>
          </a:p>
        </p:txBody>
      </p:sp>
      <p:sp>
        <p:nvSpPr>
          <p:cNvPr id="22" name="文字方塊 21"/>
          <p:cNvSpPr txBox="1"/>
          <p:nvPr/>
        </p:nvSpPr>
        <p:spPr>
          <a:xfrm>
            <a:off x="254872" y="3206858"/>
            <a:ext cx="508763" cy="369332"/>
          </a:xfrm>
          <a:prstGeom prst="rect">
            <a:avLst/>
          </a:prstGeom>
          <a:noFill/>
        </p:spPr>
        <p:txBody>
          <a:bodyPr wrap="square" rtlCol="0">
            <a:spAutoFit/>
          </a:bodyPr>
          <a:lstStyle/>
          <a:p>
            <a:r>
              <a:rPr lang="en-US" altLang="zh-TW" dirty="0" smtClean="0"/>
              <a:t>Q2</a:t>
            </a:r>
            <a:endParaRPr lang="zh-TW" altLang="en-US" dirty="0"/>
          </a:p>
        </p:txBody>
      </p:sp>
      <p:sp>
        <p:nvSpPr>
          <p:cNvPr id="4" name="矩形 3"/>
          <p:cNvSpPr/>
          <p:nvPr/>
        </p:nvSpPr>
        <p:spPr>
          <a:xfrm>
            <a:off x="7740352" y="4873787"/>
            <a:ext cx="1388522" cy="246221"/>
          </a:xfrm>
          <a:prstGeom prst="rect">
            <a:avLst/>
          </a:prstGeom>
        </p:spPr>
        <p:txBody>
          <a:bodyPr wrap="none">
            <a:spAutoFit/>
          </a:bodyPr>
          <a:lstStyle/>
          <a:p>
            <a:r>
              <a:rPr lang="zh-TW" altLang="en-US" sz="1000" dirty="0">
                <a:solidFill>
                  <a:schemeClr val="bg1"/>
                </a:solidFill>
              </a:rPr>
              <a:t>https://unsplash.com/</a:t>
            </a:r>
          </a:p>
        </p:txBody>
      </p:sp>
    </p:spTree>
    <p:extLst>
      <p:ext uri="{BB962C8B-B14F-4D97-AF65-F5344CB8AC3E}">
        <p14:creationId xmlns:p14="http://schemas.microsoft.com/office/powerpoint/2010/main" val="383799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945660" y="1017671"/>
            <a:ext cx="7272808" cy="2677656"/>
          </a:xfrm>
          <a:prstGeom prst="rect">
            <a:avLst/>
          </a:prstGeom>
          <a:noFill/>
          <a:ln>
            <a:noFill/>
            <a:prstDash val="lgDash"/>
          </a:ln>
        </p:spPr>
        <p:txBody>
          <a:bodyPr wrap="square" rtlCol="0">
            <a:spAutoFit/>
          </a:bodyPr>
          <a:lstStyle/>
          <a:p>
            <a:pPr marL="342900" indent="-342900">
              <a:buFont typeface="Wingdings" panose="05000000000000000000" pitchFamily="2" charset="2"/>
              <a:buChar char="u"/>
            </a:pPr>
            <a:r>
              <a:rPr lang="zh-TW" altLang="en-US" sz="2400" u="sng" dirty="0" smtClean="0">
                <a:latin typeface="微軟正黑體" panose="020B0604030504040204" pitchFamily="34" charset="-120"/>
                <a:ea typeface="微軟正黑體" panose="020B0604030504040204" pitchFamily="34" charset="-120"/>
              </a:rPr>
              <a:t>科技</a:t>
            </a:r>
            <a:r>
              <a:rPr lang="zh-TW" altLang="en-US" sz="2400" u="sng" dirty="0">
                <a:latin typeface="微軟正黑體" panose="020B0604030504040204" pitchFamily="34" charset="-120"/>
                <a:ea typeface="微軟正黑體" panose="020B0604030504040204" pitchFamily="34" charset="-120"/>
              </a:rPr>
              <a:t>部計畫成果</a:t>
            </a:r>
            <a:r>
              <a:rPr lang="zh-TW" altLang="en-US" sz="2400" u="sng" dirty="0" smtClean="0">
                <a:latin typeface="微軟正黑體" panose="020B0604030504040204" pitchFamily="34" charset="-120"/>
                <a:ea typeface="微軟正黑體" panose="020B0604030504040204" pitchFamily="34" charset="-120"/>
              </a:rPr>
              <a:t>報告</a:t>
            </a:r>
            <a:endParaRPr lang="en-US" altLang="zh-TW" sz="2400" u="sng"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本質上</a:t>
            </a:r>
            <a:r>
              <a:rPr lang="zh-TW" altLang="en-US" dirty="0">
                <a:latin typeface="微軟正黑體" panose="020B0604030504040204" pitchFamily="34" charset="-120"/>
                <a:ea typeface="微軟正黑體" panose="020B0604030504040204" pitchFamily="34" charset="-120"/>
              </a:rPr>
              <a:t>僅為向</a:t>
            </a:r>
            <a:r>
              <a:rPr lang="zh-TW" altLang="en-US" dirty="0">
                <a:solidFill>
                  <a:srgbClr val="FF0000"/>
                </a:solidFill>
                <a:latin typeface="微軟正黑體" panose="020B0604030504040204" pitchFamily="34" charset="-120"/>
                <a:ea typeface="微軟正黑體" panose="020B0604030504040204" pitchFamily="34" charset="-120"/>
              </a:rPr>
              <a:t>研究經費補助單位交代研究進度</a:t>
            </a:r>
            <a:r>
              <a:rPr lang="zh-TW" altLang="en-US" dirty="0">
                <a:latin typeface="微軟正黑體" panose="020B0604030504040204" pitchFamily="34" charset="-120"/>
                <a:ea typeface="微軟正黑體" panose="020B0604030504040204" pitchFamily="34" charset="-120"/>
              </a:rPr>
              <a:t>，且審查</a:t>
            </a:r>
            <a:r>
              <a:rPr lang="zh-TW" altLang="en-US" dirty="0">
                <a:solidFill>
                  <a:srgbClr val="FF0000"/>
                </a:solidFill>
                <a:latin typeface="微軟正黑體" panose="020B0604030504040204" pitchFamily="34" charset="-120"/>
                <a:ea typeface="微軟正黑體" panose="020B0604030504040204" pitchFamily="34" charset="-120"/>
              </a:rPr>
              <a:t>不應對外公開</a:t>
            </a:r>
            <a:r>
              <a:rPr lang="zh-TW" altLang="en-US" dirty="0">
                <a:latin typeface="微軟正黑體" panose="020B0604030504040204" pitchFamily="34" charset="-120"/>
                <a:ea typeface="微軟正黑體" panose="020B0604030504040204" pitchFamily="34" charset="-120"/>
              </a:rPr>
              <a:t>，所以不算公開發表，亦</a:t>
            </a:r>
            <a:r>
              <a:rPr lang="zh-TW" altLang="en-US" dirty="0">
                <a:solidFill>
                  <a:srgbClr val="FF0000"/>
                </a:solidFill>
                <a:latin typeface="微軟正黑體" panose="020B0604030504040204" pitchFamily="34" charset="-120"/>
                <a:ea typeface="微軟正黑體" panose="020B0604030504040204" pitchFamily="34" charset="-120"/>
              </a:rPr>
              <a:t>非</a:t>
            </a:r>
            <a:r>
              <a:rPr lang="zh-TW" altLang="en-US" dirty="0">
                <a:latin typeface="微軟正黑體" panose="020B0604030504040204" pitchFamily="34" charset="-120"/>
                <a:ea typeface="微軟正黑體" panose="020B0604030504040204" pitchFamily="34" charset="-120"/>
              </a:rPr>
              <a:t>最終版的</a:t>
            </a:r>
            <a:r>
              <a:rPr lang="zh-TW" altLang="en-US" dirty="0" smtClean="0">
                <a:latin typeface="微軟正黑體" panose="020B0604030504040204" pitchFamily="34" charset="-120"/>
                <a:ea typeface="微軟正黑體" panose="020B0604030504040204" pitchFamily="34" charset="-120"/>
              </a:rPr>
              <a:t>發表。</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科技</a:t>
            </a:r>
            <a:r>
              <a:rPr lang="zh-TW" altLang="en-US" dirty="0">
                <a:latin typeface="微軟正黑體" panose="020B0604030504040204" pitchFamily="34" charset="-120"/>
                <a:ea typeface="微軟正黑體" panose="020B0604030504040204" pitchFamily="34" charset="-120"/>
              </a:rPr>
              <a:t>部</a:t>
            </a:r>
            <a:r>
              <a:rPr lang="zh-TW" altLang="en-US" dirty="0" smtClean="0">
                <a:latin typeface="微軟正黑體" panose="020B0604030504040204" pitchFamily="34" charset="-120"/>
                <a:ea typeface="微軟正黑體" panose="020B0604030504040204" pitchFamily="34" charset="-120"/>
              </a:rPr>
              <a:t>已於</a:t>
            </a:r>
            <a:r>
              <a:rPr lang="zh-TW" altLang="en-US" dirty="0" smtClean="0">
                <a:latin typeface="微軟正黑體" panose="020B0604030504040204" pitchFamily="34" charset="-120"/>
                <a:ea typeface="微軟正黑體" panose="020B0604030504040204" pitchFamily="34" charset="-120"/>
                <a:hlinkClick r:id="rId2"/>
              </a:rPr>
              <a:t>誠信電子報</a:t>
            </a:r>
            <a:r>
              <a:rPr lang="zh-TW" altLang="en-US" dirty="0" smtClean="0">
                <a:latin typeface="微軟正黑體" panose="020B0604030504040204" pitchFamily="34" charset="-120"/>
                <a:ea typeface="微軟正黑體" panose="020B0604030504040204" pitchFamily="34" charset="-120"/>
              </a:rPr>
              <a:t>提到</a:t>
            </a:r>
            <a:r>
              <a:rPr lang="zh-TW" altLang="en-US" b="1" u="sng" dirty="0" smtClean="0">
                <a:solidFill>
                  <a:srgbClr val="FF0000"/>
                </a:solidFill>
                <a:latin typeface="微軟正黑體" panose="020B0604030504040204" pitchFamily="34" charset="-120"/>
                <a:ea typeface="微軟正黑體" panose="020B0604030504040204" pitchFamily="34" charset="-120"/>
              </a:rPr>
              <a:t>禁止</a:t>
            </a:r>
            <a:r>
              <a:rPr lang="zh-TW" altLang="en-US" b="1" u="sng" dirty="0" smtClean="0">
                <a:latin typeface="微軟正黑體" panose="020B0604030504040204" pitchFamily="34" charset="-120"/>
                <a:ea typeface="微軟正黑體" panose="020B0604030504040204" pitchFamily="34" charset="-120"/>
              </a:rPr>
              <a:t>直接將學生論文作為報告內容，</a:t>
            </a:r>
            <a:r>
              <a:rPr lang="zh-TW" altLang="en-US" dirty="0">
                <a:latin typeface="微軟正黑體" panose="020B0604030504040204" pitchFamily="34" charset="-120"/>
                <a:ea typeface="微軟正黑體" panose="020B0604030504040204" pitchFamily="34" charset="-120"/>
              </a:rPr>
              <a:t>應「遵守</a:t>
            </a:r>
            <a:r>
              <a:rPr lang="zh-TW" altLang="en-US" dirty="0" smtClean="0">
                <a:latin typeface="微軟正黑體" panose="020B0604030504040204" pitchFamily="34" charset="-120"/>
                <a:ea typeface="微軟正黑體" panose="020B0604030504040204" pitchFamily="34" charset="-120"/>
              </a:rPr>
              <a:t>各領域慣例」來呈現報告內容</a:t>
            </a:r>
            <a:endParaRPr lang="en-US" altLang="zh-TW" dirty="0" smtClean="0">
              <a:latin typeface="微軟正黑體" panose="020B0604030504040204" pitchFamily="34" charset="-120"/>
              <a:ea typeface="微軟正黑體" panose="020B0604030504040204" pitchFamily="34" charset="-120"/>
            </a:endParaRPr>
          </a:p>
          <a:p>
            <a:pPr marL="1200150" lvl="2"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要改寫</a:t>
            </a:r>
            <a:endParaRPr lang="en-US" altLang="zh-TW" dirty="0" smtClean="0">
              <a:latin typeface="微軟正黑體" panose="020B0604030504040204" pitchFamily="34" charset="-120"/>
              <a:ea typeface="微軟正黑體" panose="020B0604030504040204" pitchFamily="34" charset="-120"/>
            </a:endParaRPr>
          </a:p>
          <a:p>
            <a:pPr marL="1200150" lvl="2"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結案報告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後者</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交代清楚哪些資料是來自於學生論文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前者</a:t>
            </a:r>
            <a:r>
              <a:rPr lang="en-US" altLang="zh-TW" dirty="0" smtClean="0">
                <a:latin typeface="微軟正黑體" panose="020B0604030504040204" pitchFamily="34" charset="-120"/>
                <a:ea typeface="微軟正黑體" panose="020B0604030504040204" pitchFamily="34" charset="-120"/>
              </a:rPr>
              <a:t>)</a:t>
            </a:r>
          </a:p>
        </p:txBody>
      </p:sp>
      <p:sp>
        <p:nvSpPr>
          <p:cNvPr id="8" name="文字方塊 7"/>
          <p:cNvSpPr txBox="1"/>
          <p:nvPr/>
        </p:nvSpPr>
        <p:spPr>
          <a:xfrm>
            <a:off x="6156176" y="4573166"/>
            <a:ext cx="2520280" cy="230832"/>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資料來源：科技部研究誠信電子報第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期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928927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944987" y="1020672"/>
            <a:ext cx="6840760" cy="2677656"/>
          </a:xfrm>
          <a:prstGeom prst="rect">
            <a:avLst/>
          </a:prstGeom>
          <a:noFill/>
          <a:ln w="19050">
            <a:noFill/>
            <a:prstDash val="dash"/>
          </a:ln>
        </p:spPr>
        <p:txBody>
          <a:bodyPr wrap="square" rtlCol="0">
            <a:spAutoFit/>
          </a:bodyPr>
          <a:lstStyle/>
          <a:p>
            <a:pPr marL="285750" indent="-285750">
              <a:buFont typeface="Wingdings" panose="05000000000000000000" pitchFamily="2" charset="2"/>
              <a:buChar char="u"/>
            </a:pPr>
            <a:r>
              <a:rPr lang="zh-TW" altLang="en-US" sz="2400" u="sng" dirty="0" smtClean="0">
                <a:latin typeface="微軟正黑體" panose="020B0604030504040204" pitchFamily="34" charset="-120"/>
                <a:ea typeface="微軟正黑體" panose="020B0604030504040204" pitchFamily="34" charset="-120"/>
              </a:rPr>
              <a:t>學術期刊投稿</a:t>
            </a:r>
            <a:endParaRPr lang="en-US" altLang="zh-TW" sz="2400" u="sng"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學位</a:t>
            </a:r>
            <a:r>
              <a:rPr lang="zh-TW" altLang="en-US" dirty="0">
                <a:latin typeface="微軟正黑體" panose="020B0604030504040204" pitchFamily="34" charset="-120"/>
                <a:ea typeface="微軟正黑體" panose="020B0604030504040204" pitchFamily="34" charset="-120"/>
              </a:rPr>
              <a:t>論文因希望廣為流傳，許多領域會另外於期刊上發表。因此，</a:t>
            </a:r>
            <a:r>
              <a:rPr lang="zh-TW" altLang="en-US" dirty="0">
                <a:solidFill>
                  <a:srgbClr val="FF0000"/>
                </a:solidFill>
                <a:latin typeface="微軟正黑體" panose="020B0604030504040204" pitchFamily="34" charset="-120"/>
                <a:ea typeface="微軟正黑體" panose="020B0604030504040204" pitchFamily="34" charset="-120"/>
              </a:rPr>
              <a:t>期刊才會被視為 </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「最終版發表」</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，列入著作目錄，學位論文則否。所以</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並無一稿多投</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嫌疑</a:t>
            </a:r>
            <a:endParaRPr lang="en-US" altLang="zh-TW" u="sng" dirty="0">
              <a:latin typeface="微軟正黑體" panose="020B0604030504040204" pitchFamily="34" charset="-120"/>
              <a:ea typeface="微軟正黑體" panose="020B0604030504040204" pitchFamily="34" charset="-120"/>
              <a:sym typeface="Wingdings" panose="05000000000000000000" pitchFamily="2" charset="2"/>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學位論文投稿於學術期刊，則將</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「期</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刊</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」視為最終發表，且雙方既為共同完成，需協議為</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共同作者</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，或是區分</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第一作者與通訊作者</a:t>
            </a:r>
            <a:endParaRPr lang="en-US" altLang="zh-TW" u="sng"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5" name="文字方塊 4"/>
          <p:cNvSpPr txBox="1"/>
          <p:nvPr/>
        </p:nvSpPr>
        <p:spPr>
          <a:xfrm>
            <a:off x="6156176" y="4573166"/>
            <a:ext cx="2520280" cy="230832"/>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資料來源：科技部研究誠信電子報第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期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0683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323528" y="1995686"/>
            <a:ext cx="8633802" cy="923330"/>
          </a:xfrm>
          <a:prstGeom prst="rect">
            <a:avLst/>
          </a:prstGeom>
          <a:noFill/>
          <a:ln w="19050">
            <a:solidFill>
              <a:srgbClr val="FFD6D5"/>
            </a:solidFill>
            <a:prstDash val="lgDash"/>
          </a:ln>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en-US" altLang="zh-TW" dirty="0" smtClean="0">
              <a:solidFill>
                <a:srgbClr val="F2A40D"/>
              </a:solidFill>
              <a:latin typeface="PMingLiU" panose="02020500000000000000" pitchFamily="18" charset="-120"/>
              <a:ea typeface="PMingLiU" panose="02020500000000000000" pitchFamily="18" charset="-120"/>
            </a:endParaRPr>
          </a:p>
          <a:p>
            <a:r>
              <a:rPr lang="zh-TW" altLang="en-US" dirty="0" smtClean="0">
                <a:latin typeface="微軟正黑體" panose="020B0604030504040204" pitchFamily="34" charset="-120"/>
                <a:ea typeface="微軟正黑體" panose="020B0604030504040204" pitchFamily="34" charset="-120"/>
              </a:rPr>
              <a:t>              我</a:t>
            </a:r>
            <a:r>
              <a:rPr lang="zh-TW" altLang="en-US" dirty="0">
                <a:latin typeface="微軟正黑體" panose="020B0604030504040204" pitchFamily="34" charset="-120"/>
                <a:ea typeface="微軟正黑體" panose="020B0604030504040204" pitchFamily="34" charset="-120"/>
              </a:rPr>
              <a:t>請研究助理協助填寫科技部成果報告，包括一些庶務性的表單及研究成果</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應該</a:t>
            </a:r>
            <a:r>
              <a:rPr lang="zh-TW" altLang="en-US" dirty="0">
                <a:latin typeface="微軟正黑體" panose="020B0604030504040204" pitchFamily="34" charset="-120"/>
                <a:ea typeface="微軟正黑體" panose="020B0604030504040204" pitchFamily="34" charset="-120"/>
              </a:rPr>
              <a:t>沒甚麼問題吧</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426910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339502"/>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專</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兼任研究助理的工作內容 </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1115616" y="1707654"/>
            <a:ext cx="7560840" cy="1538883"/>
          </a:xfrm>
          <a:prstGeom prst="rect">
            <a:avLst/>
          </a:prstGeom>
        </p:spPr>
        <p:txBody>
          <a:bodyPr wrap="square">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研究助理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(RA)</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協助計畫主持人</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(PI)</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研究</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之庶務性工作</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例</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資料</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調查、蒐集</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、執行實驗</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經費核銷等</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但，</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是否包括代為填寫</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庶務性表單</a:t>
            </a:r>
            <a:r>
              <a:rPr lang="en-US" altLang="zh-TW"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格</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報告內容及</a:t>
            </a:r>
            <a:r>
              <a:rPr lang="en-US" altLang="zh-TW"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zh-TW" altLang="en-US" sz="20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成果自評表</a:t>
            </a:r>
            <a:r>
              <a:rPr lang="zh-TW" altLang="en-US"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嗎</a:t>
            </a:r>
            <a:r>
              <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149776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43608" y="771550"/>
            <a:ext cx="7056784" cy="3970318"/>
          </a:xfrm>
          <a:prstGeom prst="rect">
            <a:avLst/>
          </a:prstGeom>
          <a:noFill/>
          <a:ln w="19050">
            <a:noFill/>
            <a:prstDash val="dash"/>
          </a:ln>
        </p:spPr>
        <p:txBody>
          <a:bodyPr wrap="square" rtlCol="0">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關於</a:t>
            </a:r>
            <a:r>
              <a:rPr lang="zh-TW" altLang="en-US" u="sng" dirty="0" smtClean="0">
                <a:latin typeface="微軟正黑體" panose="020B0604030504040204" pitchFamily="34" charset="-120"/>
                <a:ea typeface="微軟正黑體" panose="020B0604030504040204" pitchFamily="34" charset="-120"/>
              </a:rPr>
              <a:t>科技部專題研究計畫成果報告撰寫</a:t>
            </a:r>
            <a:r>
              <a:rPr lang="zh-TW" altLang="en-US" dirty="0" smtClean="0">
                <a:latin typeface="微軟正黑體" panose="020B0604030504040204" pitchFamily="34" charset="-120"/>
                <a:ea typeface="微軟正黑體" panose="020B0604030504040204" pitchFamily="34" charset="-120"/>
              </a:rPr>
              <a:t>，我們的建議</a:t>
            </a:r>
            <a:r>
              <a:rPr lang="en-US" altLang="zh-TW" dirty="0" smtClean="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庶務性表單、成果彙整表、排版</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頁碼編撰、附件</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圖整理、經費使用撰寫等例行填寫內容，手邊已有參考資訊之內容，</a:t>
            </a:r>
            <a:r>
              <a:rPr lang="zh-TW" altLang="en-US" u="sng" dirty="0" smtClean="0">
                <a:solidFill>
                  <a:srgbClr val="FF0000"/>
                </a:solidFill>
                <a:latin typeface="微軟正黑體" panose="020B0604030504040204" pitchFamily="34" charset="-120"/>
                <a:ea typeface="微軟正黑體" panose="020B0604030504040204" pitchFamily="34" charset="-120"/>
              </a:rPr>
              <a:t>可由 </a:t>
            </a:r>
            <a:r>
              <a:rPr lang="en-US" altLang="zh-TW" u="sng" dirty="0" smtClean="0">
                <a:solidFill>
                  <a:srgbClr val="FF0000"/>
                </a:solidFill>
                <a:latin typeface="微軟正黑體" panose="020B0604030504040204" pitchFamily="34" charset="-120"/>
                <a:ea typeface="微軟正黑體" panose="020B0604030504040204" pitchFamily="34" charset="-120"/>
              </a:rPr>
              <a:t>RA</a:t>
            </a:r>
            <a:r>
              <a:rPr lang="zh-TW" altLang="en-US" u="sng" dirty="0" smtClean="0">
                <a:solidFill>
                  <a:srgbClr val="FF0000"/>
                </a:solidFill>
                <a:latin typeface="微軟正黑體" panose="020B0604030504040204" pitchFamily="34" charset="-120"/>
                <a:ea typeface="微軟正黑體" panose="020B0604030504040204" pitchFamily="34" charset="-120"/>
              </a:rPr>
              <a:t> 代為填寫</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b="1" u="sng" dirty="0" smtClean="0">
              <a:solidFill>
                <a:srgbClr val="FF0000"/>
              </a:solidFill>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b="1" u="sng" dirty="0" smtClean="0">
                <a:solidFill>
                  <a:srgbClr val="FF0000"/>
                </a:solidFill>
                <a:latin typeface="微軟正黑體" panose="020B0604030504040204" pitchFamily="34" charset="-120"/>
                <a:ea typeface="微軟正黑體" panose="020B0604030504040204" pitchFamily="34" charset="-120"/>
              </a:rPr>
              <a:t>成果自評表</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研究內容與原計畫相符程度等、達成預計目標情況、成果對於學術應用價值、進一步發展的可能性等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a:t>
            </a:r>
            <a:r>
              <a:rPr lang="zh-TW" altLang="en-US" u="sng" dirty="0" smtClean="0">
                <a:solidFill>
                  <a:srgbClr val="FF0000"/>
                </a:solidFill>
                <a:latin typeface="微軟正黑體" panose="020B0604030504040204" pitchFamily="34" charset="-120"/>
                <a:ea typeface="微軟正黑體" panose="020B0604030504040204" pitchFamily="34" charset="-120"/>
              </a:rPr>
              <a:t>須由 </a:t>
            </a:r>
            <a:r>
              <a:rPr lang="en-US" altLang="zh-TW" u="sng" dirty="0" smtClean="0">
                <a:solidFill>
                  <a:srgbClr val="FF0000"/>
                </a:solidFill>
                <a:latin typeface="微軟正黑體" panose="020B0604030504040204" pitchFamily="34" charset="-120"/>
                <a:ea typeface="微軟正黑體" panose="020B0604030504040204" pitchFamily="34" charset="-120"/>
              </a:rPr>
              <a:t>PI</a:t>
            </a:r>
            <a:r>
              <a:rPr lang="zh-TW" altLang="en-US" u="sng" dirty="0" smtClean="0">
                <a:solidFill>
                  <a:srgbClr val="FF0000"/>
                </a:solidFill>
                <a:latin typeface="微軟正黑體" panose="020B0604030504040204" pitchFamily="34" charset="-120"/>
                <a:ea typeface="微軟正黑體" panose="020B0604030504040204" pitchFamily="34" charset="-120"/>
              </a:rPr>
              <a:t> 親自完成</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成果報告內容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前言、研究目的、文獻探討、研究方法、結果與討論、建議等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zh-TW" altLang="en-US" u="sng" dirty="0">
                <a:solidFill>
                  <a:srgbClr val="FF0000"/>
                </a:solidFill>
                <a:latin typeface="微軟正黑體" panose="020B0604030504040204" pitchFamily="34" charset="-120"/>
                <a:ea typeface="微軟正黑體" panose="020B0604030504040204" pitchFamily="34" charset="-120"/>
              </a:rPr>
              <a:t>須由 </a:t>
            </a:r>
            <a:r>
              <a:rPr lang="en-US" altLang="zh-TW" u="sng" dirty="0">
                <a:solidFill>
                  <a:srgbClr val="FF0000"/>
                </a:solidFill>
                <a:latin typeface="微軟正黑體" panose="020B0604030504040204" pitchFamily="34" charset="-120"/>
                <a:ea typeface="微軟正黑體" panose="020B0604030504040204" pitchFamily="34" charset="-120"/>
              </a:rPr>
              <a:t>PI</a:t>
            </a:r>
            <a:r>
              <a:rPr lang="zh-TW" altLang="en-US" u="sng" dirty="0">
                <a:solidFill>
                  <a:srgbClr val="FF0000"/>
                </a:solidFill>
                <a:latin typeface="微軟正黑體" panose="020B0604030504040204" pitchFamily="34" charset="-120"/>
                <a:ea typeface="微軟正黑體" panose="020B0604030504040204" pitchFamily="34" charset="-120"/>
              </a:rPr>
              <a:t> 親自</a:t>
            </a:r>
            <a:r>
              <a:rPr lang="zh-TW" altLang="en-US" u="sng" dirty="0" smtClean="0">
                <a:solidFill>
                  <a:srgbClr val="FF0000"/>
                </a:solidFill>
                <a:latin typeface="微軟正黑體" panose="020B0604030504040204" pitchFamily="34" charset="-120"/>
                <a:ea typeface="微軟正黑體" panose="020B0604030504040204" pitchFamily="34" charset="-120"/>
              </a:rPr>
              <a:t>完成。</a:t>
            </a:r>
            <a:r>
              <a:rPr lang="zh-TW" altLang="en-US" dirty="0" smtClean="0">
                <a:latin typeface="微軟正黑體" panose="020B0604030504040204" pitchFamily="34" charset="-120"/>
                <a:ea typeface="微軟正黑體" panose="020B0604030504040204" pitchFamily="34" charset="-120"/>
              </a:rPr>
              <a:t>如果用到學生論文、已發表期刊等，</a:t>
            </a:r>
            <a:r>
              <a:rPr lang="zh-TW" altLang="en-US" u="sng" dirty="0" smtClean="0">
                <a:latin typeface="微軟正黑體" panose="020B0604030504040204" pitchFamily="34" charset="-120"/>
                <a:ea typeface="微軟正黑體" panose="020B0604030504040204" pitchFamily="34" charset="-120"/>
                <a:hlinkClick r:id="rId2"/>
              </a:rPr>
              <a:t>科技部</a:t>
            </a:r>
            <a:r>
              <a:rPr lang="zh-TW" altLang="en-US" dirty="0" smtClean="0">
                <a:latin typeface="微軟正黑體" panose="020B0604030504040204" pitchFamily="34" charset="-120"/>
                <a:ea typeface="微軟正黑體" panose="020B0604030504040204" pitchFamily="34" charset="-120"/>
              </a:rPr>
              <a:t>明確告知，不得直接繳交，需依</a:t>
            </a:r>
            <a:r>
              <a:rPr lang="zh-TW" altLang="en-US" dirty="0">
                <a:latin typeface="微軟正黑體" panose="020B0604030504040204" pitchFamily="34" charset="-120"/>
                <a:ea typeface="微軟正黑體" panose="020B0604030504040204" pitchFamily="34" charset="-120"/>
              </a:rPr>
              <a:t>各「行規</a:t>
            </a:r>
            <a:r>
              <a:rPr lang="zh-TW" altLang="en-US" dirty="0" smtClean="0">
                <a:latin typeface="微軟正黑體" panose="020B0604030504040204" pitchFamily="34" charset="-120"/>
                <a:ea typeface="微軟正黑體" panose="020B0604030504040204" pitchFamily="34" charset="-120"/>
              </a:rPr>
              <a:t>」呈現報告內容</a:t>
            </a:r>
            <a:r>
              <a:rPr lang="en-US" altLang="zh-TW" dirty="0" smtClean="0">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709259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2123728" y="2283718"/>
            <a:ext cx="5757398" cy="369332"/>
          </a:xfrm>
          <a:prstGeom prst="rect">
            <a:avLst/>
          </a:prstGeom>
          <a:noFill/>
        </p:spPr>
        <p:txBody>
          <a:bodyPr wrap="square" rtlCol="0">
            <a:spAutoFit/>
          </a:bodyPr>
          <a:lstStyle/>
          <a:p>
            <a:pPr marL="285750" indent="-285750">
              <a:buFontTx/>
              <a:buChar char="Q"/>
            </a:pPr>
            <a:r>
              <a:rPr lang="zh-TW" altLang="en-US" dirty="0" smtClean="0">
                <a:solidFill>
                  <a:srgbClr val="FF0000"/>
                </a:solidFill>
                <a:latin typeface="微軟正黑體" panose="020B0604030504040204" pitchFamily="34" charset="-120"/>
                <a:ea typeface="微軟正黑體" panose="020B0604030504040204" pitchFamily="34" charset="-120"/>
              </a:rPr>
              <a:t>如果 </a:t>
            </a:r>
            <a:r>
              <a:rPr lang="en-US" altLang="zh-TW" dirty="0" smtClean="0">
                <a:solidFill>
                  <a:srgbClr val="FF0000"/>
                </a:solidFill>
                <a:latin typeface="微軟正黑體" panose="020B0604030504040204" pitchFamily="34" charset="-120"/>
                <a:ea typeface="微軟正黑體" panose="020B0604030504040204" pitchFamily="34" charset="-120"/>
              </a:rPr>
              <a:t>PI </a:t>
            </a:r>
            <a:r>
              <a:rPr lang="zh-TW" altLang="en-US" dirty="0" smtClean="0">
                <a:solidFill>
                  <a:srgbClr val="FF0000"/>
                </a:solidFill>
                <a:latin typeface="微軟正黑體" panose="020B0604030504040204" pitchFamily="34" charset="-120"/>
                <a:ea typeface="微軟正黑體" panose="020B0604030504040204" pitchFamily="34" charset="-120"/>
              </a:rPr>
              <a:t>與 </a:t>
            </a:r>
            <a:r>
              <a:rPr lang="en-US" altLang="zh-TW" dirty="0" smtClean="0">
                <a:solidFill>
                  <a:srgbClr val="FF0000"/>
                </a:solidFill>
                <a:latin typeface="微軟正黑體" panose="020B0604030504040204" pitchFamily="34" charset="-120"/>
                <a:ea typeface="微軟正黑體" panose="020B0604030504040204" pitchFamily="34" charset="-120"/>
              </a:rPr>
              <a:t>RA</a:t>
            </a:r>
            <a:r>
              <a:rPr lang="zh-TW" altLang="en-US" dirty="0" smtClean="0">
                <a:solidFill>
                  <a:srgbClr val="FF0000"/>
                </a:solidFill>
                <a:latin typeface="微軟正黑體" panose="020B0604030504040204" pitchFamily="34" charset="-120"/>
                <a:ea typeface="微軟正黑體" panose="020B0604030504040204" pitchFamily="34" charset="-120"/>
              </a:rPr>
              <a:t> 一</a:t>
            </a:r>
            <a:r>
              <a:rPr lang="zh-TW" altLang="en-US" dirty="0">
                <a:solidFill>
                  <a:srgbClr val="FF0000"/>
                </a:solidFill>
                <a:latin typeface="微軟正黑體" panose="020B0604030504040204" pitchFamily="34" charset="-120"/>
                <a:ea typeface="微軟正黑體" panose="020B0604030504040204" pitchFamily="34" charset="-120"/>
              </a:rPr>
              <a:t>同</a:t>
            </a:r>
            <a:r>
              <a:rPr lang="zh-TW" altLang="en-US" dirty="0" smtClean="0">
                <a:solidFill>
                  <a:srgbClr val="FF0000"/>
                </a:solidFill>
                <a:latin typeface="微軟正黑體" panose="020B0604030504040204" pitchFamily="34" charset="-120"/>
                <a:ea typeface="微軟正黑體" panose="020B0604030504040204" pitchFamily="34" charset="-120"/>
              </a:rPr>
              <a:t>撰寫研究成果，準備投稿</a:t>
            </a:r>
            <a:r>
              <a:rPr lang="zh-TW" altLang="en-US" dirty="0">
                <a:solidFill>
                  <a:srgbClr val="FF0000"/>
                </a:solidFill>
                <a:latin typeface="微軟正黑體" panose="020B0604030504040204" pitchFamily="34" charset="-120"/>
                <a:ea typeface="微軟正黑體" panose="020B0604030504040204" pitchFamily="34" charset="-120"/>
              </a:rPr>
              <a:t>呢</a:t>
            </a:r>
            <a:r>
              <a:rPr lang="zh-TW" altLang="en-US" dirty="0" smtClean="0">
                <a:solidFill>
                  <a:srgbClr val="FF0000"/>
                </a:solidFill>
                <a:latin typeface="微軟正黑體" panose="020B0604030504040204" pitchFamily="34" charset="-120"/>
                <a:ea typeface="微軟正黑體" panose="020B0604030504040204" pitchFamily="34" charset="-120"/>
              </a:rPr>
              <a:t>？</a:t>
            </a:r>
            <a:endParaRPr lang="en-US" altLang="zh-TW" dirty="0">
              <a:solidFill>
                <a:srgbClr val="FF0000"/>
              </a:solidFill>
              <a:latin typeface="Tw Cen MT Condensed Extra Bold" panose="020B0803020202020204" pitchFamily="34" charset="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4240141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291301"/>
            <a:ext cx="9144000" cy="576064"/>
          </a:xfrm>
        </p:spPr>
        <p:txBody>
          <a:bodyPr>
            <a:noAutofit/>
          </a:bodyPr>
          <a:lstStyle/>
          <a:p>
            <a:r>
              <a:rPr lang="en-US" altLang="zh-TW" dirty="0" smtClean="0">
                <a:solidFill>
                  <a:schemeClr val="tx1"/>
                </a:solidFill>
                <a:latin typeface="微軟正黑體" panose="020B0604030504040204" pitchFamily="34" charset="-120"/>
                <a:ea typeface="微軟正黑體" panose="020B0604030504040204" pitchFamily="34" charset="-120"/>
              </a:rPr>
              <a:t>RA </a:t>
            </a:r>
            <a:r>
              <a:rPr lang="zh-TW" altLang="en-US" dirty="0" smtClean="0">
                <a:solidFill>
                  <a:schemeClr val="tx1"/>
                </a:solidFill>
                <a:latin typeface="微軟正黑體" panose="020B0604030504040204" pitchFamily="34" charset="-120"/>
                <a:ea typeface="微軟正黑體" panose="020B0604030504040204" pitchFamily="34" charset="-120"/>
              </a:rPr>
              <a:t>與 </a:t>
            </a:r>
            <a:r>
              <a:rPr lang="en-US" altLang="zh-TW" dirty="0" smtClean="0">
                <a:solidFill>
                  <a:schemeClr val="tx1"/>
                </a:solidFill>
                <a:latin typeface="微軟正黑體" panose="020B0604030504040204" pitchFamily="34" charset="-120"/>
                <a:ea typeface="微軟正黑體" panose="020B0604030504040204" pitchFamily="34" charset="-120"/>
              </a:rPr>
              <a:t>PI </a:t>
            </a:r>
            <a:r>
              <a:rPr lang="zh-TW" altLang="en-US" dirty="0" smtClean="0">
                <a:solidFill>
                  <a:schemeClr val="tx1"/>
                </a:solidFill>
                <a:latin typeface="微軟正黑體" panose="020B0604030504040204" pitchFamily="34" charset="-120"/>
                <a:ea typeface="微軟正黑體" panose="020B0604030504040204" pitchFamily="34" charset="-120"/>
              </a:rPr>
              <a:t>間，學術成果列名 </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867167" y="1138075"/>
            <a:ext cx="7416824" cy="1754326"/>
          </a:xfrm>
          <a:prstGeom prst="rect">
            <a:avLst/>
          </a:prstGeom>
        </p:spPr>
        <p:txBody>
          <a:bodyPr wrap="square">
            <a:spAutoFit/>
          </a:bodyPr>
          <a:lstStyle/>
          <a:p>
            <a:pPr marL="342900" indent="-34290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依著作</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法 </a:t>
            </a:r>
            <a:r>
              <a:rPr lang="en-US" altLang="zh-TW" dirty="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en-US" altLang="zh-TW"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11</a:t>
            </a:r>
            <a:r>
              <a:rPr lang="en-US" altLang="zh-TW" dirty="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zh-TW" altLang="en-US" dirty="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職務創作</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無約定，人格歸受雇人，財產歸雇用人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受雇人於職務上完成之著作，以該受雇人為著作人。</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但</a:t>
            </a: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契約約定</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以雇用人為著作人者，從其約定。</a:t>
            </a:r>
            <a:endParaRPr lang="en-US" altLang="zh-TW" dirty="0" smtClean="0">
              <a:latin typeface="標楷體" panose="03000509000000000000" pitchFamily="65" charset="-120"/>
              <a:ea typeface="標楷體" panose="03000509000000000000" pitchFamily="65" charset="-120"/>
              <a:cs typeface="Times New Roman" panose="02020603050405020304" pitchFamily="18" charset="0"/>
            </a:endParaRPr>
          </a:p>
          <a:p>
            <a:pPr marL="342900" indent="-342900">
              <a:buFont typeface="標楷體" panose="03000509000000000000" pitchFamily="65" charset="-120"/>
              <a:buChar cha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依前項規定，以受雇人為著作人者，其著作財產權歸</a:t>
            </a:r>
            <a:r>
              <a:rPr lang="zh-TW" altLang="en-US" dirty="0" smtClean="0">
                <a:solidFill>
                  <a:srgbClr val="00B050"/>
                </a:solidFill>
                <a:latin typeface="標楷體" panose="03000509000000000000" pitchFamily="65" charset="-120"/>
                <a:ea typeface="標楷體" panose="03000509000000000000" pitchFamily="65" charset="-120"/>
                <a:cs typeface="Times New Roman" panose="02020603050405020304" pitchFamily="18" charset="0"/>
              </a:rPr>
              <a:t>雇用人</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享有。</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但契約約定其著作財產權歸受雇人享有者，從其約定。</a:t>
            </a:r>
            <a:endParaRPr lang="en-US" altLang="zh-TW" dirty="0" smtClean="0">
              <a:latin typeface="標楷體" panose="03000509000000000000" pitchFamily="65" charset="-120"/>
              <a:ea typeface="標楷體" panose="03000509000000000000" pitchFamily="65" charset="-120"/>
              <a:cs typeface="Times New Roman" panose="02020603050405020304" pitchFamily="18" charset="0"/>
            </a:endParaRPr>
          </a:p>
          <a:p>
            <a:pPr marL="342900" indent="-342900">
              <a:buFont typeface="標楷體" panose="03000509000000000000" pitchFamily="65" charset="-120"/>
              <a:buChar cha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前二項所稱受雇人，包括公務員。</a:t>
            </a:r>
            <a:endParaRPr lang="en-US" altLang="zh-TW" dirty="0" smtClean="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文字方塊 5"/>
          <p:cNvSpPr txBox="1"/>
          <p:nvPr/>
        </p:nvSpPr>
        <p:spPr>
          <a:xfrm>
            <a:off x="5364088" y="4587974"/>
            <a:ext cx="3566025" cy="4770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資料來源：著作權筆記 東吳大學法律系章忠信助理教授、</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經濟部</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智慧財產</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局著作權基礎概念篇、</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節錄南台科大財經法律研究所張瑞星所長簡報：著作權法，頁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67</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7" name="文字方塊 6"/>
          <p:cNvSpPr txBox="1"/>
          <p:nvPr/>
        </p:nvSpPr>
        <p:spPr>
          <a:xfrm>
            <a:off x="1838938" y="3027605"/>
            <a:ext cx="5466123" cy="1200329"/>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RA </a:t>
            </a:r>
            <a:r>
              <a:rPr lang="zh-TW" altLang="en-US" dirty="0" smtClean="0">
                <a:latin typeface="微軟正黑體" panose="020B0604030504040204" pitchFamily="34" charset="-120"/>
                <a:ea typeface="微軟正黑體" panose="020B0604030504040204" pitchFamily="34" charset="-120"/>
              </a:rPr>
              <a:t>完成</a:t>
            </a:r>
            <a:r>
              <a:rPr lang="zh-TW" altLang="en-US" dirty="0">
                <a:latin typeface="微軟正黑體" panose="020B0604030504040204" pitchFamily="34" charset="-120"/>
                <a:ea typeface="微軟正黑體" panose="020B0604030504040204" pitchFamily="34" charset="-120"/>
              </a:rPr>
              <a:t>和</a:t>
            </a:r>
            <a:r>
              <a:rPr lang="zh-TW" altLang="en-US" dirty="0" smtClean="0">
                <a:latin typeface="微軟正黑體" panose="020B0604030504040204" pitchFamily="34" charset="-120"/>
                <a:ea typeface="微軟正黑體" panose="020B0604030504040204" pitchFamily="34" charset="-120"/>
              </a:rPr>
              <a:t>工作相關的著作，完成即為著作人，</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享有</a:t>
            </a:r>
            <a:r>
              <a:rPr lang="zh-TW" altLang="en-US" u="sng" dirty="0" smtClean="0">
                <a:latin typeface="微軟正黑體" panose="020B0604030504040204" pitchFamily="34" charset="-120"/>
                <a:ea typeface="微軟正黑體" panose="020B0604030504040204" pitchFamily="34" charset="-120"/>
              </a:rPr>
              <a:t>人格權 </a:t>
            </a:r>
            <a:r>
              <a:rPr lang="en-US" altLang="zh-TW" u="sng" dirty="0" smtClean="0">
                <a:latin typeface="微軟正黑體" panose="020B0604030504040204" pitchFamily="34" charset="-120"/>
                <a:ea typeface="微軟正黑體" panose="020B0604030504040204" pitchFamily="34" charset="-120"/>
              </a:rPr>
              <a:t>(</a:t>
            </a:r>
            <a:r>
              <a:rPr lang="zh-TW" altLang="en-US" u="sng" dirty="0" smtClean="0">
                <a:latin typeface="微軟正黑體" panose="020B0604030504040204" pitchFamily="34" charset="-120"/>
                <a:ea typeface="微軟正黑體" panose="020B0604030504040204" pitchFamily="34" charset="-120"/>
              </a:rPr>
              <a:t>列名為作者</a:t>
            </a:r>
            <a:r>
              <a:rPr lang="en-US" altLang="zh-TW" u="sng"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PI </a:t>
            </a:r>
            <a:r>
              <a:rPr lang="zh-TW" altLang="en-US" dirty="0" smtClean="0">
                <a:latin typeface="微軟正黑體" panose="020B0604030504040204" pitchFamily="34" charset="-120"/>
                <a:ea typeface="微軟正黑體" panose="020B0604030504040204" pitchFamily="34" charset="-120"/>
              </a:rPr>
              <a:t>享有</a:t>
            </a:r>
            <a:r>
              <a:rPr lang="zh-TW" altLang="en-US" u="sng" dirty="0" smtClean="0">
                <a:latin typeface="微軟正黑體" panose="020B0604030504040204" pitchFamily="34" charset="-120"/>
                <a:ea typeface="微軟正黑體" panose="020B0604030504040204" pitchFamily="34" charset="-120"/>
              </a:rPr>
              <a:t>財產權 </a:t>
            </a:r>
            <a:r>
              <a:rPr lang="en-US" altLang="zh-TW" u="sng" dirty="0" smtClean="0">
                <a:latin typeface="微軟正黑體" panose="020B0604030504040204" pitchFamily="34" charset="-120"/>
                <a:ea typeface="微軟正黑體" panose="020B0604030504040204" pitchFamily="34" charset="-120"/>
              </a:rPr>
              <a:t>(</a:t>
            </a:r>
            <a:r>
              <a:rPr lang="zh-TW" altLang="en-US" u="sng" dirty="0" smtClean="0">
                <a:latin typeface="微軟正黑體" panose="020B0604030504040204" pitchFamily="34" charset="-120"/>
                <a:ea typeface="微軟正黑體" panose="020B0604030504040204" pitchFamily="34" charset="-120"/>
              </a:rPr>
              <a:t>轉作其他用其</a:t>
            </a:r>
            <a:r>
              <a:rPr lang="en-US" altLang="zh-TW" u="sng"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但，聘僱契約如有約定則依契約</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8887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329196"/>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著作權內容解釋</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39552" y="1149588"/>
            <a:ext cx="8280920" cy="2862322"/>
          </a:xfrm>
          <a:prstGeom prst="rect">
            <a:avLst/>
          </a:prstGeom>
        </p:spPr>
        <p:txBody>
          <a:bodyPr wrap="square">
            <a:spAutoFit/>
          </a:bodyPr>
          <a:lstStyle/>
          <a:p>
            <a:pPr marL="285750" indent="-2857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人格</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權</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包括：公開發表、姓名表示、禁止不當變更</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不可</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移轉</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永久</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財產權</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包含：重製、公開口述、公開播送、公開上映、公開演出、公開傳輸、</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公開展演、改作、移轉、出租</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可移轉</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著作人死後 </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 年</a:t>
            </a:r>
          </a:p>
        </p:txBody>
      </p:sp>
      <p:sp>
        <p:nvSpPr>
          <p:cNvPr id="6" name="文字方塊 5"/>
          <p:cNvSpPr txBox="1"/>
          <p:nvPr/>
        </p:nvSpPr>
        <p:spPr>
          <a:xfrm>
            <a:off x="6084168" y="4543466"/>
            <a:ext cx="3096344" cy="415498"/>
          </a:xfrm>
          <a:prstGeom prst="rect">
            <a:avLst/>
          </a:prstGeom>
          <a:noFill/>
        </p:spPr>
        <p:txBody>
          <a:bodyPr wrap="square" rtlCol="0">
            <a:spAutoFit/>
          </a:bodyPr>
          <a:lstStyle/>
          <a:p>
            <a:r>
              <a:rPr lang="zh-TW" altLang="en-US" sz="700" dirty="0" smtClean="0">
                <a:latin typeface="Times New Roman" panose="02020603050405020304" pitchFamily="18" charset="0"/>
                <a:ea typeface="標楷體" panose="03000509000000000000" pitchFamily="65" charset="-120"/>
                <a:cs typeface="Times New Roman" panose="02020603050405020304" pitchFamily="18" charset="0"/>
              </a:rPr>
              <a:t>資料來源：經濟部</a:t>
            </a:r>
            <a:r>
              <a:rPr lang="zh-TW" altLang="en-US" sz="700" dirty="0">
                <a:latin typeface="Times New Roman" panose="02020603050405020304" pitchFamily="18" charset="0"/>
                <a:ea typeface="標楷體" panose="03000509000000000000" pitchFamily="65" charset="-120"/>
                <a:cs typeface="Times New Roman" panose="02020603050405020304" pitchFamily="18" charset="0"/>
              </a:rPr>
              <a:t>智慧財產</a:t>
            </a:r>
            <a:r>
              <a:rPr lang="zh-TW" altLang="en-US" sz="700" dirty="0" smtClean="0">
                <a:latin typeface="Times New Roman" panose="02020603050405020304" pitchFamily="18" charset="0"/>
                <a:ea typeface="標楷體" panose="03000509000000000000" pitchFamily="65" charset="-120"/>
                <a:cs typeface="Times New Roman" panose="02020603050405020304" pitchFamily="18" charset="0"/>
              </a:rPr>
              <a:t>局著作權基本概念篇</a:t>
            </a:r>
            <a:r>
              <a:rPr lang="en-US" altLang="zh-TW" sz="7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7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700" dirty="0" smtClean="0">
                <a:latin typeface="Times New Roman" panose="02020603050405020304" pitchFamily="18" charset="0"/>
                <a:ea typeface="標楷體" panose="03000509000000000000" pitchFamily="65" charset="-120"/>
                <a:cs typeface="Times New Roman" panose="02020603050405020304" pitchFamily="18" charset="0"/>
              </a:rPr>
              <a:t>                    節錄成功大學 </a:t>
            </a:r>
            <a:r>
              <a:rPr lang="en-US" altLang="zh-TW" sz="700" dirty="0">
                <a:latin typeface="標楷體" panose="03000509000000000000" pitchFamily="65" charset="-120"/>
                <a:ea typeface="標楷體" panose="03000509000000000000" pitchFamily="65" charset="-120"/>
              </a:rPr>
              <a:t>【</a:t>
            </a:r>
            <a:r>
              <a:rPr lang="zh-TW" altLang="en-US" sz="700" dirty="0">
                <a:latin typeface="標楷體" panose="03000509000000000000" pitchFamily="65" charset="-120"/>
                <a:ea typeface="標楷體" panose="03000509000000000000" pitchFamily="65" charset="-120"/>
              </a:rPr>
              <a:t>學術誠信系列講座</a:t>
            </a:r>
            <a:r>
              <a:rPr lang="en-US" altLang="zh-TW" sz="700" dirty="0">
                <a:latin typeface="標楷體" panose="03000509000000000000" pitchFamily="65" charset="-120"/>
                <a:ea typeface="標楷體" panose="03000509000000000000" pitchFamily="65" charset="-120"/>
              </a:rPr>
              <a:t>】</a:t>
            </a:r>
            <a:r>
              <a:rPr lang="zh-TW" altLang="en-US" sz="700" dirty="0">
                <a:latin typeface="標楷體" panose="03000509000000000000" pitchFamily="65" charset="-120"/>
                <a:ea typeface="標楷體" panose="03000509000000000000" pitchFamily="65" charset="-120"/>
              </a:rPr>
              <a:t>校園著作權及學術誠信</a:t>
            </a:r>
            <a:endParaRPr lang="en-US" altLang="zh-TW" sz="700" dirty="0">
              <a:latin typeface="標楷體" panose="03000509000000000000" pitchFamily="65" charset="-120"/>
              <a:ea typeface="標楷體" panose="03000509000000000000" pitchFamily="65" charset="-120"/>
            </a:endParaRPr>
          </a:p>
          <a:p>
            <a:r>
              <a:rPr lang="zh-TW" altLang="en-US" sz="700" dirty="0" smtClean="0">
                <a:latin typeface="標楷體" panose="03000509000000000000" pitchFamily="65" charset="-120"/>
                <a:ea typeface="標楷體" panose="03000509000000000000" pitchFamily="65" charset="-120"/>
              </a:rPr>
              <a:t>          國立</a:t>
            </a:r>
            <a:r>
              <a:rPr lang="zh-TW" altLang="en-US" sz="700" dirty="0">
                <a:latin typeface="標楷體" panose="03000509000000000000" pitchFamily="65" charset="-120"/>
                <a:ea typeface="標楷體" panose="03000509000000000000" pitchFamily="65" charset="-120"/>
              </a:rPr>
              <a:t>成功大學創產所 楊佳翰</a:t>
            </a:r>
            <a:r>
              <a:rPr lang="zh-TW" altLang="en-US" sz="700" dirty="0" smtClean="0">
                <a:latin typeface="標楷體" panose="03000509000000000000" pitchFamily="65" charset="-120"/>
                <a:ea typeface="標楷體" panose="03000509000000000000" pitchFamily="65" charset="-120"/>
              </a:rPr>
              <a:t>副教授</a:t>
            </a:r>
            <a:endParaRPr lang="zh-TW" altLang="en-US" sz="7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3910256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9602" y="739606"/>
            <a:ext cx="7164796" cy="3416320"/>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r>
              <a:rPr lang="en-US" altLang="zh-TW" dirty="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以契約未明確說明權利歸屬為前提，則 </a:t>
            </a:r>
            <a:r>
              <a:rPr lang="en-US" altLang="zh-TW" dirty="0" smtClean="0">
                <a:latin typeface="微軟正黑體" panose="020B0604030504040204" pitchFamily="34" charset="-120"/>
                <a:ea typeface="微軟正黑體" panose="020B0604030504040204" pitchFamily="34" charset="-120"/>
              </a:rPr>
              <a:t>RA</a:t>
            </a:r>
            <a:r>
              <a:rPr lang="zh-TW" altLang="en-US" dirty="0" smtClean="0">
                <a:latin typeface="微軟正黑體" panose="020B0604030504040204" pitchFamily="34" charset="-120"/>
                <a:ea typeface="微軟正黑體" panose="020B0604030504040204" pitchFamily="34" charset="-120"/>
              </a:rPr>
              <a:t> 有人格權、</a:t>
            </a:r>
            <a:r>
              <a:rPr lang="en-US" altLang="zh-TW" dirty="0" smtClean="0">
                <a:latin typeface="微軟正黑體" panose="020B0604030504040204" pitchFamily="34" charset="-120"/>
                <a:ea typeface="微軟正黑體" panose="020B0604030504040204" pitchFamily="34" charset="-120"/>
              </a:rPr>
              <a:t>PI</a:t>
            </a:r>
            <a:r>
              <a:rPr lang="zh-TW" altLang="en-US" dirty="0" smtClean="0">
                <a:latin typeface="微軟正黑體" panose="020B0604030504040204" pitchFamily="34" charset="-120"/>
                <a:ea typeface="微軟正黑體" panose="020B0604030504040204" pitchFamily="34" charset="-120"/>
              </a:rPr>
              <a:t> 有財產權</a:t>
            </a:r>
            <a:r>
              <a:rPr lang="en-US" altLang="zh-TW" dirty="0" smtClean="0">
                <a:latin typeface="微軟正黑體" panose="020B0604030504040204" pitchFamily="34" charset="-120"/>
                <a:ea typeface="微軟正黑體" panose="020B0604030504040204" pitchFamily="34" charset="-120"/>
              </a:rPr>
              <a:t>)</a:t>
            </a:r>
          </a:p>
          <a:p>
            <a:endParaRPr lang="en-US" altLang="zh-TW"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人格權</a:t>
            </a:r>
            <a:r>
              <a:rPr lang="en-US" altLang="zh-TW" b="1" dirty="0" smtClean="0">
                <a:latin typeface="微軟正黑體" panose="020B0604030504040204" pitchFamily="34" charset="-120"/>
                <a:ea typeface="微軟正黑體" panose="020B0604030504040204" pitchFamily="34" charset="-120"/>
              </a:rPr>
              <a:t>︰</a:t>
            </a:r>
          </a:p>
          <a:p>
            <a:r>
              <a:rPr lang="zh-TW" altLang="en-US" dirty="0" smtClean="0">
                <a:latin typeface="微軟正黑體" panose="020B0604030504040204" pitchFamily="34" charset="-120"/>
                <a:ea typeface="微軟正黑體" panose="020B0604030504040204" pitchFamily="34" charset="-120"/>
              </a:rPr>
              <a:t>學術論</a:t>
            </a:r>
            <a:r>
              <a:rPr lang="zh-TW" altLang="en-US" dirty="0">
                <a:latin typeface="微軟正黑體" panose="020B0604030504040204" pitchFamily="34" charset="-120"/>
                <a:ea typeface="微軟正黑體" panose="020B0604030504040204" pitchFamily="34" charset="-120"/>
              </a:rPr>
              <a:t>文</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作品因具實質貢獻而列名為作者，不會因任何情況改變這個事實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無法轉讓或繼承</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而他人使用該作品須忠實原意，否則亦為侵害人格</a:t>
            </a:r>
            <a:r>
              <a:rPr lang="zh-TW" altLang="en-US" dirty="0" smtClean="0">
                <a:latin typeface="微軟正黑體" panose="020B0604030504040204" pitchFamily="34" charset="-120"/>
                <a:ea typeface="微軟正黑體" panose="020B0604030504040204" pitchFamily="34" charset="-120"/>
              </a:rPr>
              <a:t>權。如，</a:t>
            </a:r>
            <a:r>
              <a:rPr lang="en-US" altLang="zh-TW" u="sng" dirty="0" smtClean="0">
                <a:latin typeface="微軟正黑體" panose="020B0604030504040204" pitchFamily="34" charset="-120"/>
                <a:ea typeface="微軟正黑體" panose="020B0604030504040204" pitchFamily="34" charset="-120"/>
              </a:rPr>
              <a:t>RA </a:t>
            </a:r>
            <a:r>
              <a:rPr lang="zh-TW" altLang="en-US" u="sng" dirty="0" smtClean="0">
                <a:latin typeface="微軟正黑體" panose="020B0604030504040204" pitchFamily="34" charset="-120"/>
                <a:ea typeface="微軟正黑體" panose="020B0604030504040204" pitchFamily="34" charset="-120"/>
              </a:rPr>
              <a:t>不論是執行實驗或撰寫文章，皆符合列名條件；一旦期</a:t>
            </a:r>
            <a:r>
              <a:rPr lang="zh-TW" altLang="en-US" u="sng" dirty="0">
                <a:latin typeface="微軟正黑體" panose="020B0604030504040204" pitchFamily="34" charset="-120"/>
                <a:ea typeface="微軟正黑體" panose="020B0604030504040204" pitchFamily="34" charset="-120"/>
              </a:rPr>
              <a:t>刊</a:t>
            </a:r>
            <a:r>
              <a:rPr lang="zh-TW" altLang="en-US" u="sng" dirty="0" smtClean="0">
                <a:latin typeface="微軟正黑體" panose="020B0604030504040204" pitchFamily="34" charset="-120"/>
                <a:ea typeface="微軟正黑體" panose="020B0604030504040204" pitchFamily="34" charset="-120"/>
              </a:rPr>
              <a:t>發表，自然是作者群之一。</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財產權</a:t>
            </a:r>
            <a:r>
              <a:rPr lang="en-US" altLang="zh-TW"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有權利可以將學術論文</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作品作為其他用途，如原繳交科技部</a:t>
            </a:r>
            <a:r>
              <a:rPr lang="zh-TW" altLang="en-US" dirty="0">
                <a:latin typeface="微軟正黑體" panose="020B0604030504040204" pitchFamily="34" charset="-120"/>
                <a:ea typeface="微軟正黑體" panose="020B0604030504040204" pitchFamily="34" charset="-120"/>
              </a:rPr>
              <a:t>期中</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成果報告，</a:t>
            </a:r>
            <a:r>
              <a:rPr lang="en-US" altLang="zh-TW" u="sng" dirty="0" smtClean="0">
                <a:latin typeface="微軟正黑體" panose="020B0604030504040204" pitchFamily="34" charset="-120"/>
                <a:ea typeface="微軟正黑體" panose="020B0604030504040204" pitchFamily="34" charset="-120"/>
              </a:rPr>
              <a:t>PI </a:t>
            </a:r>
            <a:r>
              <a:rPr lang="zh-TW" altLang="en-US" u="sng" dirty="0" smtClean="0">
                <a:latin typeface="微軟正黑體" panose="020B0604030504040204" pitchFamily="34" charset="-120"/>
                <a:ea typeface="微軟正黑體" panose="020B0604030504040204" pitchFamily="34" charset="-120"/>
              </a:rPr>
              <a:t>可以將成果報告內容改寫後，再投稿學術期刊</a:t>
            </a:r>
            <a:endParaRPr lang="en-US" altLang="zh-TW" u="sng" dirty="0" smtClean="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411040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291301"/>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語言編修中心的著作權 </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79135" y="1095863"/>
            <a:ext cx="7992888" cy="3139321"/>
          </a:xfrm>
          <a:prstGeom prst="rect">
            <a:avLst/>
          </a:prstGeom>
        </p:spPr>
        <p:txBody>
          <a:bodyPr wrap="square">
            <a:spAutoFit/>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成功大學外語中心英文論文校稿服務要點</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文學院院務會議修正通過，</a:t>
            </a:r>
            <a:r>
              <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105.10.06)</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342900" indent="-34290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僅提供</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校稿服務</a:t>
            </a:r>
            <a:endPar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點</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a:latin typeface="Times New Roman" panose="02020603050405020304" pitchFamily="18" charset="0"/>
                <a:ea typeface="標楷體" panose="03000509000000000000" pitchFamily="65" charset="-120"/>
                <a:cs typeface="Times New Roman" panose="02020603050405020304" pitchFamily="18" charset="0"/>
              </a:rPr>
              <a:t>潤</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稿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proof-reading</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並非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審</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稿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reviewing)</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，也非</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翻譯</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(translating</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主要係以修正英文拼字、文法、標點符號、大小寫、用字、句法、文句或篇章連貫性、及可使意義清楚而作的換字等之修改</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。參考文獻及圖表說明若需編修，以潤稿員同意為原則。其他如</a:t>
            </a:r>
            <a:r>
              <a:rPr lang="zh-TW" altLang="en-US" u="sng" dirty="0">
                <a:latin typeface="Times New Roman" panose="02020603050405020304" pitchFamily="18" charset="0"/>
                <a:ea typeface="標楷體" panose="03000509000000000000" pitchFamily="65" charset="-120"/>
                <a:cs typeface="Times New Roman" panose="02020603050405020304" pitchFamily="18" charset="0"/>
              </a:rPr>
              <a:t>論文重寫或整段不順，簡化重覆的文句或整段文句的調換等</a:t>
            </a:r>
            <a:r>
              <a:rPr lang="zh-TW" altLang="en-US"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大幅修改，則不在編修範圍之內</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。至於文章內容，考量各研究領域之專業性及獨特性，潤稿員不會任意更動或修改，也不會質疑其適切性。潤稿後的內容是否能被指導教授或投稿期刊等單位接受，亦不在本中心校稿服務範圍內。</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971320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將問題再問細緻些</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94683" y="1129692"/>
            <a:ext cx="8608016" cy="1754326"/>
          </a:xfrm>
          <a:prstGeom prst="rect">
            <a:avLst/>
          </a:prstGeom>
          <a:noFill/>
        </p:spPr>
        <p:txBody>
          <a:bodyPr wrap="square" rtlCol="0">
            <a:spAutoFit/>
          </a:bodyPr>
          <a:lstStyle/>
          <a:p>
            <a:pPr marL="285750" indent="-285750">
              <a:buFontTx/>
              <a:buChar char="Q"/>
            </a:pPr>
            <a:r>
              <a:rPr lang="zh-TW" altLang="en-US" dirty="0" smtClean="0">
                <a:latin typeface="微軟正黑體" panose="020B0604030504040204" pitchFamily="34" charset="-120"/>
                <a:ea typeface="微軟正黑體" panose="020B0604030504040204" pitchFamily="34" charset="-120"/>
              </a:rPr>
              <a:t>學生論文基本上都是我的想法，論文內容</a:t>
            </a:r>
            <a:r>
              <a:rPr lang="zh-TW" altLang="en-US" dirty="0">
                <a:latin typeface="微軟正黑體" panose="020B0604030504040204" pitchFamily="34" charset="-120"/>
                <a:ea typeface="微軟正黑體" panose="020B0604030504040204" pitchFamily="34" charset="-120"/>
              </a:rPr>
              <a:t>不論</a:t>
            </a:r>
            <a:r>
              <a:rPr lang="zh-TW" altLang="en-US" dirty="0" smtClean="0">
                <a:latin typeface="微軟正黑體" panose="020B0604030504040204" pitchFamily="34" charset="-120"/>
                <a:ea typeface="微軟正黑體" panose="020B0604030504040204" pitchFamily="34" charset="-120"/>
              </a:rPr>
              <a:t>文字描述、段落安排、</a:t>
            </a:r>
            <a:r>
              <a:rPr lang="zh-TW" altLang="en-US" dirty="0">
                <a:latin typeface="微軟正黑體" panose="020B0604030504040204" pitchFamily="34" charset="-120"/>
                <a:ea typeface="微軟正黑體" panose="020B0604030504040204" pitchFamily="34" charset="-120"/>
              </a:rPr>
              <a:t>篇章結構幾乎完全</a:t>
            </a:r>
            <a:r>
              <a:rPr lang="zh-TW" altLang="en-US" dirty="0" smtClean="0">
                <a:latin typeface="微軟正黑體" panose="020B0604030504040204" pitchFamily="34" charset="-120"/>
                <a:ea typeface="微軟正黑體" panose="020B0604030504040204" pitchFamily="34" charset="-120"/>
              </a:rPr>
              <a:t>改寫，學生還算作者嗎</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a:p>
            <a:pPr marL="285750" indent="-285750">
              <a:buFontTx/>
              <a:buChar char="Q"/>
            </a:pPr>
            <a:r>
              <a:rPr lang="zh-TW" altLang="en-US" dirty="0" smtClean="0">
                <a:latin typeface="微軟正黑體" panose="020B0604030504040204" pitchFamily="34" charset="-120"/>
                <a:ea typeface="微軟正黑體" panose="020B0604030504040204" pitchFamily="34" charset="-120"/>
              </a:rPr>
              <a:t>我請研究助理協助填寫科技部成果報告，包括一些庶務性的表單及研究成果，應該沒甚麼問題吧</a:t>
            </a:r>
            <a:r>
              <a:rPr lang="en-US" altLang="zh-TW" dirty="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a:p>
            <a:pPr marL="285750" indent="-285750">
              <a:buFontTx/>
              <a:buChar char="Q"/>
            </a:pPr>
            <a:r>
              <a:rPr lang="zh-TW" altLang="en-US" dirty="0" smtClean="0">
                <a:latin typeface="微軟正黑體" panose="020B0604030504040204" pitchFamily="34" charset="-120"/>
                <a:ea typeface="微軟正黑體" panose="020B0604030504040204" pitchFamily="34" charset="-120"/>
              </a:rPr>
              <a:t>為了教學，我用圖書館電腦下載付費文獻，並上傳到學校限制性雲端空間。學生免跑一趟圖書館自行下載，也利於我課堂文獻討論，應該沒甚麼問題吧</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258067" y="2835078"/>
            <a:ext cx="1073413" cy="369332"/>
          </a:xfrm>
          <a:prstGeom prst="rect">
            <a:avLst/>
          </a:prstGeom>
          <a:noFill/>
        </p:spPr>
        <p:txBody>
          <a:bodyPr wrap="square" rtlCol="0">
            <a:spAutoFit/>
          </a:bodyPr>
          <a:lstStyle/>
          <a:p>
            <a:r>
              <a:rPr lang="en-US" altLang="zh-TW" dirty="0" smtClean="0">
                <a:solidFill>
                  <a:schemeClr val="tx2">
                    <a:lumMod val="60000"/>
                    <a:lumOff val="40000"/>
                  </a:schemeClr>
                </a:solidFill>
                <a:latin typeface="微軟正黑體" panose="020B0604030504040204" pitchFamily="34" charset="-120"/>
                <a:ea typeface="微軟正黑體" panose="020B0604030504040204" pitchFamily="34" charset="-120"/>
              </a:rPr>
              <a:t>G </a:t>
            </a:r>
            <a:r>
              <a:rPr lang="zh-TW" altLang="en-US" dirty="0" smtClean="0">
                <a:solidFill>
                  <a:schemeClr val="tx2">
                    <a:lumMod val="60000"/>
                    <a:lumOff val="40000"/>
                  </a:schemeClr>
                </a:solidFill>
                <a:latin typeface="微軟正黑體" panose="020B0604030504040204" pitchFamily="34" charset="-120"/>
                <a:ea typeface="微軟正黑體" panose="020B0604030504040204" pitchFamily="34" charset="-120"/>
              </a:rPr>
              <a:t>同學</a:t>
            </a:r>
            <a:r>
              <a:rPr lang="zh-TW" altLang="en-US" dirty="0" smtClean="0">
                <a:solidFill>
                  <a:schemeClr val="tx2">
                    <a:lumMod val="60000"/>
                    <a:lumOff val="40000"/>
                  </a:schemeClr>
                </a:solidFill>
                <a:latin typeface="PMingLiU" panose="02020500000000000000" pitchFamily="18" charset="-120"/>
                <a:ea typeface="PMingLiU" panose="02020500000000000000" pitchFamily="18" charset="-120"/>
              </a:rPr>
              <a:t>：</a:t>
            </a:r>
            <a:endParaRPr lang="zh-TW" altLang="en-US"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261248" y="756574"/>
            <a:ext cx="898683" cy="369332"/>
          </a:xfrm>
          <a:prstGeom prst="rect">
            <a:avLst/>
          </a:prstGeom>
          <a:noFill/>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zh-TW" altLang="en-US" dirty="0">
              <a:solidFill>
                <a:srgbClr val="F2A40D"/>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28480" y="3138932"/>
            <a:ext cx="8319984" cy="646331"/>
          </a:xfrm>
          <a:prstGeom prst="rect">
            <a:avLst/>
          </a:prstGeom>
          <a:noFill/>
        </p:spPr>
        <p:txBody>
          <a:bodyPr wrap="square" rtlCol="0">
            <a:spAutoFit/>
          </a:bodyPr>
          <a:lstStyle/>
          <a:p>
            <a:pPr marL="285750" indent="-285750">
              <a:buFontTx/>
              <a:buChar char="Q"/>
            </a:pPr>
            <a:r>
              <a:rPr lang="zh-TW" altLang="en-US" dirty="0" smtClean="0">
                <a:latin typeface="微軟正黑體" panose="020B0604030504040204" pitchFamily="34" charset="-120"/>
                <a:ea typeface="微軟正黑體" panose="020B0604030504040204" pitchFamily="34" charset="-120"/>
              </a:rPr>
              <a:t>我</a:t>
            </a:r>
            <a:r>
              <a:rPr lang="zh-TW" altLang="en-US" dirty="0">
                <a:latin typeface="微軟正黑體" panose="020B0604030504040204" pitchFamily="34" charset="-120"/>
                <a:ea typeface="微軟正黑體" panose="020B0604030504040204" pitchFamily="34" charset="-120"/>
              </a:rPr>
              <a:t>老闆說要拿我的碩士論文去繳交科技部計畫成果報告</a:t>
            </a:r>
            <a:r>
              <a:rPr lang="zh-TW" altLang="en-US" dirty="0" smtClean="0">
                <a:latin typeface="微軟正黑體" panose="020B0604030504040204" pitchFamily="34" charset="-120"/>
                <a:ea typeface="微軟正黑體" panose="020B0604030504040204" pitchFamily="34" charset="-120"/>
              </a:rPr>
              <a:t>，是否會有一魚兩吃的嫌疑</a:t>
            </a:r>
            <a:r>
              <a:rPr lang="zh-TW" altLang="en-US" dirty="0">
                <a:latin typeface="微軟正黑體" panose="020B0604030504040204" pitchFamily="34" charset="-120"/>
                <a:ea typeface="微軟正黑體" panose="020B0604030504040204" pitchFamily="34" charset="-120"/>
              </a:rPr>
              <a:t>呢</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10" name="文字方塊 9"/>
          <p:cNvSpPr txBox="1"/>
          <p:nvPr/>
        </p:nvSpPr>
        <p:spPr>
          <a:xfrm>
            <a:off x="444987" y="4060679"/>
            <a:ext cx="8319984" cy="369332"/>
          </a:xfrm>
          <a:prstGeom prst="rect">
            <a:avLst/>
          </a:prstGeom>
          <a:noFill/>
        </p:spPr>
        <p:txBody>
          <a:bodyPr wrap="square" rtlCol="0">
            <a:spAutoFit/>
          </a:bodyPr>
          <a:lstStyle/>
          <a:p>
            <a:pPr marL="285750" indent="-285750">
              <a:buFontTx/>
              <a:buChar char="Q"/>
            </a:pPr>
            <a:r>
              <a:rPr lang="zh-TW" altLang="en-US" dirty="0">
                <a:latin typeface="微軟正黑體" panose="020B0604030504040204" pitchFamily="34" charset="-120"/>
                <a:ea typeface="微軟正黑體" panose="020B0604030504040204" pitchFamily="34" charset="-120"/>
              </a:rPr>
              <a:t>「學術成果</a:t>
            </a:r>
            <a:r>
              <a:rPr lang="zh-TW" altLang="en-US" dirty="0" smtClean="0">
                <a:latin typeface="微軟正黑體" panose="020B0604030504040204" pitchFamily="34" charset="-120"/>
                <a:ea typeface="微軟正黑體" panose="020B0604030504040204" pitchFamily="34" charset="-120"/>
              </a:rPr>
              <a:t>」，包含哪些種類，科技部</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教育部</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各校有明確規範嗎？</a:t>
            </a:r>
            <a:endParaRPr lang="en-US" altLang="zh-TW" dirty="0">
              <a:latin typeface="Tw Cen MT Condensed Extra Bold" panose="020B0803020202020204" pitchFamily="34" charset="0"/>
              <a:ea typeface="微軟正黑體" panose="020B0604030504040204" pitchFamily="34" charset="-120"/>
            </a:endParaRPr>
          </a:p>
        </p:txBody>
      </p:sp>
      <p:sp>
        <p:nvSpPr>
          <p:cNvPr id="5" name="矩形 4"/>
          <p:cNvSpPr/>
          <p:nvPr/>
        </p:nvSpPr>
        <p:spPr>
          <a:xfrm>
            <a:off x="261248" y="3723878"/>
            <a:ext cx="1518364" cy="369332"/>
          </a:xfrm>
          <a:prstGeom prst="rect">
            <a:avLst/>
          </a:prstGeom>
        </p:spPr>
        <p:txBody>
          <a:bodyPr wrap="none">
            <a:spAutoFit/>
          </a:bodyPr>
          <a:lstStyle/>
          <a:p>
            <a:r>
              <a:rPr lang="en-US" altLang="zh-TW" dirty="0">
                <a:solidFill>
                  <a:srgbClr val="00B050"/>
                </a:solidFill>
                <a:latin typeface="微軟正黑體" panose="020B0604030504040204" pitchFamily="34" charset="-120"/>
                <a:ea typeface="微軟正黑體" panose="020B0604030504040204" pitchFamily="34" charset="-120"/>
              </a:rPr>
              <a:t>F </a:t>
            </a:r>
            <a:r>
              <a:rPr lang="zh-TW" altLang="en-US" dirty="0">
                <a:solidFill>
                  <a:srgbClr val="00B050"/>
                </a:solidFill>
                <a:latin typeface="微軟正黑體" panose="020B0604030504040204" pitchFamily="34" charset="-120"/>
                <a:ea typeface="微軟正黑體" panose="020B0604030504040204" pitchFamily="34" charset="-120"/>
              </a:rPr>
              <a:t>承辦人員</a:t>
            </a:r>
            <a:r>
              <a:rPr lang="zh-TW" altLang="en-US" dirty="0">
                <a:solidFill>
                  <a:srgbClr val="00B050"/>
                </a:solidFill>
                <a:latin typeface="PMingLiU" panose="02020500000000000000" pitchFamily="18" charset="-120"/>
                <a:ea typeface="PMingLiU" panose="02020500000000000000" pitchFamily="18" charset="-120"/>
              </a:rPr>
              <a:t>：</a:t>
            </a:r>
            <a:endParaRPr lang="en-US" altLang="zh-TW" dirty="0">
              <a:solidFill>
                <a:srgbClr val="00B050"/>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3634280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15616" y="843558"/>
            <a:ext cx="6912768" cy="2862322"/>
          </a:xfrm>
          <a:prstGeom prst="rect">
            <a:avLst/>
          </a:prstGeom>
          <a:solidFill>
            <a:schemeClr val="bg1">
              <a:lumMod val="95000"/>
            </a:schemeClr>
          </a:solidFill>
          <a:ln w="19050">
            <a:solidFill>
              <a:schemeClr val="bg1">
                <a:lumMod val="50000"/>
              </a:schemeClr>
            </a:solidFill>
            <a:prstDash val="lgDash"/>
          </a:ln>
        </p:spPr>
        <p:txBody>
          <a:bodyPr wrap="square" rtlCol="0">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詢問</a:t>
            </a:r>
            <a:r>
              <a:rPr lang="zh-TW" altLang="en-US" u="sng" dirty="0" smtClean="0">
                <a:latin typeface="微軟正黑體" panose="020B0604030504040204" pitchFamily="34" charset="-120"/>
                <a:ea typeface="微軟正黑體" panose="020B0604030504040204" pitchFamily="34" charset="-120"/>
              </a:rPr>
              <a:t>成大外語中心</a:t>
            </a:r>
            <a:r>
              <a:rPr lang="zh-TW" altLang="en-US" dirty="0" smtClean="0">
                <a:latin typeface="微軟正黑體" panose="020B0604030504040204" pitchFamily="34" charset="-120"/>
                <a:ea typeface="微軟正黑體" panose="020B0604030504040204" pitchFamily="34" charset="-120"/>
              </a:rPr>
              <a:t>，所得到的資訊如下</a:t>
            </a:r>
            <a:r>
              <a:rPr lang="en-US" altLang="zh-TW" dirty="0" smtClean="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通常</a:t>
            </a:r>
            <a:r>
              <a:rPr lang="zh-TW" altLang="en-US" u="sng" dirty="0" smtClean="0">
                <a:latin typeface="微軟正黑體" panose="020B0604030504040204" pitchFamily="34" charset="-120"/>
                <a:ea typeface="微軟正黑體" panose="020B0604030504040204" pitchFamily="34" charset="-120"/>
              </a:rPr>
              <a:t>申請單</a:t>
            </a:r>
            <a:r>
              <a:rPr lang="zh-TW" altLang="en-US" dirty="0" smtClean="0">
                <a:latin typeface="微軟正黑體" panose="020B0604030504040204" pitchFamily="34" charset="-120"/>
                <a:ea typeface="微軟正黑體" panose="020B0604030504040204" pitchFamily="34" charset="-120"/>
              </a:rPr>
              <a:t>等同於合約，回信確認服務項目，才會提供服務</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成大外語中心所外包的翻譯人員，並不活躍於學術圈，所以</a:t>
            </a:r>
            <a:r>
              <a:rPr lang="zh-TW" altLang="en-US" dirty="0" smtClean="0">
                <a:solidFill>
                  <a:srgbClr val="FF0000"/>
                </a:solidFill>
                <a:latin typeface="微軟正黑體" panose="020B0604030504040204" pitchFamily="34" charset="-120"/>
                <a:ea typeface="微軟正黑體" panose="020B0604030504040204" pitchFamily="34" charset="-120"/>
              </a:rPr>
              <a:t>無研究資料外洩的疑慮</a:t>
            </a:r>
            <a:endParaRPr lang="en-US" altLang="zh-TW" dirty="0">
              <a:solidFill>
                <a:srgbClr val="FF0000"/>
              </a:solidFill>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外語</a:t>
            </a:r>
            <a:r>
              <a:rPr lang="zh-TW" altLang="en-US" dirty="0">
                <a:latin typeface="微軟正黑體" panose="020B0604030504040204" pitchFamily="34" charset="-120"/>
                <a:ea typeface="微軟正黑體" panose="020B0604030504040204" pitchFamily="34" charset="-120"/>
              </a:rPr>
              <a:t>中心僅提供校稿 </a:t>
            </a:r>
            <a:r>
              <a:rPr lang="en-US" altLang="zh-TW" dirty="0">
                <a:latin typeface="微軟正黑體" panose="020B0604030504040204" pitchFamily="34" charset="-120"/>
                <a:ea typeface="微軟正黑體" panose="020B0604030504040204" pitchFamily="34" charset="-120"/>
              </a:rPr>
              <a:t>(proofreading) </a:t>
            </a:r>
            <a:r>
              <a:rPr lang="zh-TW" altLang="en-US" dirty="0">
                <a:latin typeface="微軟正黑體" panose="020B0604030504040204" pitchFamily="34" charset="-120"/>
                <a:ea typeface="微軟正黑體" panose="020B0604030504040204" pitchFamily="34" charset="-120"/>
              </a:rPr>
              <a:t>服務</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依貢獻度而言</a:t>
            </a:r>
            <a:r>
              <a:rPr lang="zh-TW" altLang="en-US" dirty="0" smtClean="0">
                <a:latin typeface="微軟正黑體" panose="020B0604030504040204" pitchFamily="34" charset="-120"/>
                <a:ea typeface="微軟正黑體" panose="020B0604030504040204" pitchFamily="34" charset="-120"/>
              </a:rPr>
              <a:t>，僅需表列於論文致謝欄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甚至可以省略</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，最終申請編修的文件</a:t>
            </a:r>
            <a:r>
              <a:rPr lang="zh-TW" altLang="en-US" dirty="0" smtClean="0">
                <a:solidFill>
                  <a:srgbClr val="FF0000"/>
                </a:solidFill>
                <a:latin typeface="微軟正黑體" panose="020B0604030504040204" pitchFamily="34" charset="-120"/>
                <a:ea typeface="微軟正黑體" panose="020B0604030504040204" pitchFamily="34" charset="-120"/>
              </a:rPr>
              <a:t>作者仍屬於申請人</a:t>
            </a:r>
            <a:endParaRPr lang="en-US" altLang="zh-TW" dirty="0" smtClean="0">
              <a:solidFill>
                <a:srgbClr val="FF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05279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43608" y="627534"/>
            <a:ext cx="7056784" cy="3139321"/>
          </a:xfrm>
          <a:prstGeom prst="rect">
            <a:avLst/>
          </a:prstGeom>
          <a:solidFill>
            <a:schemeClr val="bg1">
              <a:lumMod val="95000"/>
            </a:schemeClr>
          </a:solidFill>
          <a:ln w="19050">
            <a:solidFill>
              <a:schemeClr val="bg1">
                <a:lumMod val="50000"/>
              </a:schemeClr>
            </a:solidFill>
            <a:prstDash val="lgDash"/>
          </a:ln>
        </p:spPr>
        <p:txBody>
          <a:bodyPr wrap="square" rtlCol="0">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rPr>
              <a:t>詢問</a:t>
            </a:r>
            <a:r>
              <a:rPr lang="zh-TW" altLang="en-US" u="sng" dirty="0" smtClean="0">
                <a:latin typeface="微軟正黑體" panose="020B0604030504040204" pitchFamily="34" charset="-120"/>
                <a:ea typeface="微軟正黑體" panose="020B0604030504040204" pitchFamily="34" charset="-120"/>
              </a:rPr>
              <a:t>目前一般連鎖編修</a:t>
            </a:r>
            <a:r>
              <a:rPr lang="en-US" altLang="zh-TW" u="sng" dirty="0" smtClean="0">
                <a:latin typeface="微軟正黑體" panose="020B0604030504040204" pitchFamily="34" charset="-120"/>
                <a:ea typeface="微軟正黑體" panose="020B0604030504040204" pitchFamily="34" charset="-120"/>
              </a:rPr>
              <a:t>/</a:t>
            </a:r>
            <a:r>
              <a:rPr lang="zh-TW" altLang="en-US" u="sng" dirty="0" smtClean="0">
                <a:latin typeface="微軟正黑體" panose="020B0604030504040204" pitchFamily="34" charset="-120"/>
                <a:ea typeface="微軟正黑體" panose="020B0604030504040204" pitchFamily="34" charset="-120"/>
              </a:rPr>
              <a:t>翻譯中心</a:t>
            </a:r>
            <a:r>
              <a:rPr lang="zh-TW" altLang="en-US" dirty="0" smtClean="0">
                <a:latin typeface="微軟正黑體" panose="020B0604030504040204" pitchFamily="34" charset="-120"/>
                <a:ea typeface="微軟正黑體" panose="020B0604030504040204" pitchFamily="34" charset="-120"/>
              </a:rPr>
              <a:t>，所得到的資訊如下</a:t>
            </a:r>
            <a:r>
              <a:rPr lang="en-US" altLang="zh-TW" dirty="0" smtClean="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於網頁提供服務註意須知</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事項，文件上傳前可先閱讀</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通常</a:t>
            </a:r>
            <a:r>
              <a:rPr lang="zh-TW" altLang="en-US" u="sng" dirty="0" smtClean="0">
                <a:latin typeface="微軟正黑體" panose="020B0604030504040204" pitchFamily="34" charset="-120"/>
                <a:ea typeface="微軟正黑體" panose="020B0604030504040204" pitchFamily="34" charset="-120"/>
              </a:rPr>
              <a:t>報</a:t>
            </a:r>
            <a:r>
              <a:rPr lang="zh-TW" altLang="en-US" u="sng" dirty="0">
                <a:latin typeface="微軟正黑體" panose="020B0604030504040204" pitchFamily="34" charset="-120"/>
                <a:ea typeface="微軟正黑體" panose="020B0604030504040204" pitchFamily="34" charset="-120"/>
              </a:rPr>
              <a:t>價</a:t>
            </a:r>
            <a:r>
              <a:rPr lang="zh-TW" altLang="en-US" u="sng" dirty="0" smtClean="0">
                <a:latin typeface="微軟正黑體" panose="020B0604030504040204" pitchFamily="34" charset="-120"/>
                <a:ea typeface="微軟正黑體" panose="020B0604030504040204" pitchFamily="34" charset="-120"/>
              </a:rPr>
              <a:t>單</a:t>
            </a:r>
            <a:r>
              <a:rPr lang="zh-TW" altLang="en-US" dirty="0">
                <a:latin typeface="微軟正黑體" panose="020B0604030504040204" pitchFamily="34" charset="-120"/>
                <a:ea typeface="微軟正黑體" panose="020B0604030504040204" pitchFamily="34" charset="-120"/>
              </a:rPr>
              <a:t>等同於合約，回信確認服務項目，才會</a:t>
            </a:r>
            <a:r>
              <a:rPr lang="zh-TW" altLang="en-US" dirty="0" smtClean="0">
                <a:latin typeface="微軟正黑體" panose="020B0604030504040204" pitchFamily="34" charset="-120"/>
                <a:ea typeface="微軟正黑體" panose="020B0604030504040204" pitchFamily="34" charset="-120"/>
              </a:rPr>
              <a:t>提供服務</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提供</a:t>
            </a:r>
            <a:r>
              <a:rPr lang="zh-TW" altLang="en-US" dirty="0">
                <a:latin typeface="微軟正黑體" panose="020B0604030504040204" pitchFamily="34" charset="-120"/>
                <a:ea typeface="微軟正黑體" panose="020B0604030504040204" pitchFamily="34" charset="-120"/>
              </a:rPr>
              <a:t>英文編修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翻譯</a:t>
            </a:r>
            <a:r>
              <a:rPr lang="zh-TW" altLang="en-US" dirty="0">
                <a:solidFill>
                  <a:srgbClr val="FF0000"/>
                </a:solidFill>
                <a:latin typeface="微軟正黑體" panose="020B0604030504040204" pitchFamily="34" charset="-120"/>
                <a:ea typeface="微軟正黑體" panose="020B0604030504040204" pitchFamily="34" charset="-120"/>
              </a:rPr>
              <a:t>服務證明</a:t>
            </a:r>
            <a:r>
              <a:rPr lang="zh-TW" altLang="en-US" dirty="0">
                <a:latin typeface="微軟正黑體" panose="020B0604030504040204" pitchFamily="34" charset="-120"/>
                <a:ea typeface="微軟正黑體" panose="020B0604030504040204" pitchFamily="34" charset="-120"/>
              </a:rPr>
              <a:t>，證明該文稿透過專業翻譯服務</a:t>
            </a: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編修中心和編修</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翻譯人員</a:t>
            </a:r>
            <a:r>
              <a:rPr lang="zh-TW" altLang="en-US" dirty="0" smtClean="0">
                <a:solidFill>
                  <a:srgbClr val="FF0000"/>
                </a:solidFill>
                <a:latin typeface="微軟正黑體" panose="020B0604030504040204" pitchFamily="34" charset="-120"/>
                <a:ea typeface="微軟正黑體" panose="020B0604030504040204" pitchFamily="34" charset="-120"/>
              </a:rPr>
              <a:t>有簽署保密協定。因此，並不會有資料外洩或要求成為作者之一的事宜發生；申請人也可另與編修中心簽訂客戶保密協定書。</a:t>
            </a:r>
            <a:endParaRPr lang="en-US" altLang="zh-TW" dirty="0" smtClean="0">
              <a:solidFill>
                <a:srgbClr val="FF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3335974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337792"/>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沒有貢獻就是不能當作者</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a:xfrm>
            <a:off x="441604" y="1707654"/>
            <a:ext cx="8280920" cy="1754326"/>
          </a:xfrm>
          <a:prstGeom prst="rect">
            <a:avLst/>
          </a:prstGeom>
        </p:spPr>
        <p:txBody>
          <a:bodyPr wrap="square">
            <a:spAutoFit/>
          </a:bodyPr>
          <a:lstStyle/>
          <a:p>
            <a:pPr marL="285750" indent="-285750">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學術倫理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不當列名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受贈作者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(gift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、榮譽作者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(honorary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、掛名作者</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(guest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、聲望作者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(prestige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、影子作者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(ghost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強迫掛名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(coercion author)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、相互掛名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(mutual support authorship)</a:t>
            </a: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經費提供、編修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校對論文、事務管理、行政</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支援</a:t>
            </a:r>
          </a:p>
          <a:p>
            <a:pPr marL="285750" indent="-285750">
              <a:buFont typeface="Wingdings" panose="05000000000000000000" pitchFamily="2" charset="2"/>
              <a:buChar char="u"/>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6300192" y="4717182"/>
            <a:ext cx="2664296" cy="230832"/>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資料來源：科技部對研究人員</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學術倫理規範</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grpSp>
        <p:nvGrpSpPr>
          <p:cNvPr id="6" name="群組 5"/>
          <p:cNvGrpSpPr/>
          <p:nvPr/>
        </p:nvGrpSpPr>
        <p:grpSpPr>
          <a:xfrm>
            <a:off x="4247964" y="979379"/>
            <a:ext cx="648072" cy="666956"/>
            <a:chOff x="251520" y="4155926"/>
            <a:chExt cx="648072" cy="666956"/>
          </a:xfrm>
        </p:grpSpPr>
        <p:sp>
          <p:nvSpPr>
            <p:cNvPr id="9" name="等腰三角形 8"/>
            <p:cNvSpPr/>
            <p:nvPr/>
          </p:nvSpPr>
          <p:spPr>
            <a:xfrm>
              <a:off x="251520" y="4155926"/>
              <a:ext cx="648072" cy="61200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a:solidFill>
                    <a:schemeClr val="tx1"/>
                  </a:solidFill>
                </a:ln>
                <a:solidFill>
                  <a:schemeClr val="tx1"/>
                </a:solidFill>
              </a:endParaRPr>
            </a:p>
          </p:txBody>
        </p:sp>
        <p:sp>
          <p:nvSpPr>
            <p:cNvPr id="10" name="文字方塊 9"/>
            <p:cNvSpPr txBox="1"/>
            <p:nvPr/>
          </p:nvSpPr>
          <p:spPr>
            <a:xfrm>
              <a:off x="381304" y="4176551"/>
              <a:ext cx="216024" cy="646331"/>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sp>
        <p:nvSpPr>
          <p:cNvPr id="11" name="文字方塊 10"/>
          <p:cNvSpPr txBox="1"/>
          <p:nvPr/>
        </p:nvSpPr>
        <p:spPr>
          <a:xfrm>
            <a:off x="1043608" y="3245339"/>
            <a:ext cx="7488832" cy="1200329"/>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a:t>
            </a:r>
            <a:r>
              <a:rPr lang="zh-TW" altLang="en-US" dirty="0">
                <a:latin typeface="微軟正黑體" panose="020B0604030504040204" pitchFamily="34" charset="-120"/>
                <a:ea typeface="微軟正黑體" panose="020B0604030504040204" pitchFamily="34" charset="-120"/>
              </a:rPr>
              <a:t>文</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做人情、透過</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「大</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老</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rPr>
              <a:t>掛名提高通過率、借用貴重儀器設備、互惠行為、未告知對方而自行列入作者群、研究過程的心靈寄託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寵物、心理諮商師、學長姐等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通通無法成為作者的資格</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1374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1694961"/>
            <a:ext cx="8496944" cy="646331"/>
          </a:xfrm>
          <a:prstGeom prst="rect">
            <a:avLst/>
          </a:prstGeom>
        </p:spPr>
        <p:txBody>
          <a:bodyPr wrap="square">
            <a:spAutoFit/>
          </a:bodyPr>
          <a:lstStyle/>
          <a:p>
            <a:pPr marL="285750" indent="-285750">
              <a:buClr>
                <a:schemeClr val="tx1"/>
              </a:buClr>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雙方未約定而計畫主持</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人</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逕行以</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個人</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名義投稿</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研究助理</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學生變成 「幽靈作者」</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(ghost author)</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涉及</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不當掛名原則</a:t>
            </a:r>
            <a:endParaRPr lang="en-US" altLang="zh-TW" b="1"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endParaRPr>
          </a:p>
        </p:txBody>
      </p:sp>
      <p:grpSp>
        <p:nvGrpSpPr>
          <p:cNvPr id="6" name="群組 5"/>
          <p:cNvGrpSpPr/>
          <p:nvPr/>
        </p:nvGrpSpPr>
        <p:grpSpPr>
          <a:xfrm>
            <a:off x="4247964" y="943921"/>
            <a:ext cx="648072" cy="666956"/>
            <a:chOff x="251520" y="4155926"/>
            <a:chExt cx="648072" cy="666956"/>
          </a:xfrm>
        </p:grpSpPr>
        <p:sp>
          <p:nvSpPr>
            <p:cNvPr id="7" name="等腰三角形 6"/>
            <p:cNvSpPr/>
            <p:nvPr/>
          </p:nvSpPr>
          <p:spPr>
            <a:xfrm>
              <a:off x="251520" y="4155926"/>
              <a:ext cx="648072" cy="61200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a:solidFill>
                    <a:schemeClr val="tx1"/>
                  </a:solidFill>
                </a:ln>
                <a:solidFill>
                  <a:schemeClr val="tx1"/>
                </a:solidFill>
              </a:endParaRPr>
            </a:p>
          </p:txBody>
        </p:sp>
        <p:sp>
          <p:nvSpPr>
            <p:cNvPr id="8" name="文字方塊 7"/>
            <p:cNvSpPr txBox="1"/>
            <p:nvPr/>
          </p:nvSpPr>
          <p:spPr>
            <a:xfrm>
              <a:off x="381304" y="4176551"/>
              <a:ext cx="216024" cy="646331"/>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2" name="文字版面配置區 1"/>
          <p:cNvSpPr>
            <a:spLocks noGrp="1"/>
          </p:cNvSpPr>
          <p:nvPr>
            <p:ph type="body" sz="quarter" idx="10"/>
          </p:nvPr>
        </p:nvSpPr>
        <p:spPr>
          <a:xfrm>
            <a:off x="0" y="302334"/>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不當列名案例</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43608" y="2372492"/>
            <a:ext cx="7416824" cy="2308324"/>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實際案</a:t>
            </a:r>
            <a:r>
              <a:rPr lang="zh-TW" altLang="en-US" dirty="0">
                <a:latin typeface="微軟正黑體" panose="020B0604030504040204" pitchFamily="34" charset="-120"/>
                <a:ea typeface="微軟正黑體" panose="020B0604030504040204" pitchFamily="34" charset="-120"/>
              </a:rPr>
              <a:t>例</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大 </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 副教授，投稿於 「國民教育期刊」四篇</a:t>
            </a:r>
            <a:r>
              <a:rPr lang="zh-TW" altLang="en-US" dirty="0" smtClean="0">
                <a:latin typeface="微軟正黑體" panose="020B0604030504040204" pitchFamily="34" charset="-120"/>
                <a:ea typeface="微軟正黑體" panose="020B0604030504040204" pitchFamily="34" charset="-120"/>
              </a:rPr>
              <a:t>文章</a:t>
            </a:r>
            <a:r>
              <a:rPr lang="zh-TW" altLang="en-US" dirty="0">
                <a:latin typeface="標楷體" panose="03000509000000000000" pitchFamily="65" charset="-120"/>
                <a:ea typeface="標楷體" panose="03000509000000000000" pitchFamily="65"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 其中一篇</a:t>
            </a:r>
            <a:r>
              <a:rPr lang="zh-TW" altLang="en-US" dirty="0">
                <a:latin typeface="微軟正黑體" panose="020B0604030504040204" pitchFamily="34" charset="-120"/>
                <a:ea typeface="微軟正黑體" panose="020B0604030504040204" pitchFamily="34" charset="-120"/>
              </a:rPr>
              <a:t>涉及</a:t>
            </a:r>
            <a:r>
              <a:rPr lang="zh-TW" altLang="en-US" dirty="0" smtClean="0">
                <a:latin typeface="微軟正黑體" panose="020B0604030504040204" pitchFamily="34" charset="-120"/>
                <a:ea typeface="微軟正黑體" panose="020B0604030504040204" pitchFamily="34" charset="-120"/>
              </a:rPr>
              <a:t>抄襲剽竊</a:t>
            </a:r>
            <a:r>
              <a:rPr lang="zh-TW" altLang="en-US" dirty="0">
                <a:latin typeface="微軟正黑體" panose="020B0604030504040204" pitchFamily="34" charset="-120"/>
                <a:ea typeface="微軟正黑體" panose="020B0604030504040204" pitchFamily="34" charset="-120"/>
              </a:rPr>
              <a:t>明確，因抄襲確立違反學術</a:t>
            </a:r>
            <a:r>
              <a:rPr lang="zh-TW" altLang="en-US" dirty="0" smtClean="0">
                <a:latin typeface="微軟正黑體" panose="020B0604030504040204" pitchFamily="34" charset="-120"/>
                <a:ea typeface="微軟正黑體" panose="020B0604030504040204" pitchFamily="34" charset="-120"/>
              </a:rPr>
              <a:t>倫理；</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 其他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篇因擔任</a:t>
            </a:r>
            <a:r>
              <a:rPr lang="zh-TW" altLang="en-US" dirty="0">
                <a:latin typeface="微軟正黑體" panose="020B0604030504040204" pitchFamily="34" charset="-120"/>
                <a:ea typeface="微軟正黑體" panose="020B0604030504040204" pitchFamily="34" charset="-120"/>
              </a:rPr>
              <a:t>指導</a:t>
            </a:r>
            <a:r>
              <a:rPr lang="zh-TW" altLang="en-US" dirty="0" smtClean="0">
                <a:latin typeface="微軟正黑體" panose="020B0604030504040204" pitchFamily="34" charset="-120"/>
                <a:ea typeface="微軟正黑體" panose="020B0604030504040204" pitchFamily="34" charset="-120"/>
              </a:rPr>
              <a:t>教授之研究生論文，卻</a:t>
            </a:r>
            <a:r>
              <a:rPr lang="zh-TW" altLang="en-US" dirty="0">
                <a:latin typeface="微軟正黑體" panose="020B0604030504040204" pitchFamily="34" charset="-120"/>
                <a:ea typeface="微軟正黑體" panose="020B0604030504040204" pitchFamily="34" charset="-120"/>
              </a:rPr>
              <a:t>掛名第一</a:t>
            </a:r>
            <a:r>
              <a:rPr lang="zh-TW" altLang="en-US" dirty="0" smtClean="0">
                <a:latin typeface="微軟正黑體" panose="020B0604030504040204" pitchFamily="34" charset="-120"/>
                <a:ea typeface="微軟正黑體" panose="020B0604030504040204" pitchFamily="34" charset="-120"/>
              </a:rPr>
              <a:t>作者，</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因涉及侵占和不實，違反學術規範和教師倫理。</a:t>
            </a:r>
            <a:endParaRPr lang="en-US" altLang="zh-TW" dirty="0" smtClean="0">
              <a:latin typeface="微軟正黑體" panose="020B0604030504040204" pitchFamily="34" charset="-120"/>
              <a:ea typeface="微軟正黑體" panose="020B0604030504040204" pitchFamily="34" charset="-120"/>
            </a:endParaRPr>
          </a:p>
          <a:p>
            <a:r>
              <a:rPr lang="zh-TW" altLang="en-US" u="sng" smtClean="0">
                <a:latin typeface="微軟正黑體" panose="020B0604030504040204" pitchFamily="34" charset="-120"/>
                <a:ea typeface="微軟正黑體" panose="020B0604030504040204" pitchFamily="34" charset="-120"/>
              </a:rPr>
              <a:t>最高行政法院</a:t>
            </a:r>
            <a:r>
              <a:rPr lang="zh-TW" altLang="en-US" dirty="0" smtClean="0">
                <a:latin typeface="微軟正黑體" panose="020B0604030504040204" pitchFamily="34" charset="-120"/>
                <a:ea typeface="微軟正黑體" panose="020B0604030504040204" pitchFamily="34" charset="-120"/>
              </a:rPr>
              <a:t>認為該校教評會的審議結果並無任何不恰當，因此，駁回該訴訟，維持原校教評會之決議</a:t>
            </a:r>
            <a:r>
              <a:rPr lang="zh-TW" altLang="en-US" dirty="0" smtClean="0">
                <a:latin typeface="標楷體" panose="03000509000000000000" pitchFamily="65" charset="-120"/>
                <a:ea typeface="標楷體" panose="03000509000000000000" pitchFamily="65" charset="-120"/>
              </a:rPr>
              <a:t>：</a:t>
            </a:r>
            <a:r>
              <a:rPr lang="en-US" altLang="zh-TW" dirty="0" smtClean="0">
                <a:latin typeface="微軟正黑體" panose="020B0604030504040204" pitchFamily="34" charset="-120"/>
                <a:ea typeface="微軟正黑體" panose="020B0604030504040204" pitchFamily="34" charset="-120"/>
                <a:sym typeface="Wingdings" panose="05000000000000000000" pitchFamily="2" charset="2"/>
              </a:rPr>
              <a:t> </a:t>
            </a:r>
            <a:r>
              <a:rPr lang="en-US" altLang="zh-TW"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5 </a:t>
            </a:r>
            <a:r>
              <a:rPr lang="zh-TW" altLang="en-US"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年內不得申請</a:t>
            </a: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教職升等</a:t>
            </a:r>
            <a:endParaRPr lang="en-US" altLang="zh-TW" u="sng" dirty="0" smtClean="0">
              <a:solidFill>
                <a:srgbClr val="FF0000"/>
              </a:solidFill>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 年度</a:t>
            </a:r>
            <a:r>
              <a:rPr lang="zh-TW" altLang="en-US" b="1" dirty="0">
                <a:latin typeface="微軟正黑體" panose="020B0604030504040204" pitchFamily="34" charset="-120"/>
                <a:ea typeface="微軟正黑體" panose="020B0604030504040204" pitchFamily="34" charset="-120"/>
              </a:rPr>
              <a:t>訴</a:t>
            </a:r>
            <a:r>
              <a:rPr lang="zh-TW" altLang="en-US" dirty="0">
                <a:latin typeface="微軟正黑體" panose="020B0604030504040204" pitchFamily="34" charset="-120"/>
                <a:ea typeface="微軟正黑體" panose="020B0604030504040204" pitchFamily="34" charset="-120"/>
              </a:rPr>
              <a:t>字第 </a:t>
            </a:r>
            <a:r>
              <a:rPr lang="en-US" altLang="zh-TW" dirty="0">
                <a:latin typeface="微軟正黑體" panose="020B0604030504040204" pitchFamily="34" charset="-120"/>
                <a:ea typeface="微軟正黑體" panose="020B0604030504040204" pitchFamily="34" charset="-120"/>
              </a:rPr>
              <a:t>108</a:t>
            </a:r>
            <a:r>
              <a:rPr lang="zh-TW" altLang="en-US" dirty="0">
                <a:latin typeface="微軟正黑體" panose="020B0604030504040204" pitchFamily="34" charset="-120"/>
                <a:ea typeface="微軟正黑體" panose="020B0604030504040204" pitchFamily="34" charset="-120"/>
              </a:rPr>
              <a:t> 號，</a:t>
            </a:r>
            <a:r>
              <a:rPr lang="en-US" altLang="zh-TW" dirty="0" smtClean="0">
                <a:latin typeface="微軟正黑體" panose="020B0604030504040204" pitchFamily="34" charset="-120"/>
                <a:ea typeface="微軟正黑體" panose="020B0604030504040204" pitchFamily="34" charset="-120"/>
              </a:rPr>
              <a:t>106.06.15</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107</a:t>
            </a:r>
            <a:r>
              <a:rPr lang="zh-TW" altLang="en-US" dirty="0" smtClean="0">
                <a:latin typeface="微軟正黑體" panose="020B0604030504040204" pitchFamily="34" charset="-120"/>
                <a:ea typeface="微軟正黑體" panose="020B0604030504040204" pitchFamily="34" charset="-120"/>
              </a:rPr>
              <a:t> 年判字第 </a:t>
            </a: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 號，</a:t>
            </a:r>
            <a:r>
              <a:rPr lang="en-US" altLang="zh-TW" dirty="0" smtClean="0">
                <a:latin typeface="微軟正黑體" panose="020B0604030504040204" pitchFamily="34" charset="-120"/>
                <a:ea typeface="微軟正黑體" panose="020B0604030504040204" pitchFamily="34" charset="-120"/>
              </a:rPr>
              <a:t>107.01.10)</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5425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71600" y="1131590"/>
            <a:ext cx="7200800" cy="2585323"/>
          </a:xfrm>
          <a:prstGeom prst="rect">
            <a:avLst/>
          </a:prstGeom>
          <a:solidFill>
            <a:schemeClr val="bg1">
              <a:lumMod val="95000"/>
            </a:schemeClr>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背景說明</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C</a:t>
            </a:r>
            <a:r>
              <a:rPr lang="zh-TW" altLang="en-US"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副教授收到兩次檢舉案，分別皆依</a:t>
            </a:r>
            <a:r>
              <a:rPr lang="zh-TW" altLang="en-US" u="sng" dirty="0">
                <a:latin typeface="微軟正黑體" panose="020B0604030504040204" pitchFamily="34" charset="-120"/>
                <a:ea typeface="微軟正黑體" panose="020B0604030504040204" pitchFamily="34" charset="-120"/>
              </a:rPr>
              <a:t>學校教師評審委員會</a:t>
            </a:r>
            <a:r>
              <a:rPr lang="zh-TW" altLang="en-US" dirty="0">
                <a:latin typeface="微軟正黑體" panose="020B0604030504040204" pitchFamily="34" charset="-120"/>
                <a:ea typeface="微軟正黑體" panose="020B0604030504040204" pitchFamily="34" charset="-120"/>
              </a:rPr>
              <a:t>及</a:t>
            </a:r>
            <a:r>
              <a:rPr lang="zh-TW" altLang="en-US" u="sng" dirty="0">
                <a:latin typeface="微軟正黑體" panose="020B0604030504040204" pitchFamily="34" charset="-120"/>
                <a:ea typeface="微軟正黑體" panose="020B0604030504040204" pitchFamily="34" charset="-120"/>
              </a:rPr>
              <a:t>審議小組</a:t>
            </a:r>
            <a:r>
              <a:rPr lang="zh-TW" altLang="en-US" dirty="0">
                <a:latin typeface="微軟正黑體" panose="020B0604030504040204" pitchFamily="34" charset="-120"/>
                <a:ea typeface="微軟正黑體" panose="020B0604030504040204" pitchFamily="34" charset="-120"/>
              </a:rPr>
              <a:t>委託外審專家評斷後，才做出相關決議。</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 副教授涉及兩件</a:t>
            </a:r>
            <a:r>
              <a:rPr lang="zh-TW" altLang="en-US" dirty="0" smtClean="0">
                <a:latin typeface="微軟正黑體" panose="020B0604030504040204" pitchFamily="34" charset="-120"/>
                <a:ea typeface="微軟正黑體" panose="020B0604030504040204" pitchFamily="34" charset="-120"/>
              </a:rPr>
              <a:t>事</a:t>
            </a:r>
            <a:r>
              <a:rPr lang="en-US" altLang="zh-TW" dirty="0" smtClean="0">
                <a:latin typeface="微軟正黑體" panose="020B0604030504040204" pitchFamily="34" charset="-120"/>
                <a:ea typeface="微軟正黑體" panose="020B0604030504040204" pitchFamily="34" charset="-120"/>
              </a:rPr>
              <a:t>︰</a:t>
            </a:r>
            <a:r>
              <a:rPr lang="zh-TW" altLang="en-US" u="sng" dirty="0" smtClean="0">
                <a:solidFill>
                  <a:srgbClr val="FF0000"/>
                </a:solidFill>
                <a:latin typeface="微軟正黑體" panose="020B0604030504040204" pitchFamily="34" charset="-120"/>
                <a:ea typeface="微軟正黑體" panose="020B0604030504040204" pitchFamily="34" charset="-120"/>
              </a:rPr>
              <a:t>抄襲</a:t>
            </a:r>
            <a:r>
              <a:rPr lang="zh-TW" altLang="en-US" u="sng" dirty="0">
                <a:solidFill>
                  <a:srgbClr val="FF0000"/>
                </a:solidFill>
                <a:latin typeface="微軟正黑體" panose="020B0604030504040204" pitchFamily="34" charset="-120"/>
                <a:ea typeface="微軟正黑體" panose="020B0604030504040204" pitchFamily="34" charset="-120"/>
              </a:rPr>
              <a:t>、不當列名</a:t>
            </a:r>
            <a:endParaRPr lang="en-US" altLang="zh-TW" u="sng" dirty="0">
              <a:solidFill>
                <a:srgbClr val="FF0000"/>
              </a:solidFill>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1. </a:t>
            </a:r>
            <a:r>
              <a:rPr lang="zh-TW" altLang="en-US" dirty="0" smtClean="0">
                <a:latin typeface="微軟正黑體" panose="020B0604030504040204" pitchFamily="34" charset="-120"/>
                <a:ea typeface="微軟正黑體" panose="020B0604030504040204" pitchFamily="34" charset="-120"/>
              </a:rPr>
              <a:t>關於</a:t>
            </a:r>
            <a:r>
              <a:rPr lang="zh-TW" altLang="en-US" dirty="0">
                <a:latin typeface="微軟正黑體" panose="020B0604030504040204" pitchFamily="34" charset="-120"/>
                <a:ea typeface="微軟正黑體" panose="020B0604030504040204" pitchFamily="34" charset="-120"/>
              </a:rPr>
              <a:t>抄襲， </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 副教授接受審查結果</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 </a:t>
            </a:r>
            <a:r>
              <a:rPr lang="zh-TW" altLang="en-US" dirty="0" smtClean="0">
                <a:latin typeface="微軟正黑體" panose="020B0604030504040204" pitchFamily="34" charset="-120"/>
                <a:ea typeface="微軟正黑體" panose="020B0604030504040204" pitchFamily="34" charset="-120"/>
              </a:rPr>
              <a:t>提出</a:t>
            </a:r>
            <a:r>
              <a:rPr lang="zh-TW" altLang="en-US" dirty="0">
                <a:latin typeface="微軟正黑體" panose="020B0604030504040204" pitchFamily="34" charset="-120"/>
                <a:ea typeface="微軟正黑體" panose="020B0604030504040204" pitchFamily="34" charset="-120"/>
              </a:rPr>
              <a:t>行政訴訟乃因不符</a:t>
            </a:r>
            <a:r>
              <a:rPr lang="zh-TW" altLang="en-US" u="sng" dirty="0">
                <a:latin typeface="微軟正黑體" panose="020B0604030504040204" pitchFamily="34" charset="-120"/>
                <a:ea typeface="微軟正黑體" panose="020B0604030504040204" pitchFamily="34" charset="-120"/>
              </a:rPr>
              <a:t>不當列名</a:t>
            </a:r>
            <a:r>
              <a:rPr lang="zh-TW" altLang="en-US" dirty="0">
                <a:latin typeface="微軟正黑體" panose="020B0604030504040204" pitchFamily="34" charset="-120"/>
                <a:ea typeface="微軟正黑體" panose="020B0604030504040204" pitchFamily="34" charset="-120"/>
              </a:rPr>
              <a:t>的控訴</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20324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13381" t="18500" r="42126" b="4500"/>
          <a:stretch/>
        </p:blipFill>
        <p:spPr>
          <a:xfrm>
            <a:off x="251520" y="218706"/>
            <a:ext cx="4680520" cy="4556258"/>
          </a:xfrm>
          <a:prstGeom prst="rect">
            <a:avLst/>
          </a:prstGeom>
          <a:ln>
            <a:noFill/>
          </a:ln>
          <a:effectLst>
            <a:outerShdw blurRad="190500" algn="tl" rotWithShape="0">
              <a:srgbClr val="000000">
                <a:alpha val="70000"/>
              </a:srgbClr>
            </a:outerShdw>
          </a:effectLst>
        </p:spPr>
      </p:pic>
      <p:sp>
        <p:nvSpPr>
          <p:cNvPr id="5" name="文字方塊 4"/>
          <p:cNvSpPr txBox="1"/>
          <p:nvPr/>
        </p:nvSpPr>
        <p:spPr>
          <a:xfrm>
            <a:off x="5148064" y="240194"/>
            <a:ext cx="3672408" cy="1892826"/>
          </a:xfrm>
          <a:prstGeom prst="rect">
            <a:avLst/>
          </a:prstGeom>
          <a:solidFill>
            <a:srgbClr val="FFD6D5"/>
          </a:solidFill>
          <a:ln w="19050">
            <a:solidFill>
              <a:srgbClr val="FF0000"/>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原告主張的白話文：</a:t>
            </a:r>
            <a:endParaRPr lang="en-US" altLang="zh-TW" dirty="0" smtClean="0">
              <a:latin typeface="微軟正黑體" panose="020B0604030504040204" pitchFamily="34" charset="-120"/>
              <a:ea typeface="微軟正黑體" panose="020B0604030504040204" pitchFamily="34" charset="-120"/>
            </a:endParaRPr>
          </a:p>
          <a:p>
            <a:endParaRPr lang="en-US" altLang="zh-TW" sz="1100" dirty="0" smtClean="0">
              <a:latin typeface="微軟正黑體" panose="020B0604030504040204" pitchFamily="34" charset="-120"/>
              <a:ea typeface="微軟正黑體" panose="020B0604030504040204" pitchFamily="34" charset="-120"/>
            </a:endParaRPr>
          </a:p>
          <a:p>
            <a:r>
              <a:rPr lang="zh-TW" altLang="en-US" sz="1100" dirty="0" smtClean="0">
                <a:latin typeface="微軟正黑體" panose="020B0604030504040204" pitchFamily="34" charset="-120"/>
                <a:ea typeface="微軟正黑體" panose="020B0604030504040204" pitchFamily="34" charset="-120"/>
              </a:rPr>
              <a:t>對於</a:t>
            </a:r>
            <a:r>
              <a:rPr lang="zh-TW" altLang="en-US" sz="1100" dirty="0">
                <a:latin typeface="微軟正黑體" panose="020B0604030504040204" pitchFamily="34" charset="-120"/>
                <a:ea typeface="微軟正黑體" panose="020B0604030504040204" pitchFamily="34" charset="-120"/>
              </a:rPr>
              <a:t>涉</a:t>
            </a:r>
            <a:r>
              <a:rPr lang="zh-TW" altLang="en-US" sz="1100" dirty="0" smtClean="0">
                <a:latin typeface="微軟正黑體" panose="020B0604030504040204" pitchFamily="34" charset="-120"/>
                <a:ea typeface="微軟正黑體" panose="020B0604030504040204" pitchFamily="34" charset="-120"/>
              </a:rPr>
              <a:t>案的論文而言，由我先釐清問題意識、研究架構圖確定後，學生才開始撰寫內容，我也有大篇幅的審閱眉批即全面改寫而難以分辨誰為原著，所以主張文章內容由雙方共同完成。</a:t>
            </a:r>
            <a:endParaRPr lang="en-US" altLang="zh-TW" sz="1100" dirty="0" smtClean="0">
              <a:latin typeface="微軟正黑體" panose="020B0604030504040204" pitchFamily="34" charset="-120"/>
              <a:ea typeface="微軟正黑體" panose="020B0604030504040204" pitchFamily="34" charset="-120"/>
            </a:endParaRPr>
          </a:p>
          <a:p>
            <a:endParaRPr lang="en-US" altLang="zh-TW" sz="1100" dirty="0" smtClean="0">
              <a:latin typeface="微軟正黑體" panose="020B0604030504040204" pitchFamily="34" charset="-120"/>
              <a:ea typeface="微軟正黑體" panose="020B0604030504040204" pitchFamily="34" charset="-120"/>
            </a:endParaRPr>
          </a:p>
          <a:p>
            <a:r>
              <a:rPr lang="zh-TW" altLang="en-US" sz="1100" dirty="0" smtClean="0">
                <a:latin typeface="微軟正黑體" panose="020B0604030504040204" pitchFamily="34" charset="-120"/>
                <a:ea typeface="微軟正黑體" panose="020B0604030504040204" pitchFamily="34" charset="-120"/>
              </a:rPr>
              <a:t>我有上述的實質貢獻</a:t>
            </a:r>
            <a:r>
              <a:rPr lang="zh-TW" altLang="en-US" sz="1100" dirty="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並且學生邀請我擔任第一作者；加上，正式發表時並非以我個人名義，而是與研究生為共同作者，並沒有涉及不當列名。</a:t>
            </a:r>
            <a:endParaRPr lang="en-US" altLang="zh-TW" sz="1100"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251520" y="1560731"/>
            <a:ext cx="4680520"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152560" y="2208803"/>
            <a:ext cx="3667911" cy="2739211"/>
          </a:xfrm>
          <a:prstGeom prst="rect">
            <a:avLst/>
          </a:prstGeom>
          <a:solidFill>
            <a:srgbClr val="FDFFAF"/>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法官認</a:t>
            </a:r>
            <a:r>
              <a:rPr lang="zh-TW" altLang="en-US" dirty="0">
                <a:latin typeface="微軟正黑體" panose="020B0604030504040204" pitchFamily="34" charset="-120"/>
                <a:ea typeface="微軟正黑體" panose="020B0604030504040204" pitchFamily="34" charset="-120"/>
              </a:rPr>
              <a:t>定</a:t>
            </a:r>
            <a:r>
              <a:rPr lang="zh-TW" altLang="en-US" dirty="0" smtClean="0">
                <a:latin typeface="微軟正黑體" panose="020B0604030504040204" pitchFamily="34" charset="-120"/>
                <a:ea typeface="微軟正黑體" panose="020B0604030504040204" pitchFamily="34" charset="-120"/>
              </a:rPr>
              <a:t>的白話文：</a:t>
            </a:r>
            <a:endParaRPr lang="en-US" altLang="zh-TW" dirty="0" smtClean="0">
              <a:latin typeface="微軟正黑體" panose="020B0604030504040204" pitchFamily="34" charset="-120"/>
              <a:ea typeface="微軟正黑體" panose="020B0604030504040204" pitchFamily="34" charset="-120"/>
            </a:endParaRPr>
          </a:p>
          <a:p>
            <a:endParaRPr lang="en-US" altLang="zh-TW" sz="1100" dirty="0" smtClean="0">
              <a:latin typeface="微軟正黑體" panose="020B0604030504040204" pitchFamily="34" charset="-120"/>
              <a:ea typeface="微軟正黑體" panose="020B0604030504040204" pitchFamily="34" charset="-120"/>
            </a:endParaRPr>
          </a:p>
          <a:p>
            <a:r>
              <a:rPr lang="en-US" altLang="zh-TW" sz="1100" dirty="0">
                <a:latin typeface="微軟正黑體" panose="020B0604030504040204" pitchFamily="34" charset="-120"/>
                <a:ea typeface="微軟正黑體" panose="020B0604030504040204" pitchFamily="34" charset="-120"/>
              </a:rPr>
              <a:t>C</a:t>
            </a:r>
            <a:r>
              <a:rPr lang="zh-TW" altLang="en-US" sz="1100" dirty="0">
                <a:latin typeface="微軟正黑體" panose="020B0604030504040204" pitchFamily="34" charset="-120"/>
                <a:ea typeface="微軟正黑體" panose="020B0604030504040204" pitchFamily="34" charset="-120"/>
              </a:rPr>
              <a:t> 副教授不能</a:t>
            </a:r>
            <a:r>
              <a:rPr lang="zh-TW" altLang="en-US" sz="1100" dirty="0" smtClean="0">
                <a:latin typeface="微軟正黑體" panose="020B0604030504040204" pitchFamily="34" charset="-120"/>
                <a:ea typeface="微軟正黑體" panose="020B0604030504040204" pitchFamily="34" charset="-120"/>
              </a:rPr>
              <a:t>說因為學生邀約掛名第一作者，就可以理直氣壯地跟我法官說</a:t>
            </a:r>
            <a:r>
              <a:rPr lang="zh-TW" altLang="en-US" sz="1100" dirty="0" smtClean="0">
                <a:latin typeface="標楷體" panose="03000509000000000000" pitchFamily="65" charset="-120"/>
                <a:ea typeface="標楷體" panose="03000509000000000000" pitchFamily="65" charset="-120"/>
              </a:rPr>
              <a:t>：</a:t>
            </a:r>
            <a:r>
              <a:rPr lang="zh-TW" altLang="en-US" sz="1100" dirty="0" smtClean="0">
                <a:latin typeface="微軟正黑體" panose="020B0604030504040204" pitchFamily="34" charset="-120"/>
                <a:ea typeface="微軟正黑體" panose="020B0604030504040204" pitchFamily="34" charset="-120"/>
              </a:rPr>
              <a:t>「我沒有不當列名。」</a:t>
            </a:r>
            <a:endParaRPr lang="en-US" altLang="zh-TW" sz="1100" dirty="0" smtClean="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r>
              <a:rPr lang="en-US" altLang="zh-TW" sz="1100" dirty="0" smtClean="0">
                <a:latin typeface="微軟正黑體" panose="020B0604030504040204" pitchFamily="34" charset="-120"/>
                <a:ea typeface="微軟正黑體" panose="020B0604030504040204" pitchFamily="34" charset="-120"/>
              </a:rPr>
              <a:t>C</a:t>
            </a:r>
            <a:r>
              <a:rPr lang="zh-TW" altLang="en-US" sz="1100" dirty="0" smtClean="0">
                <a:latin typeface="微軟正黑體" panose="020B0604030504040204" pitchFamily="34" charset="-120"/>
                <a:ea typeface="微軟正黑體" panose="020B0604030504040204" pitchFamily="34" charset="-120"/>
              </a:rPr>
              <a:t> 副教授依據判字 </a:t>
            </a:r>
            <a:r>
              <a:rPr lang="en-US" altLang="zh-TW" sz="1100" dirty="0" smtClean="0">
                <a:latin typeface="微軟正黑體" panose="020B0604030504040204" pitchFamily="34" charset="-120"/>
                <a:ea typeface="微軟正黑體" panose="020B0604030504040204" pitchFamily="34" charset="-120"/>
              </a:rPr>
              <a:t>1483</a:t>
            </a:r>
            <a:r>
              <a:rPr lang="zh-TW" altLang="en-US" sz="1100" dirty="0" smtClean="0">
                <a:latin typeface="微軟正黑體" panose="020B0604030504040204" pitchFamily="34" charset="-120"/>
                <a:ea typeface="微軟正黑體" panose="020B0604030504040204" pitchFamily="34" charset="-120"/>
              </a:rPr>
              <a:t> 號判決，內容是涉及老師論文升等涉及抄襲，與本案毫無參考依據，怎麼可以用來支持自己並無不當掛名的論證</a:t>
            </a:r>
            <a:r>
              <a:rPr lang="en-US" altLang="zh-TW" sz="1100" dirty="0" smtClean="0">
                <a:latin typeface="微軟正黑體" panose="020B0604030504040204" pitchFamily="34" charset="-120"/>
                <a:ea typeface="微軟正黑體" panose="020B0604030504040204" pitchFamily="34" charset="-120"/>
              </a:rPr>
              <a:t>?!</a:t>
            </a:r>
          </a:p>
          <a:p>
            <a:endParaRPr lang="en-US" altLang="zh-TW" sz="1100" dirty="0" smtClean="0">
              <a:latin typeface="微軟正黑體" panose="020B0604030504040204" pitchFamily="34" charset="-120"/>
              <a:ea typeface="微軟正黑體" panose="020B0604030504040204" pitchFamily="34" charset="-120"/>
            </a:endParaRPr>
          </a:p>
          <a:p>
            <a:r>
              <a:rPr lang="zh-TW" altLang="en-US" sz="1100" dirty="0" smtClean="0">
                <a:latin typeface="微軟正黑體" panose="020B0604030504040204" pitchFamily="34" charset="-120"/>
                <a:ea typeface="微軟正黑體" panose="020B0604030504040204" pitchFamily="34" charset="-120"/>
              </a:rPr>
              <a:t>此外，學校教評會送請外審委員評定是否抄襲，</a:t>
            </a:r>
            <a:r>
              <a:rPr lang="zh-TW" altLang="en-US" sz="1100" b="1" dirty="0" smtClean="0">
                <a:latin typeface="微軟正黑體" panose="020B0604030504040204" pitchFamily="34" charset="-120"/>
                <a:ea typeface="微軟正黑體" panose="020B0604030504040204" pitchFamily="34" charset="-120"/>
              </a:rPr>
              <a:t>因</a:t>
            </a:r>
            <a:r>
              <a:rPr lang="zh-TW" altLang="en-US" sz="1100" b="1" dirty="0">
                <a:latin typeface="微軟正黑體" panose="020B0604030504040204" pitchFamily="34" charset="-120"/>
                <a:ea typeface="微軟正黑體" panose="020B0604030504040204" pitchFamily="34" charset="-120"/>
              </a:rPr>
              <a:t>依</a:t>
            </a:r>
            <a:r>
              <a:rPr lang="zh-TW" altLang="en-US" sz="1100" b="1" dirty="0" smtClean="0">
                <a:latin typeface="微軟正黑體" panose="020B0604030504040204" pitchFamily="34" charset="-120"/>
                <a:ea typeface="微軟正黑體" panose="020B0604030504040204" pitchFamily="34" charset="-120"/>
              </a:rPr>
              <a:t>其專業領域的判斷給予尊重 </a:t>
            </a:r>
            <a:r>
              <a:rPr lang="en-US" altLang="zh-TW" sz="1100" b="1" dirty="0" smtClean="0">
                <a:latin typeface="微軟正黑體" panose="020B0604030504040204" pitchFamily="34" charset="-120"/>
                <a:ea typeface="微軟正黑體" panose="020B0604030504040204" pitchFamily="34" charset="-120"/>
              </a:rPr>
              <a:t>(</a:t>
            </a:r>
            <a:r>
              <a:rPr lang="zh-TW" altLang="en-US" sz="1100" b="1" dirty="0" smtClean="0">
                <a:latin typeface="微軟正黑體" panose="020B0604030504040204" pitchFamily="34" charset="-120"/>
                <a:ea typeface="微軟正黑體" panose="020B0604030504040204" pitchFamily="34" charset="-120"/>
              </a:rPr>
              <a:t>司法院釋字第 </a:t>
            </a:r>
            <a:r>
              <a:rPr lang="en-US" altLang="zh-TW" sz="1100" b="1" dirty="0" smtClean="0">
                <a:latin typeface="微軟正黑體" panose="020B0604030504040204" pitchFamily="34" charset="-120"/>
                <a:ea typeface="微軟正黑體" panose="020B0604030504040204" pitchFamily="34" charset="-120"/>
              </a:rPr>
              <a:t>462</a:t>
            </a:r>
            <a:r>
              <a:rPr lang="zh-TW" altLang="en-US" sz="1100" b="1" dirty="0" smtClean="0">
                <a:latin typeface="微軟正黑體" panose="020B0604030504040204" pitchFamily="34" charset="-120"/>
                <a:ea typeface="微軟正黑體" panose="020B0604030504040204" pitchFamily="34" charset="-120"/>
              </a:rPr>
              <a:t>號解釋</a:t>
            </a:r>
            <a:r>
              <a:rPr lang="en-US" altLang="zh-TW" sz="1100" b="1"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。因此</a:t>
            </a:r>
            <a:r>
              <a:rPr lang="zh-TW" altLang="en-US" sz="1100" dirty="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外審專家的多數意見「原告說明係因學生邀請我來當第一作者，顯然僅有觀念指導，並沒有實際參與」「指導學生論文改寫成期刊投稿，然後就當第一作者，並不恰當」</a:t>
            </a:r>
            <a:r>
              <a:rPr lang="en-US" altLang="zh-TW" sz="1100"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而我法官確認後也確認無誤</a:t>
            </a:r>
            <a:endParaRPr lang="en-US" altLang="zh-TW" sz="1100" dirty="0" smtClean="0">
              <a:latin typeface="微軟正黑體" panose="020B0604030504040204" pitchFamily="34" charset="-120"/>
              <a:ea typeface="微軟正黑體" panose="020B0604030504040204" pitchFamily="34" charset="-120"/>
            </a:endParaRPr>
          </a:p>
        </p:txBody>
      </p:sp>
      <p:sp>
        <p:nvSpPr>
          <p:cNvPr id="2" name="向右箭號 1"/>
          <p:cNvSpPr/>
          <p:nvPr/>
        </p:nvSpPr>
        <p:spPr>
          <a:xfrm rot="18801801">
            <a:off x="4861569" y="1396433"/>
            <a:ext cx="300992" cy="161222"/>
          </a:xfrm>
          <a:prstGeom prst="rightArrow">
            <a:avLst>
              <a:gd name="adj1" fmla="val 50000"/>
              <a:gd name="adj2" fmla="val 1265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5603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pic>
        <p:nvPicPr>
          <p:cNvPr id="6" name="圖片 5"/>
          <p:cNvPicPr>
            <a:picLocks noChangeAspect="1"/>
          </p:cNvPicPr>
          <p:nvPr/>
        </p:nvPicPr>
        <p:blipFill rotWithShape="1">
          <a:blip r:embed="rId2"/>
          <a:srcRect l="10625" t="14300" r="42914" b="7301"/>
          <a:stretch/>
        </p:blipFill>
        <p:spPr>
          <a:xfrm>
            <a:off x="251520" y="145446"/>
            <a:ext cx="5112568" cy="4852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直線接點 7"/>
          <p:cNvCxnSpPr/>
          <p:nvPr/>
        </p:nvCxnSpPr>
        <p:spPr>
          <a:xfrm flipH="1" flipV="1">
            <a:off x="323528" y="4731990"/>
            <a:ext cx="115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581812" y="2931790"/>
            <a:ext cx="2990686" cy="1646605"/>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法院認為原告的起訴不合法或無理由，</a:t>
            </a:r>
            <a:r>
              <a:rPr lang="zh-TW" altLang="en-US" dirty="0" smtClean="0">
                <a:solidFill>
                  <a:srgbClr val="FF0000"/>
                </a:solidFill>
                <a:latin typeface="微軟正黑體" panose="020B0604030504040204" pitchFamily="34" charset="-120"/>
                <a:ea typeface="微軟正黑體" panose="020B0604030504040204" pitchFamily="34" charset="-120"/>
              </a:rPr>
              <a:t>不應該准許</a:t>
            </a:r>
            <a:r>
              <a:rPr lang="zh-TW" altLang="en-US" dirty="0" smtClean="0">
                <a:latin typeface="微軟正黑體" panose="020B0604030504040204" pitchFamily="34" charset="-120"/>
                <a:ea typeface="微軟正黑體" panose="020B0604030504040204" pitchFamily="34" charset="-120"/>
              </a:rPr>
              <a:t>，而裁判駁回原告的請求</a:t>
            </a:r>
            <a:endParaRPr lang="en-US" altLang="zh-TW" dirty="0" smtClean="0">
              <a:latin typeface="微軟正黑體" panose="020B0604030504040204" pitchFamily="34" charset="-120"/>
              <a:ea typeface="微軟正黑體" panose="020B0604030504040204" pitchFamily="34" charset="-120"/>
            </a:endParaRPr>
          </a:p>
          <a:p>
            <a:r>
              <a:rPr lang="en-US" altLang="zh-TW" sz="1100" dirty="0" smtClean="0">
                <a:latin typeface="微軟正黑體" panose="020B0604030504040204" pitchFamily="34" charset="-120"/>
                <a:ea typeface="微軟正黑體" panose="020B0604030504040204" pitchFamily="34" charset="-120"/>
              </a:rPr>
              <a:t>(</a:t>
            </a:r>
            <a:r>
              <a:rPr lang="zh-TW" altLang="en-US" sz="1100" dirty="0"/>
              <a:t>司法院判決書用語</a:t>
            </a:r>
            <a:r>
              <a:rPr lang="zh-TW" altLang="en-US" sz="1100" dirty="0" smtClean="0"/>
              <a:t>辭典資料庫</a:t>
            </a:r>
            <a:r>
              <a:rPr lang="zh-TW" altLang="en-US" sz="1100" dirty="0"/>
              <a:t>查詢</a:t>
            </a:r>
            <a:r>
              <a:rPr lang="zh-TW" altLang="en-US" sz="1100" dirty="0" smtClean="0"/>
              <a:t>系統</a:t>
            </a:r>
            <a:r>
              <a:rPr lang="en-US" altLang="zh-TW" sz="1100" dirty="0" smtClean="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01932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4247964" y="945916"/>
            <a:ext cx="648072" cy="666956"/>
            <a:chOff x="251520" y="4155926"/>
            <a:chExt cx="648072" cy="666956"/>
          </a:xfrm>
        </p:grpSpPr>
        <p:sp>
          <p:nvSpPr>
            <p:cNvPr id="7" name="等腰三角形 6"/>
            <p:cNvSpPr/>
            <p:nvPr/>
          </p:nvSpPr>
          <p:spPr>
            <a:xfrm>
              <a:off x="251520" y="4155926"/>
              <a:ext cx="648072" cy="61200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a:solidFill>
                    <a:schemeClr val="tx1"/>
                  </a:solidFill>
                </a:ln>
                <a:solidFill>
                  <a:schemeClr val="tx1"/>
                </a:solidFill>
              </a:endParaRPr>
            </a:p>
          </p:txBody>
        </p:sp>
        <p:sp>
          <p:nvSpPr>
            <p:cNvPr id="8" name="文字方塊 7"/>
            <p:cNvSpPr txBox="1"/>
            <p:nvPr/>
          </p:nvSpPr>
          <p:spPr>
            <a:xfrm>
              <a:off x="381304" y="4176551"/>
              <a:ext cx="216024" cy="646331"/>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2" name="文字版面配置區 1"/>
          <p:cNvSpPr>
            <a:spLocks noGrp="1"/>
          </p:cNvSpPr>
          <p:nvPr>
            <p:ph type="body" sz="quarter" idx="10"/>
          </p:nvPr>
        </p:nvSpPr>
        <p:spPr>
          <a:xfrm>
            <a:off x="0" y="304329"/>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cs typeface="Linux Libertine Display G" panose="02000503000000000000" pitchFamily="2" charset="0"/>
              </a:rPr>
              <a:t>論文請人</a:t>
            </a:r>
            <a:r>
              <a:rPr lang="zh-TW" altLang="en-US" dirty="0" smtClean="0">
                <a:solidFill>
                  <a:schemeClr val="tx1"/>
                </a:solidFill>
                <a:latin typeface="微軟正黑體" panose="020B0604030504040204" pitchFamily="34" charset="-120"/>
                <a:ea typeface="微軟正黑體" panose="020B0604030504040204" pitchFamily="34" charset="-120"/>
                <a:cs typeface="Linux Libertine Display G" panose="02000503000000000000" pitchFamily="2" charset="0"/>
              </a:rPr>
              <a:t>代筆，</a:t>
            </a:r>
            <a:r>
              <a:rPr lang="zh-TW" altLang="en-US" dirty="0">
                <a:solidFill>
                  <a:schemeClr val="tx1"/>
                </a:solidFill>
                <a:latin typeface="微軟正黑體" panose="020B0604030504040204" pitchFamily="34" charset="-120"/>
                <a:ea typeface="微軟正黑體" panose="020B0604030504040204" pitchFamily="34" charset="-120"/>
                <a:cs typeface="Linux Libertine Display G" panose="02000503000000000000" pitchFamily="2" charset="0"/>
              </a:rPr>
              <a:t>違反學術倫理</a:t>
            </a:r>
            <a:r>
              <a:rPr lang="en-US" altLang="zh-TW" dirty="0" smtClean="0">
                <a:solidFill>
                  <a:schemeClr val="tx1"/>
                </a:solidFill>
                <a:latin typeface="微軟正黑體" panose="020B0604030504040204" pitchFamily="34" charset="-120"/>
                <a:ea typeface="微軟正黑體" panose="020B0604030504040204" pitchFamily="34" charset="-120"/>
                <a:cs typeface="Linux Libertine Display G" panose="02000503000000000000" pitchFamily="2" charset="0"/>
              </a:rPr>
              <a:t>!!</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矩形 2"/>
          <p:cNvSpPr/>
          <p:nvPr/>
        </p:nvSpPr>
        <p:spPr>
          <a:xfrm>
            <a:off x="346562" y="1623447"/>
            <a:ext cx="8460940" cy="3108543"/>
          </a:xfrm>
          <a:prstGeom prst="rect">
            <a:avLst/>
          </a:prstGeom>
        </p:spPr>
        <p:txBody>
          <a:bodyPr wrap="square">
            <a:spAutoFit/>
          </a:bodyPr>
          <a:lstStyle/>
          <a:p>
            <a:pPr marL="285750" indent="-285750">
              <a:buFont typeface="Arial" panose="020B0604020202020204" pitchFamily="34" charset="0"/>
              <a:buChar char="•"/>
            </a:pPr>
            <a:r>
              <a:rPr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專科以上學校學術倫理案件處理原則 </a:t>
            </a:r>
            <a:r>
              <a:rPr lang="en-US" altLang="zh-TW"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en-US" altLang="zh-TW" sz="1400" dirty="0">
                <a:latin typeface="Linux Libertine Display G" panose="02000503000000000000" pitchFamily="2" charset="0"/>
                <a:ea typeface="Linux Libertine Display G" panose="02000503000000000000" pitchFamily="2" charset="0"/>
                <a:cs typeface="Linux Libertine Display G" panose="02000503000000000000" pitchFamily="2" charset="0"/>
              </a:rPr>
              <a:t>3</a:t>
            </a:r>
            <a:r>
              <a:rPr lang="en-US" altLang="zh-TW"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zh-TW" altLang="en-US"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106.05.31</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訂定</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學生或教師之學術成果有下列情形之一者，違反學術倫理。第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項：由他人代寫</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學位授予法 </a:t>
            </a:r>
            <a:r>
              <a:rPr lang="en-US" altLang="zh-TW" sz="1400" dirty="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en-US" altLang="zh-TW"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17</a:t>
            </a:r>
            <a:r>
              <a:rPr lang="zh-TW" altLang="en-US"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en-US" altLang="zh-TW" sz="1400"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18)</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(107.11.28</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修正</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742950" lvl="1" indent="-285750">
              <a:buFont typeface="Times New Roman" panose="02020603050405020304" pitchFamily="18" charset="0"/>
              <a:buChar cha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17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條</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授與之學位，有下列情事之一者，應於撤銷、並公告註銷其已頒給之學位證書；有違反其他法令規定者，並依相關規定處理。第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項</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：論文、作品、成就證明、書面報告、技術報告或專業實務報告有造假、變造、抄襲、</a:t>
            </a:r>
            <a:r>
              <a:rPr lang="zh-TW" altLang="en-US" sz="1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由他人代寫或其他舞弊情事</a:t>
            </a:r>
            <a:r>
              <a:rPr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Times New Roman" panose="02020603050405020304" pitchFamily="18" charset="0"/>
              <a:buChar cha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18</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條：</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有下列情形之一者，處</a:t>
            </a:r>
            <a:r>
              <a:rPr lang="zh-TW" altLang="en-US" sz="1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行為人或負責人新臺幣三十萬元以上一百萬元以下罰鍰</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，並得</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按次處罰</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一、以廣告、口述、宣播或其他方式，</a:t>
            </a:r>
            <a:r>
              <a:rPr lang="zh-TW" altLang="en-US" sz="1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引誘代寫（製）論文</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、創作、展演、書面報告</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技術</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報告。</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1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實際代寫（製）</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，或以口述、影像等舞弊方式供抄寫（製）論文、創作、展演</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書面</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報告或技術報告。前項罰鍰之處罰，第一款由教育部為之，第二款由學校主管機關為之。</a:t>
            </a:r>
          </a:p>
        </p:txBody>
      </p:sp>
    </p:spTree>
    <p:extLst>
      <p:ext uri="{BB962C8B-B14F-4D97-AF65-F5344CB8AC3E}">
        <p14:creationId xmlns:p14="http://schemas.microsoft.com/office/powerpoint/2010/main" val="1655474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323528" y="1995686"/>
            <a:ext cx="8703915" cy="923330"/>
          </a:xfrm>
          <a:prstGeom prst="rect">
            <a:avLst/>
          </a:prstGeom>
          <a:noFill/>
          <a:ln w="19050">
            <a:solidFill>
              <a:srgbClr val="FFD6D5"/>
            </a:solidFill>
            <a:prstDash val="lgDash"/>
          </a:ln>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en-US" altLang="zh-TW" dirty="0" smtClean="0">
              <a:solidFill>
                <a:srgbClr val="F2A40D"/>
              </a:solidFill>
              <a:latin typeface="PMingLiU" panose="02020500000000000000" pitchFamily="18" charset="-120"/>
              <a:ea typeface="PMingLiU" panose="02020500000000000000" pitchFamily="18" charset="-120"/>
            </a:endParaRPr>
          </a:p>
          <a:p>
            <a:r>
              <a:rPr lang="zh-TW" altLang="en-US" dirty="0" smtClean="0">
                <a:latin typeface="微軟正黑體" panose="020B0604030504040204" pitchFamily="34" charset="-120"/>
                <a:ea typeface="微軟正黑體" panose="020B0604030504040204" pitchFamily="34" charset="-120"/>
              </a:rPr>
              <a:t>             為了</a:t>
            </a:r>
            <a:r>
              <a:rPr lang="zh-TW" altLang="en-US" dirty="0">
                <a:latin typeface="微軟正黑體" panose="020B0604030504040204" pitchFamily="34" charset="-120"/>
                <a:ea typeface="微軟正黑體" panose="020B0604030504040204" pitchFamily="34" charset="-120"/>
              </a:rPr>
              <a:t>教學，我用圖書館電腦下載付費文獻，並上傳到學校限制性雲端空間</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學生</a:t>
            </a:r>
            <a:r>
              <a:rPr lang="zh-TW" altLang="en-US" dirty="0">
                <a:latin typeface="微軟正黑體" panose="020B0604030504040204" pitchFamily="34" charset="-120"/>
                <a:ea typeface="微軟正黑體" panose="020B0604030504040204" pitchFamily="34" charset="-120"/>
              </a:rPr>
              <a:t>免跑一趟圖書館自行下載，也利於我課堂文獻討論，應該沒甚麼問題吧</a:t>
            </a:r>
            <a:r>
              <a:rPr lang="en-US" altLang="zh-TW" dirty="0">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4128597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5565646" y="4615474"/>
            <a:ext cx="3600400"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資料來源：經濟部智慧財產局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月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日智著字第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10716008840</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號函。</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經濟部</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智慧財產</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局教師授課著作權錦囊</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1043608" y="1491630"/>
            <a:ext cx="7776864" cy="1477328"/>
          </a:xfrm>
          <a:prstGeom prst="rect">
            <a:avLst/>
          </a:prstGeom>
        </p:spPr>
        <p:txBody>
          <a:bodyPr wrap="square">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教師授課著作權錦囊</a:t>
            </a:r>
            <a:r>
              <a:rPr lang="zh-TW" altLang="en-US" dirty="0" smtClean="0">
                <a:latin typeface="PMingLiU" panose="02020500000000000000" pitchFamily="18" charset="-120"/>
                <a:ea typeface="PMingLiU" panose="02020500000000000000" pitchFamily="18"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教師</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將出版社所提供之教學資源內容上傳至學校網路平台供學生瀏覽、下載使用，或將檔案錄製於開放式課程中，已構成</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公開傳輸行為</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僅以</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著作權法 </a:t>
            </a:r>
            <a:r>
              <a:rPr lang="en-US" altLang="zh-TW" dirty="0">
                <a:solidFill>
                  <a:srgbClr val="FF0000"/>
                </a:solidFill>
                <a:latin typeface="Linux Libertine Display G" panose="02000503000000000000" pitchFamily="2" charset="0"/>
                <a:ea typeface="Linux Libertine Display G" panose="02000503000000000000" pitchFamily="2" charset="0"/>
                <a:cs typeface="Linux Libertine Display G" panose="02000503000000000000" pitchFamily="2" charset="0"/>
              </a:rPr>
              <a:t>(§65</a:t>
            </a:r>
            <a:r>
              <a:rPr lang="zh-TW" altLang="en-US" dirty="0">
                <a:solidFill>
                  <a:srgbClr val="FF0000"/>
                </a:solidFill>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en-US" altLang="zh-TW" dirty="0">
                <a:solidFill>
                  <a:srgbClr val="FF0000"/>
                </a:solidFill>
                <a:latin typeface="Linux Libertine Display G" panose="02000503000000000000" pitchFamily="2" charset="0"/>
                <a:ea typeface="Linux Libertine Display G" panose="02000503000000000000" pitchFamily="2" charset="0"/>
                <a:cs typeface="Linux Libertine Display G" panose="02000503000000000000" pitchFamily="2" charset="0"/>
              </a:rPr>
              <a:t>Ⅱ)</a:t>
            </a:r>
            <a:r>
              <a:rPr lang="zh-TW" altLang="en-US" dirty="0">
                <a:solidFill>
                  <a:srgbClr val="FF0000"/>
                </a:solidFill>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做規範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9" name="文字版面配置區 1"/>
          <p:cNvSpPr>
            <a:spLocks noGrp="1"/>
          </p:cNvSpPr>
          <p:nvPr>
            <p:ph type="body" sz="quarter" idx="10"/>
          </p:nvPr>
        </p:nvSpPr>
        <p:spPr>
          <a:xfrm>
            <a:off x="0" y="339502"/>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教材上傳須注意事項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0479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647564" y="2110085"/>
            <a:ext cx="7848872" cy="923330"/>
          </a:xfrm>
          <a:prstGeom prst="rect">
            <a:avLst/>
          </a:prstGeom>
          <a:noFill/>
          <a:ln w="19050">
            <a:solidFill>
              <a:srgbClr val="FFD6D5"/>
            </a:solidFill>
            <a:prstDash val="lgDash"/>
          </a:ln>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en-US" altLang="zh-TW" dirty="0" smtClean="0">
              <a:solidFill>
                <a:srgbClr val="F2A40D"/>
              </a:solidFill>
              <a:latin typeface="PMingLiU" panose="02020500000000000000" pitchFamily="18" charset="-120"/>
              <a:ea typeface="PMingLiU" panose="02020500000000000000" pitchFamily="18" charset="-120"/>
            </a:endParaRPr>
          </a:p>
          <a:p>
            <a:r>
              <a:rPr lang="zh-TW" altLang="en-US" dirty="0" smtClean="0">
                <a:latin typeface="微軟正黑體" panose="020B0604030504040204" pitchFamily="34" charset="-120"/>
                <a:ea typeface="微軟正黑體" panose="020B0604030504040204" pitchFamily="34" charset="-120"/>
              </a:rPr>
              <a:t>              學生</a:t>
            </a:r>
            <a:r>
              <a:rPr lang="zh-TW" altLang="en-US" dirty="0">
                <a:latin typeface="微軟正黑體" panose="020B0604030504040204" pitchFamily="34" charset="-120"/>
                <a:ea typeface="微軟正黑體" panose="020B0604030504040204" pitchFamily="34" charset="-120"/>
              </a:rPr>
              <a:t>論文基本上都是我的想法，論文內容不論文字描述、段落安排</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篇章</a:t>
            </a:r>
            <a:r>
              <a:rPr lang="zh-TW" altLang="en-US" dirty="0">
                <a:latin typeface="微軟正黑體" panose="020B0604030504040204" pitchFamily="34" charset="-120"/>
                <a:ea typeface="微軟正黑體" panose="020B0604030504040204" pitchFamily="34" charset="-120"/>
              </a:rPr>
              <a:t>結構幾乎完全改寫，學生還算作者嗎</a:t>
            </a:r>
            <a:r>
              <a:rPr lang="en-US" altLang="zh-TW" dirty="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267510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5565646" y="4621169"/>
            <a:ext cx="3600400"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資料來源：經濟部智慧財產局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月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日智著字第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10716008840</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號函。</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經濟部</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智慧財產</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局校園著作權</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版面配置區 1"/>
          <p:cNvSpPr>
            <a:spLocks noGrp="1"/>
          </p:cNvSpPr>
          <p:nvPr>
            <p:ph type="body" sz="quarter" idx="10"/>
          </p:nvPr>
        </p:nvSpPr>
        <p:spPr>
          <a:xfrm>
            <a:off x="0" y="339502"/>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教材上傳須注意事項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(2/3)</a:t>
            </a:r>
            <a:endPar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9" name="矩形 8"/>
          <p:cNvSpPr/>
          <p:nvPr/>
        </p:nvSpPr>
        <p:spPr>
          <a:xfrm>
            <a:off x="893868" y="1059582"/>
            <a:ext cx="7704856" cy="2800767"/>
          </a:xfrm>
          <a:prstGeom prst="rect">
            <a:avLst/>
          </a:prstGeom>
        </p:spPr>
        <p:txBody>
          <a:bodyPr wrap="square">
            <a:spAutoFit/>
          </a:bodyPr>
          <a:lstStyle/>
          <a:p>
            <a:pPr marL="342900" indent="-342900">
              <a:buFont typeface="Times New Roman" panose="02020603050405020304" pitchFamily="18" charset="0"/>
              <a:buChar cha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著作權法 </a:t>
            </a:r>
            <a:r>
              <a:rPr lang="en-US" altLang="zh-TW" sz="1600" b="1" dirty="0">
                <a:latin typeface="Linux Libertine Display G" panose="02000503000000000000" pitchFamily="2" charset="0"/>
                <a:ea typeface="Linux Libertine Display G" panose="02000503000000000000" pitchFamily="2" charset="0"/>
                <a:cs typeface="Linux Libertine Display G" panose="02000503000000000000" pitchFamily="2" charset="0"/>
              </a:rPr>
              <a:t>(§</a:t>
            </a:r>
            <a:r>
              <a:rPr lang="en-US" altLang="zh-TW" sz="1600" b="1"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65</a:t>
            </a:r>
            <a:r>
              <a:rPr lang="zh-TW" altLang="en-US" sz="1600" b="1"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en-US" altLang="zh-TW" sz="1600" b="1"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Ⅱ)</a:t>
            </a:r>
            <a:r>
              <a:rPr lang="zh-TW" altLang="en-US" sz="1600" b="1"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著作之合理使用，不構成著作財產權之侵害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著作之利用是否合於第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條至第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63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條所定之合理範圍或其他合理使用之情形，應審酌一切情狀，尤應注意下列事項，以為判斷之基準：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一、利用之目的及性質，包括係為商業目的或非營利教育目的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二、著作之性質</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三、所利用之質量及其在整個著作所佔之比例</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四利用結果對著作潛在市場與現在價值之影響</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6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著作權人團體與利用人團裡就著作之合理使用範圍達成協議者，得為前項判斷之參考。</a:t>
            </a:r>
            <a:r>
              <a:rPr lang="en-US" altLang="zh-TW" sz="16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前項協議過程中，得諮商著作權專責機關之意見。</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33887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51620" y="1419622"/>
            <a:ext cx="6840760" cy="2585323"/>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因為網路便利性，老師因授課便利性將教材上傳至校內限制性平台，而減少了學生前往該網頁的動機，</a:t>
            </a:r>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減少了網頁的點閱率</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線上期刊少了點閱率，</a:t>
            </a:r>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影響了投稿人的投稿意願</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，進而影響出版商營收，最終影響了期刊的存活。</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對於前述著作財產權人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出版商</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影響非常大，而老師涉及的公開傳輸行為，很難主張適用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合理</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使用」範圍</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7" name="文字版面配置區 1"/>
          <p:cNvSpPr>
            <a:spLocks noGrp="1"/>
          </p:cNvSpPr>
          <p:nvPr>
            <p:ph type="body" sz="quarter" idx="10"/>
          </p:nvPr>
        </p:nvSpPr>
        <p:spPr>
          <a:xfrm>
            <a:off x="0" y="339502"/>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教材上傳須注意事項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(3/3)</a:t>
            </a:r>
            <a:endPar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29700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339502"/>
            <a:ext cx="9144000" cy="576064"/>
          </a:xfrm>
        </p:spPr>
        <p:txBody>
          <a:bodyPr>
            <a:noAutofit/>
          </a:bodyPr>
          <a:lstStyle/>
          <a:p>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重製的合理使用</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a:xfrm>
            <a:off x="467544" y="1053772"/>
            <a:ext cx="8208912" cy="2031325"/>
          </a:xfrm>
          <a:prstGeom prst="rect">
            <a:avLst/>
          </a:prstGeom>
        </p:spPr>
        <p:txBody>
          <a:bodyPr wrap="square">
            <a:spAutoFit/>
          </a:bodyPr>
          <a:lstStyle/>
          <a:p>
            <a:pPr marL="342900" indent="-34290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著作權法 </a:t>
            </a:r>
            <a:r>
              <a:rPr lang="en-US" altLang="zh-TW"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(§44)</a:t>
            </a:r>
            <a:r>
              <a:rPr lang="zh-TW" altLang="en-US"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中央或地方機關，因立法或行政目的所需，認有必要將他人著作列為內部參考資料時，</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在合理反圍內，得重製他人之著作。</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但依該著作之種類、用途及其重製物之數量、方法，有害於著作財產權人之利益者，不在此限。</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著作權法 </a:t>
            </a:r>
            <a:r>
              <a:rPr lang="en-US" altLang="zh-TW"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(§46)</a:t>
            </a:r>
            <a:r>
              <a:rPr lang="zh-TW" altLang="en-US" dirty="0" smtClean="0">
                <a:latin typeface="Linux Libertine Display G" panose="02000503000000000000" pitchFamily="2" charset="0"/>
                <a:ea typeface="Linux Libertine Display G" panose="02000503000000000000" pitchFamily="2" charset="0"/>
                <a:cs typeface="Linux Libertine Display G" panose="02000503000000000000" pitchFamily="2"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依法設立之各級學校及其擔任教學之人，為學校授課需要，在合理範圍內，得重製他人已公開發表之著作。第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條但書規定，於前項情形準用之。</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5565646" y="4615474"/>
            <a:ext cx="3600400"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資料來源：經濟部智慧財產局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月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日智著字第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10716008840</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號函。</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經濟部</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智慧財產</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局校園著作權</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8" name="文字方塊 7"/>
          <p:cNvSpPr txBox="1"/>
          <p:nvPr/>
        </p:nvSpPr>
        <p:spPr>
          <a:xfrm>
            <a:off x="1331640" y="3291830"/>
            <a:ext cx="6840760" cy="923330"/>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白話文：</a:t>
            </a:r>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法律</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並未明確告知數量，但須與上課有關之內容；如因認知有異而發生爭議，最終以司法機關加以審認</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88142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1"/>
          <p:cNvSpPr>
            <a:spLocks noGrp="1"/>
          </p:cNvSpPr>
          <p:nvPr>
            <p:ph type="body" sz="quarter" idx="10"/>
          </p:nvPr>
        </p:nvSpPr>
        <p:spPr>
          <a:xfrm>
            <a:off x="0" y="123478"/>
            <a:ext cx="9144000" cy="576064"/>
          </a:xfrm>
        </p:spPr>
        <p:txBody>
          <a:bodyPr>
            <a:noAutofi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資料來</a:t>
            </a:r>
            <a:r>
              <a:rPr lang="zh-TW" altLang="en-US" dirty="0">
                <a:solidFill>
                  <a:schemeClr val="tx1"/>
                </a:solidFill>
                <a:latin typeface="微軟正黑體" panose="020B0604030504040204" pitchFamily="34" charset="-120"/>
                <a:ea typeface="微軟正黑體" panose="020B0604030504040204" pitchFamily="34" charset="-120"/>
              </a:rPr>
              <a:t>源</a:t>
            </a:r>
          </a:p>
        </p:txBody>
      </p:sp>
      <p:sp>
        <p:nvSpPr>
          <p:cNvPr id="4" name="矩形 3"/>
          <p:cNvSpPr/>
          <p:nvPr/>
        </p:nvSpPr>
        <p:spPr>
          <a:xfrm>
            <a:off x="755576" y="915566"/>
            <a:ext cx="7632848" cy="3323987"/>
          </a:xfrm>
          <a:prstGeom prst="rect">
            <a:avLst/>
          </a:prstGeom>
        </p:spPr>
        <p:txBody>
          <a:bodyPr wrap="square">
            <a:spAutoFit/>
          </a:bodyPr>
          <a:lstStyle/>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節錄</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成功大學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學術誠信系列講座</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校園著作權及學術誠信</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國立成功大學創產所 楊佳翰</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副教授</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節錄</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著作權篇</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簡報</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南台科技大學財經法律研究所張瑞星所長</a:t>
            </a:r>
            <a:endPar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經濟部</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智慧財產局校園</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著作權</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著作權基本</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概念</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著作權</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筆記，東吳大學</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法律系章忠信助理</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教授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www.copyrightnote.org</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學位授予法</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(107.11.28 </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修訂</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科技部對研究人員學術倫理規範</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106.11.13</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科部誠字第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1060079934</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號函修正</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專科</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以上學校學術倫理案件處理</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原則</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(106.05.31</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訂定</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科技</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部學術倫理案件處理及審議要點</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》108.01.19</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科部誠字第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1080004428A</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號</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修正</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國立成功大學教師及研究人員學術倫理案件審議辦法</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學年度第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次校務會議修正通過，</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106.10.25</a:t>
            </a:r>
          </a:p>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科技部研究</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誠信</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電子報第</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期</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經濟部智慧財產局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年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08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月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29</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日智著字第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10716008840</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號函</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。經濟部</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智慧財產局教師授課著作權</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錦囊</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1089630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294" y="1366320"/>
            <a:ext cx="1227411" cy="429442"/>
          </a:xfrm>
          <a:prstGeom prst="rect">
            <a:avLst/>
          </a:prstGeom>
        </p:spPr>
      </p:pic>
      <p:sp>
        <p:nvSpPr>
          <p:cNvPr id="7" name="矩形 6"/>
          <p:cNvSpPr/>
          <p:nvPr/>
        </p:nvSpPr>
        <p:spPr>
          <a:xfrm>
            <a:off x="539552" y="1007670"/>
            <a:ext cx="7488832" cy="338554"/>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本教材內容採用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姓名標示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相同方式分享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國際授權條款授權</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495689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339502"/>
            <a:ext cx="9144000" cy="576064"/>
          </a:xfrm>
        </p:spPr>
        <p:txBody>
          <a:bodyPr/>
          <a:lstStyle/>
          <a:p>
            <a:r>
              <a:rPr lang="zh-TW" altLang="en-US" u="sng"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學位論文</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的作者列</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4"/>
          <p:cNvSpPr txBox="1"/>
          <p:nvPr/>
        </p:nvSpPr>
        <p:spPr>
          <a:xfrm>
            <a:off x="1115616" y="1332513"/>
            <a:ext cx="7488832" cy="2031325"/>
          </a:xfrm>
          <a:prstGeom prst="rect">
            <a:avLst/>
          </a:prstGeom>
          <a:noFill/>
        </p:spPr>
        <p:txBody>
          <a:bodyPr wrap="square" rtlCol="0">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到底是誰的學位？誰需要學位？</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b="1"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學位</a:t>
            </a:r>
            <a:r>
              <a:rPr lang="zh-TW" altLang="en-US"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論文作者只會有一位，就是學生本人</a:t>
            </a:r>
            <a:r>
              <a:rPr lang="en-US" altLang="zh-TW" b="1"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學生當然是作者，因為這是他的學位論文</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學生想取得學位，需要</a:t>
            </a:r>
            <a:r>
              <a:rPr lang="zh-TW" altLang="en-US"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指導教授</a:t>
            </a:r>
            <a:r>
              <a:rPr lang="zh-TW" altLang="en-US"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同意</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並繳交論文、完成口試並修訂後，才會取得學位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研究生學位考試細則</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所以老師不同意，就沒有學位論文產生，因</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此</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，就不會有作者是誰的疑慮</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323284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915816" y="1226589"/>
            <a:ext cx="3672408" cy="461665"/>
          </a:xfrm>
          <a:prstGeom prst="rect">
            <a:avLst/>
          </a:prstGeom>
          <a:noFill/>
        </p:spPr>
        <p:txBody>
          <a:bodyPr wrap="square" rtlCol="0">
            <a:spAutoFit/>
          </a:bodyPr>
          <a:lstStyle/>
          <a:p>
            <a:r>
              <a:rPr lang="zh-TW" altLang="en-US" sz="2400" b="1" dirty="0">
                <a:solidFill>
                  <a:srgbClr val="FF0000"/>
                </a:solidFill>
                <a:latin typeface="微軟正黑體" panose="020B0604030504040204" pitchFamily="34" charset="-120"/>
                <a:ea typeface="微軟正黑體" panose="020B0604030504040204" pitchFamily="34" charset="-120"/>
              </a:rPr>
              <a:t>再</a:t>
            </a:r>
            <a:r>
              <a:rPr lang="zh-TW" altLang="en-US" sz="2400" b="1" dirty="0" smtClean="0">
                <a:solidFill>
                  <a:srgbClr val="FF0000"/>
                </a:solidFill>
                <a:latin typeface="微軟正黑體" panose="020B0604030504040204" pitchFamily="34" charset="-120"/>
                <a:ea typeface="微軟正黑體" panose="020B0604030504040204" pitchFamily="34" charset="-120"/>
              </a:rPr>
              <a:t>看一次</a:t>
            </a:r>
            <a:r>
              <a:rPr lang="zh-TW" altLang="en-US" sz="2400" b="1" dirty="0">
                <a:solidFill>
                  <a:srgbClr val="FF0000"/>
                </a:solidFill>
                <a:latin typeface="微軟正黑體" panose="020B0604030504040204" pitchFamily="34" charset="-120"/>
                <a:ea typeface="微軟正黑體" panose="020B0604030504040204" pitchFamily="34" charset="-120"/>
              </a:rPr>
              <a:t> </a:t>
            </a:r>
            <a:r>
              <a:rPr lang="en-US" altLang="zh-TW" sz="2400" b="1" dirty="0" smtClean="0">
                <a:solidFill>
                  <a:srgbClr val="FF0000"/>
                </a:solidFill>
                <a:latin typeface="微軟正黑體" panose="020B0604030504040204" pitchFamily="34" charset="-120"/>
                <a:ea typeface="微軟正黑體" panose="020B0604030504040204" pitchFamily="34" charset="-120"/>
              </a:rPr>
              <a:t>Y</a:t>
            </a:r>
            <a:r>
              <a:rPr lang="zh-TW" altLang="en-US" sz="2400" b="1" dirty="0" smtClean="0">
                <a:solidFill>
                  <a:srgbClr val="FF0000"/>
                </a:solidFill>
                <a:latin typeface="微軟正黑體" panose="020B0604030504040204" pitchFamily="34" charset="-120"/>
                <a:ea typeface="微軟正黑體" panose="020B0604030504040204" pitchFamily="34" charset="-120"/>
              </a:rPr>
              <a:t> 教授的問</a:t>
            </a:r>
            <a:r>
              <a:rPr lang="zh-TW" altLang="en-US" sz="2400" b="1" dirty="0">
                <a:solidFill>
                  <a:srgbClr val="FF0000"/>
                </a:solidFill>
                <a:latin typeface="微軟正黑體" panose="020B0604030504040204" pitchFamily="34" charset="-120"/>
                <a:ea typeface="微軟正黑體" panose="020B0604030504040204" pitchFamily="34" charset="-120"/>
              </a:rPr>
              <a:t>題</a:t>
            </a:r>
          </a:p>
        </p:txBody>
      </p:sp>
      <p:sp>
        <p:nvSpPr>
          <p:cNvPr id="6" name="文字方塊 5"/>
          <p:cNvSpPr txBox="1"/>
          <p:nvPr/>
        </p:nvSpPr>
        <p:spPr>
          <a:xfrm>
            <a:off x="2035844" y="3435846"/>
            <a:ext cx="5076564" cy="830997"/>
          </a:xfrm>
          <a:prstGeom prst="rect">
            <a:avLst/>
          </a:prstGeom>
          <a:noFill/>
        </p:spPr>
        <p:txBody>
          <a:bodyPr wrap="square" rtlCol="0">
            <a:spAutoFit/>
          </a:bodyPr>
          <a:lstStyle/>
          <a:p>
            <a:r>
              <a:rPr lang="en-US" altLang="zh-TW" sz="2400" dirty="0" smtClean="0">
                <a:latin typeface="微軟正黑體" panose="020B0604030504040204" pitchFamily="34" charset="-120"/>
                <a:ea typeface="微軟正黑體" panose="020B0604030504040204" pitchFamily="34" charset="-120"/>
              </a:rPr>
              <a:t>Y</a:t>
            </a:r>
            <a:r>
              <a:rPr lang="zh-TW" altLang="en-US" sz="2400" dirty="0" smtClean="0">
                <a:latin typeface="微軟正黑體" panose="020B0604030504040204" pitchFamily="34" charset="-120"/>
                <a:ea typeface="微軟正黑體" panose="020B0604030504040204" pitchFamily="34" charset="-120"/>
              </a:rPr>
              <a:t> 教授想討論的，應該不是學位論文的問題，</a:t>
            </a:r>
            <a:r>
              <a:rPr lang="zh-TW" altLang="en-US" sz="2400" dirty="0" smtClean="0">
                <a:solidFill>
                  <a:srgbClr val="00B0F0"/>
                </a:solidFill>
                <a:latin typeface="微軟正黑體" panose="020B0604030504040204" pitchFamily="34" charset="-120"/>
                <a:ea typeface="微軟正黑體" panose="020B0604030504040204" pitchFamily="34" charset="-120"/>
              </a:rPr>
              <a:t>而是學位論文之後的應用</a:t>
            </a:r>
            <a:r>
              <a:rPr lang="en-US" altLang="zh-TW" sz="2400" dirty="0" smtClean="0">
                <a:solidFill>
                  <a:srgbClr val="00B0F0"/>
                </a:solidFill>
                <a:latin typeface="微軟正黑體" panose="020B0604030504040204" pitchFamily="34" charset="-120"/>
                <a:ea typeface="微軟正黑體" panose="020B0604030504040204" pitchFamily="34" charset="-120"/>
              </a:rPr>
              <a:t>!!</a:t>
            </a:r>
            <a:endParaRPr lang="zh-TW" altLang="en-US" sz="2400" dirty="0">
              <a:solidFill>
                <a:srgbClr val="00B0F0"/>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9" name="文字方塊 8"/>
          <p:cNvSpPr txBox="1"/>
          <p:nvPr/>
        </p:nvSpPr>
        <p:spPr>
          <a:xfrm>
            <a:off x="647564" y="2110085"/>
            <a:ext cx="7848872" cy="923330"/>
          </a:xfrm>
          <a:prstGeom prst="rect">
            <a:avLst/>
          </a:prstGeom>
          <a:noFill/>
          <a:ln w="19050">
            <a:solidFill>
              <a:srgbClr val="FFD6D5"/>
            </a:solidFill>
            <a:prstDash val="lgDash"/>
          </a:ln>
        </p:spPr>
        <p:txBody>
          <a:bodyPr wrap="square" rtlCol="0">
            <a:spAutoFit/>
          </a:bodyPr>
          <a:lstStyle/>
          <a:p>
            <a:r>
              <a:rPr lang="en-US" altLang="zh-TW" dirty="0">
                <a:solidFill>
                  <a:srgbClr val="F2A40D"/>
                </a:solidFill>
                <a:latin typeface="微軟正黑體" panose="020B0604030504040204" pitchFamily="34" charset="-120"/>
                <a:ea typeface="微軟正黑體" panose="020B0604030504040204" pitchFamily="34" charset="-120"/>
              </a:rPr>
              <a:t>Y</a:t>
            </a:r>
            <a:r>
              <a:rPr lang="en-US" altLang="zh-TW" dirty="0" smtClean="0">
                <a:solidFill>
                  <a:srgbClr val="F2A40D"/>
                </a:solidFill>
                <a:latin typeface="微軟正黑體" panose="020B0604030504040204" pitchFamily="34" charset="-120"/>
                <a:ea typeface="微軟正黑體" panose="020B0604030504040204" pitchFamily="34" charset="-120"/>
              </a:rPr>
              <a:t> </a:t>
            </a:r>
            <a:r>
              <a:rPr lang="zh-TW" altLang="en-US" dirty="0" smtClean="0">
                <a:solidFill>
                  <a:srgbClr val="F2A40D"/>
                </a:solidFill>
                <a:latin typeface="微軟正黑體" panose="020B0604030504040204" pitchFamily="34" charset="-120"/>
                <a:ea typeface="微軟正黑體" panose="020B0604030504040204" pitchFamily="34" charset="-120"/>
              </a:rPr>
              <a:t>教授</a:t>
            </a:r>
            <a:r>
              <a:rPr lang="zh-TW" altLang="en-US" dirty="0" smtClean="0">
                <a:solidFill>
                  <a:srgbClr val="F2A40D"/>
                </a:solidFill>
                <a:latin typeface="PMingLiU" panose="02020500000000000000" pitchFamily="18" charset="-120"/>
                <a:ea typeface="PMingLiU" panose="02020500000000000000" pitchFamily="18" charset="-120"/>
              </a:rPr>
              <a:t>：</a:t>
            </a:r>
            <a:endParaRPr lang="en-US" altLang="zh-TW" dirty="0" smtClean="0">
              <a:solidFill>
                <a:srgbClr val="F2A40D"/>
              </a:solidFill>
              <a:latin typeface="PMingLiU" panose="02020500000000000000" pitchFamily="18" charset="-120"/>
              <a:ea typeface="PMingLiU" panose="02020500000000000000" pitchFamily="18" charset="-120"/>
            </a:endParaRPr>
          </a:p>
          <a:p>
            <a:r>
              <a:rPr lang="zh-TW" altLang="en-US" dirty="0" smtClean="0">
                <a:latin typeface="微軟正黑體" panose="020B0604030504040204" pitchFamily="34" charset="-120"/>
                <a:ea typeface="微軟正黑體" panose="020B0604030504040204" pitchFamily="34" charset="-120"/>
              </a:rPr>
              <a:t>              學生</a:t>
            </a:r>
            <a:r>
              <a:rPr lang="zh-TW" altLang="en-US" dirty="0">
                <a:latin typeface="微軟正黑體" panose="020B0604030504040204" pitchFamily="34" charset="-120"/>
                <a:ea typeface="微軟正黑體" panose="020B0604030504040204" pitchFamily="34" charset="-120"/>
              </a:rPr>
              <a:t>論文基本上都是我的想法，論文內容不論文字描述、段落安排</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篇章</a:t>
            </a:r>
            <a:r>
              <a:rPr lang="zh-TW" altLang="en-US" dirty="0">
                <a:latin typeface="微軟正黑體" panose="020B0604030504040204" pitchFamily="34" charset="-120"/>
                <a:ea typeface="微軟正黑體" panose="020B0604030504040204" pitchFamily="34" charset="-120"/>
              </a:rPr>
              <a:t>結構幾乎完全改寫，學生還算作者嗎</a:t>
            </a:r>
            <a:r>
              <a:rPr lang="en-US" altLang="zh-TW" dirty="0">
                <a:latin typeface="微軟正黑體" panose="020B0604030504040204" pitchFamily="34" charset="-120"/>
                <a:ea typeface="微軟正黑體" panose="020B0604030504040204" pitchFamily="34" charset="-120"/>
              </a:rPr>
              <a:t>？</a:t>
            </a:r>
            <a:endParaRPr lang="en-US" altLang="zh-TW" dirty="0">
              <a:latin typeface="Tw Cen MT Condensed Extra Bold" panose="020B0803020202020204" pitchFamily="34" charset="0"/>
              <a:ea typeface="微軟正黑體" panose="020B0604030504040204" pitchFamily="34" charset="-120"/>
            </a:endParaRPr>
          </a:p>
        </p:txBody>
      </p:sp>
    </p:spTree>
    <p:extLst>
      <p:ext uri="{BB962C8B-B14F-4D97-AF65-F5344CB8AC3E}">
        <p14:creationId xmlns:p14="http://schemas.microsoft.com/office/powerpoint/2010/main" val="148554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1471155" y="1995686"/>
            <a:ext cx="6201689" cy="1200329"/>
          </a:xfrm>
          <a:prstGeom prst="rect">
            <a:avLst/>
          </a:prstGeom>
          <a:noFill/>
        </p:spPr>
        <p:txBody>
          <a:bodyPr wrap="square" rtlCol="0">
            <a:spAutoFit/>
          </a:bodyPr>
          <a:lstStyle/>
          <a:p>
            <a:r>
              <a:rPr lang="zh-TW" altLang="en-US" sz="2400" dirty="0" smtClean="0">
                <a:latin typeface="微軟正黑體" panose="020B0604030504040204" pitchFamily="34" charset="-120"/>
                <a:ea typeface="微軟正黑體" panose="020B0604030504040204" pitchFamily="34" charset="-120"/>
              </a:rPr>
              <a:t>因此，涉及不當列名的著作，多為</a:t>
            </a:r>
            <a:r>
              <a:rPr lang="zh-TW" altLang="en-US" sz="2400" b="1" dirty="0" smtClean="0">
                <a:solidFill>
                  <a:srgbClr val="FF0000"/>
                </a:solidFill>
                <a:latin typeface="微軟正黑體" panose="020B0604030504040204" pitchFamily="34" charset="-120"/>
                <a:ea typeface="微軟正黑體" panose="020B0604030504040204" pitchFamily="34" charset="-120"/>
              </a:rPr>
              <a:t>學術成果</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而</a:t>
            </a:r>
            <a:r>
              <a:rPr lang="zh-TW" altLang="en-US" sz="2400" dirty="0" smtClean="0">
                <a:solidFill>
                  <a:srgbClr val="FF0000"/>
                </a:solidFill>
                <a:latin typeface="微軟正黑體" panose="020B0604030504040204" pitchFamily="34" charset="-120"/>
                <a:ea typeface="微軟正黑體" panose="020B0604030504040204" pitchFamily="34" charset="-120"/>
              </a:rPr>
              <a:t>非</a:t>
            </a:r>
            <a:r>
              <a:rPr lang="zh-TW" altLang="en-US" sz="2400" dirty="0" smtClean="0">
                <a:latin typeface="微軟正黑體" panose="020B0604030504040204" pitchFamily="34" charset="-120"/>
                <a:ea typeface="微軟正黑體" panose="020B0604030504040204" pitchFamily="34" charset="-120"/>
              </a:rPr>
              <a:t>學位論文；接著要討論的，也將以「</a:t>
            </a:r>
            <a:r>
              <a:rPr lang="zh-TW" altLang="en-US" sz="2400" u="sng" dirty="0" smtClean="0">
                <a:latin typeface="微軟正黑體" panose="020B0604030504040204" pitchFamily="34" charset="-120"/>
                <a:ea typeface="微軟正黑體" panose="020B0604030504040204" pitchFamily="34" charset="-120"/>
              </a:rPr>
              <a:t>學術成果」為討論核心</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849316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1691680" y="2248584"/>
            <a:ext cx="6336704" cy="646331"/>
          </a:xfrm>
          <a:prstGeom prst="rect">
            <a:avLst/>
          </a:prstGeom>
          <a:noFill/>
          <a:ln w="19050">
            <a:solidFill>
              <a:srgbClr val="FFD6D5"/>
            </a:solidFill>
            <a:prstDash val="lgDash"/>
          </a:ln>
        </p:spPr>
        <p:txBody>
          <a:bodyPr wrap="square" rtlCol="0">
            <a:spAutoFit/>
          </a:bodyPr>
          <a:lstStyle/>
          <a:p>
            <a:r>
              <a:rPr lang="en-US" altLang="zh-TW" dirty="0">
                <a:solidFill>
                  <a:srgbClr val="00B050"/>
                </a:solidFill>
                <a:latin typeface="微軟正黑體" panose="020B0604030504040204" pitchFamily="34" charset="-120"/>
                <a:ea typeface="微軟正黑體" panose="020B0604030504040204" pitchFamily="34" charset="-120"/>
              </a:rPr>
              <a:t>F</a:t>
            </a:r>
            <a:r>
              <a:rPr lang="en-US" altLang="zh-TW" dirty="0" smtClean="0">
                <a:solidFill>
                  <a:srgbClr val="00B050"/>
                </a:solidFill>
                <a:latin typeface="微軟正黑體" panose="020B0604030504040204" pitchFamily="34" charset="-120"/>
                <a:ea typeface="微軟正黑體" panose="020B0604030504040204" pitchFamily="34" charset="-120"/>
              </a:rPr>
              <a:t> </a:t>
            </a:r>
            <a:r>
              <a:rPr lang="zh-TW" altLang="en-US" dirty="0" smtClean="0">
                <a:solidFill>
                  <a:srgbClr val="00B050"/>
                </a:solidFill>
                <a:latin typeface="微軟正黑體" panose="020B0604030504040204" pitchFamily="34" charset="-120"/>
                <a:ea typeface="微軟正黑體" panose="020B0604030504040204" pitchFamily="34" charset="-120"/>
              </a:rPr>
              <a:t>承辦人員</a:t>
            </a:r>
            <a:r>
              <a:rPr lang="zh-TW" altLang="en-US" dirty="0" smtClean="0">
                <a:solidFill>
                  <a:srgbClr val="00B050"/>
                </a:solidFill>
                <a:latin typeface="PMingLiU" panose="02020500000000000000" pitchFamily="18" charset="-120"/>
                <a:ea typeface="PMingLiU" panose="02020500000000000000" pitchFamily="18" charset="-120"/>
              </a:rPr>
              <a:t>：</a:t>
            </a:r>
            <a:endParaRPr lang="en-US" altLang="zh-TW" dirty="0" smtClean="0">
              <a:solidFill>
                <a:srgbClr val="00B050"/>
              </a:solidFill>
              <a:latin typeface="PMingLiU" panose="02020500000000000000" pitchFamily="18" charset="-120"/>
              <a:ea typeface="PMingLiU" panose="02020500000000000000" pitchFamily="18" charset="-120"/>
            </a:endParaRPr>
          </a:p>
          <a:p>
            <a:r>
              <a:rPr lang="zh-TW" altLang="en-US" dirty="0" smtClean="0">
                <a:latin typeface="微軟正黑體" panose="020B0604030504040204" pitchFamily="34" charset="-120"/>
                <a:ea typeface="微軟正黑體" panose="020B0604030504040204" pitchFamily="34" charset="-120"/>
              </a:rPr>
              <a:t>               哪些屬於「</a:t>
            </a:r>
            <a:r>
              <a:rPr lang="zh-TW" altLang="en-US" dirty="0">
                <a:latin typeface="微軟正黑體" panose="020B0604030504040204" pitchFamily="34" charset="-120"/>
                <a:ea typeface="微軟正黑體" panose="020B0604030504040204" pitchFamily="34" charset="-120"/>
              </a:rPr>
              <a:t>學術成果」</a:t>
            </a:r>
            <a:r>
              <a:rPr lang="zh-TW" altLang="en-US" dirty="0" smtClean="0">
                <a:latin typeface="微軟正黑體" panose="020B0604030504040204" pitchFamily="34" charset="-120"/>
                <a:ea typeface="微軟正黑體" panose="020B0604030504040204" pitchFamily="34" charset="-120"/>
              </a:rPr>
              <a:t>，科技部</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教育部有哪些規範？</a:t>
            </a:r>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902073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339502"/>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「學術成果」有</a:t>
            </a:r>
            <a:r>
              <a:rPr lang="zh-TW" altLang="en-US" dirty="0" smtClean="0">
                <a:solidFill>
                  <a:schemeClr val="tx1"/>
                </a:solidFill>
                <a:latin typeface="微軟正黑體" panose="020B0604030504040204" pitchFamily="34" charset="-120"/>
                <a:ea typeface="微軟正黑體" panose="020B0604030504040204" pitchFamily="34" charset="-120"/>
              </a:rPr>
              <a:t>哪些？ </a:t>
            </a:r>
            <a:r>
              <a:rPr lang="en-US" altLang="zh-TW" dirty="0" smtClean="0">
                <a:solidFill>
                  <a:schemeClr val="tx1"/>
                </a:solidFill>
                <a:latin typeface="微軟正黑體" panose="020B0604030504040204" pitchFamily="34" charset="-120"/>
                <a:ea typeface="微軟正黑體" panose="020B0604030504040204" pitchFamily="34" charset="-120"/>
              </a:rPr>
              <a:t>(1/2)</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711314" y="2105199"/>
            <a:ext cx="6461086" cy="1754326"/>
          </a:xfrm>
          <a:prstGeom prst="rect">
            <a:avLst/>
          </a:prstGeom>
        </p:spPr>
        <p:txBody>
          <a:bodyPr wrap="square">
            <a:spAutoFit/>
          </a:bodyPr>
          <a:lstStyle/>
          <a:p>
            <a:pPr marL="285750" indent="-28575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條：適用對象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科技部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本要點適用於</a:t>
            </a: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申請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或</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取得</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本部學術獎勵、</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專題研究計畫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或其他相關補助之研究人員</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285750" indent="-285750">
              <a:buFont typeface="Times New Roman" panose="02020603050405020304" pitchFamily="18"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條：</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科技部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教育部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造假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變造</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抄襲：虛構不存在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不實變更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援用他人之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申請資料、研究資料或研究成果</a:t>
            </a:r>
            <a:endParaRPr lang="en-US" altLang="zh-TW"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p:txBody>
      </p:sp>
      <p:sp>
        <p:nvSpPr>
          <p:cNvPr id="8" name="文字方塊 7"/>
          <p:cNvSpPr txBox="1"/>
          <p:nvPr/>
        </p:nvSpPr>
        <p:spPr>
          <a:xfrm>
            <a:off x="1698165" y="1289249"/>
            <a:ext cx="4536504" cy="646331"/>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科技部學術倫理案件處理及審議要點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108.01.19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科部誠字第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1080004428A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號修正</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Tree>
    <p:extLst>
      <p:ext uri="{BB962C8B-B14F-4D97-AF65-F5344CB8AC3E}">
        <p14:creationId xmlns:p14="http://schemas.microsoft.com/office/powerpoint/2010/main" val="2605587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11993</TotalTime>
  <Words>3865</Words>
  <Application>Microsoft Office PowerPoint</Application>
  <PresentationFormat>如螢幕大小 (16:9)</PresentationFormat>
  <Paragraphs>273</Paragraphs>
  <Slides>44</Slides>
  <Notes>13</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44</vt:i4>
      </vt:variant>
    </vt:vector>
  </HeadingPairs>
  <TitlesOfParts>
    <vt:vector size="58" baseType="lpstr">
      <vt:lpstr>Arial Unicode MS</vt:lpstr>
      <vt:lpstr>Linux Libertine Display G</vt:lpstr>
      <vt:lpstr>맑은 고딕</vt:lpstr>
      <vt:lpstr>微軟正黑體</vt:lpstr>
      <vt:lpstr>PMingLiU</vt:lpstr>
      <vt:lpstr>PMingLiU</vt:lpstr>
      <vt:lpstr>標楷體</vt:lpstr>
      <vt:lpstr>Arial</vt:lpstr>
      <vt:lpstr>Calibri</vt:lpstr>
      <vt:lpstr>Times New Roman</vt:lpstr>
      <vt:lpstr>Tw Cen MT Condensed Extra Bold</vt:lpstr>
      <vt:lpstr>Wingdings</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789</cp:revision>
  <cp:lastPrinted>2019-04-24T01:29:37Z</cp:lastPrinted>
  <dcterms:created xsi:type="dcterms:W3CDTF">2016-12-05T23:26:54Z</dcterms:created>
  <dcterms:modified xsi:type="dcterms:W3CDTF">2019-06-13T06:39:12Z</dcterms:modified>
</cp:coreProperties>
</file>