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21" r:id="rId3"/>
    <p:sldId id="355" r:id="rId4"/>
    <p:sldId id="398" r:id="rId5"/>
    <p:sldId id="406" r:id="rId6"/>
    <p:sldId id="399" r:id="rId7"/>
    <p:sldId id="400" r:id="rId8"/>
    <p:sldId id="401" r:id="rId9"/>
    <p:sldId id="416" r:id="rId10"/>
    <p:sldId id="419" r:id="rId11"/>
    <p:sldId id="276" r:id="rId12"/>
    <p:sldId id="404" r:id="rId13"/>
    <p:sldId id="422" r:id="rId14"/>
    <p:sldId id="395" r:id="rId15"/>
    <p:sldId id="397" r:id="rId16"/>
    <p:sldId id="271" r:id="rId17"/>
    <p:sldId id="277" r:id="rId18"/>
    <p:sldId id="411" r:id="rId19"/>
    <p:sldId id="273" r:id="rId20"/>
    <p:sldId id="322" r:id="rId21"/>
    <p:sldId id="423" r:id="rId22"/>
    <p:sldId id="424" r:id="rId23"/>
    <p:sldId id="425" r:id="rId24"/>
    <p:sldId id="426" r:id="rId25"/>
    <p:sldId id="420" r:id="rId26"/>
    <p:sldId id="427" r:id="rId27"/>
    <p:sldId id="421" r:id="rId28"/>
    <p:sldId id="258" r:id="rId29"/>
    <p:sldId id="412" r:id="rId30"/>
    <p:sldId id="339" r:id="rId31"/>
    <p:sldId id="294" r:id="rId32"/>
    <p:sldId id="340" r:id="rId33"/>
    <p:sldId id="341" r:id="rId34"/>
    <p:sldId id="344" r:id="rId35"/>
    <p:sldId id="391" r:id="rId36"/>
    <p:sldId id="392" r:id="rId37"/>
    <p:sldId id="393" r:id="rId38"/>
    <p:sldId id="405" r:id="rId39"/>
    <p:sldId id="302" r:id="rId40"/>
    <p:sldId id="349" r:id="rId41"/>
    <p:sldId id="396" r:id="rId42"/>
    <p:sldId id="350" r:id="rId43"/>
    <p:sldId id="351" r:id="rId44"/>
    <p:sldId id="353" r:id="rId45"/>
    <p:sldId id="403" r:id="rId46"/>
    <p:sldId id="323" r:id="rId47"/>
    <p:sldId id="263" r:id="rId48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E352343-AF7D-4898-86D9-42EDAAE676D0}">
          <p14:sldIdLst>
            <p14:sldId id="256"/>
            <p14:sldId id="321"/>
            <p14:sldId id="355"/>
            <p14:sldId id="398"/>
            <p14:sldId id="406"/>
            <p14:sldId id="399"/>
            <p14:sldId id="400"/>
            <p14:sldId id="401"/>
            <p14:sldId id="416"/>
            <p14:sldId id="419"/>
            <p14:sldId id="276"/>
            <p14:sldId id="404"/>
            <p14:sldId id="422"/>
            <p14:sldId id="395"/>
            <p14:sldId id="397"/>
            <p14:sldId id="271"/>
            <p14:sldId id="277"/>
            <p14:sldId id="411"/>
            <p14:sldId id="273"/>
            <p14:sldId id="322"/>
            <p14:sldId id="423"/>
            <p14:sldId id="424"/>
            <p14:sldId id="425"/>
            <p14:sldId id="426"/>
            <p14:sldId id="420"/>
            <p14:sldId id="427"/>
            <p14:sldId id="421"/>
            <p14:sldId id="258"/>
            <p14:sldId id="412"/>
            <p14:sldId id="339"/>
            <p14:sldId id="294"/>
            <p14:sldId id="340"/>
            <p14:sldId id="341"/>
            <p14:sldId id="344"/>
            <p14:sldId id="391"/>
            <p14:sldId id="392"/>
            <p14:sldId id="393"/>
            <p14:sldId id="405"/>
            <p14:sldId id="302"/>
            <p14:sldId id="349"/>
            <p14:sldId id="396"/>
            <p14:sldId id="350"/>
            <p14:sldId id="351"/>
            <p14:sldId id="353"/>
            <p14:sldId id="403"/>
            <p14:sldId id="323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79646"/>
    <a:srgbClr val="FFFFCC"/>
    <a:srgbClr val="C58941"/>
    <a:srgbClr val="B3B3AA"/>
    <a:srgbClr val="E8F0FE"/>
    <a:srgbClr val="FFFFFF"/>
    <a:srgbClr val="FAEAB1"/>
    <a:srgbClr val="FAF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028" autoAdjust="0"/>
  </p:normalViewPr>
  <p:slideViewPr>
    <p:cSldViewPr>
      <p:cViewPr varScale="1">
        <p:scale>
          <a:sx n="104" d="100"/>
          <a:sy n="104" d="100"/>
        </p:scale>
        <p:origin x="20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6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96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8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D5E6D8B-E12A-4F22-AD29-BDC4460D0E00}" type="datetimeFigureOut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8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9B652B2A-A68A-4E30-BC47-9658A10C7F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38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8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5E70B8AA-A080-4916-BFC9-EF94DBCA87FF}" type="datetimeFigureOut">
              <a:rPr lang="zh-TW" altLang="en-US" smtClean="0"/>
              <a:t>2026/4/20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8" y="9721108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5F91A784-4CC6-41D2-B40A-2A0298FDA3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66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1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尚未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27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11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68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r>
              <a:rPr lang="zh-TW" altLang="en-US" dirty="0"/>
              <a:t>尚未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406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65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79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21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A784-4CC6-41D2-B40A-2A0298FDA30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02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2088232"/>
          </a:xfrm>
        </p:spPr>
        <p:txBody>
          <a:bodyPr>
            <a:normAutofit/>
          </a:bodyPr>
          <a:lstStyle>
            <a:lvl1pPr>
              <a:lnSpc>
                <a:spcPts val="5500"/>
              </a:lnSpc>
              <a:defRPr sz="4400" b="1" spc="-15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900000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2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5CED87D3-F9E9-4AA9-BE6B-AB05F0AC3DA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2088232"/>
          </a:xfrm>
        </p:spPr>
        <p:txBody>
          <a:bodyPr anchor="t">
            <a:normAutofit/>
          </a:bodyPr>
          <a:lstStyle>
            <a:lvl1pPr>
              <a:lnSpc>
                <a:spcPts val="5500"/>
              </a:lnSpc>
              <a:defRPr sz="5000" b="1" spc="-15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5CED87D3-F9E9-4AA9-BE6B-AB05F0AC3DA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125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51520" y="80736"/>
            <a:ext cx="6120000" cy="972000"/>
          </a:xfrm>
        </p:spPr>
        <p:txBody>
          <a:bodyPr>
            <a:normAutofit/>
          </a:bodyPr>
          <a:lstStyle>
            <a:lvl1pPr algn="l">
              <a:defRPr sz="4400" b="1" spc="-15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標題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4848" y="1412776"/>
            <a:ext cx="84600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n"/>
              <a:defRPr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5CED87D3-F9E9-4AA9-BE6B-AB05F0AC3DA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D87D3-F9E9-4AA9-BE6B-AB05F0AC3D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ac.kmu.edu.tw/tea/team0006.ph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ac.kmu.edu.tw/tea/teawok/teamg101.php" TargetMode="External"/><Relationship Id="rId2" Type="http://schemas.openxmlformats.org/officeDocument/2006/relationships/hyperlink" Target="https://wac.kmu.edu.tw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R******@kmu.edu.tw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ac.kmu.edu.tw/loginnew.php?usertype=tmp&amp;PNO=indextmp.php&amp;lang=zh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m0009.php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ac.kmu.edu.tw/loginnew.php?usertype=tmp&amp;PNO=indextmp.php" TargetMode="External"/><Relationship Id="rId2" Type="http://schemas.openxmlformats.org/officeDocument/2006/relationships/hyperlink" Target="https://wac.kmu.edu.tw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wok/teamg103.php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tea/teawok/teamg102.php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nel.kmu.edu.tw/index.php/zh-tw/%E8%A8%88%E7%95%AB%E4%BA%BA%E5%93%A1" TargetMode="External"/><Relationship Id="rId7" Type="http://schemas.openxmlformats.org/officeDocument/2006/relationships/image" Target="../media/image40.tmp"/><Relationship Id="rId2" Type="http://schemas.openxmlformats.org/officeDocument/2006/relationships/hyperlink" Target="https://hesp.kmu.edu.tw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chsieh@kmu.edu.tw" TargetMode="External"/><Relationship Id="rId5" Type="http://schemas.openxmlformats.org/officeDocument/2006/relationships/hyperlink" Target="mailto:lsc@kmu.edu.tw" TargetMode="External"/><Relationship Id="rId4" Type="http://schemas.openxmlformats.org/officeDocument/2006/relationships/hyperlink" Target="https://personnel.kmu.edu.tw/index.php/zh-tw/%E5%85%AC%E5%91%8A%E4%BA%8B%E9%A0%85/%E6%9C%AC%E5%AE%A4%E5%85%AC%E5%91%8A/3095-%E8%A8%88%E7%95%AB%E4%BA%BA%E5%93%A1%E9%81%A9%E7%94%A8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2088232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TW" sz="4400" dirty="0"/>
              <a:t>115</a:t>
            </a:r>
            <a:r>
              <a:rPr lang="zh-TW" altLang="en-US" sz="4400" dirty="0"/>
              <a:t>年度高等教育深耕計畫</a:t>
            </a:r>
            <a:br>
              <a:rPr lang="en-US" altLang="zh-TW" sz="4400" dirty="0"/>
            </a:br>
            <a:r>
              <a:rPr lang="zh-TW" altLang="en-US" sz="4400" dirty="0"/>
              <a:t>臨時工系統操作手冊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zh-TW" altLang="en-US" dirty="0"/>
              <a:t>高教深耕計畫執行總辦公室</a:t>
            </a:r>
            <a:endParaRPr lang="en-US" altLang="zh-TW" dirty="0"/>
          </a:p>
          <a:p>
            <a:pPr>
              <a:spcBef>
                <a:spcPts val="1000"/>
              </a:spcBef>
            </a:pPr>
            <a:r>
              <a:rPr lang="zh-TW" altLang="en-US" dirty="0"/>
              <a:t>中華民國 </a:t>
            </a:r>
            <a:r>
              <a:rPr lang="en-US" altLang="zh-TW" dirty="0"/>
              <a:t>115</a:t>
            </a:r>
            <a:r>
              <a:rPr lang="zh-TW" altLang="en-US" dirty="0"/>
              <a:t> 年 </a:t>
            </a:r>
            <a:r>
              <a:rPr lang="en-US" altLang="zh-TW" dirty="0"/>
              <a:t>2</a:t>
            </a:r>
            <a:r>
              <a:rPr lang="zh-TW" altLang="en-US" dirty="0"/>
              <a:t> 月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/>
          <a:p>
            <a:fld id="{5CED87D3-F9E9-4AA9-BE6B-AB05F0AC3DAC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410397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graphicFrame>
        <p:nvGraphicFramePr>
          <p:cNvPr id="13" name="Group 19">
            <a:extLst>
              <a:ext uri="{FF2B5EF4-FFF2-40B4-BE49-F238E27FC236}">
                <a16:creationId xmlns:a16="http://schemas.microsoft.com/office/drawing/2014/main" id="{58AD8AEB-7C9F-412F-BAA4-26B7F641B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19800"/>
              </p:ext>
            </p:extLst>
          </p:nvPr>
        </p:nvGraphicFramePr>
        <p:xfrm>
          <a:off x="108000" y="4631278"/>
          <a:ext cx="8928001" cy="1045067"/>
        </p:xfrm>
        <a:graphic>
          <a:graphicData uri="http://schemas.openxmlformats.org/drawingml/2006/table">
            <a:tbl>
              <a:tblPr firstRow="1"/>
              <a:tblGrid>
                <a:gridCol w="575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023841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319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第二部份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lang="en-US" altLang="zh-TW" sz="16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UB002-D1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環醫中心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環醫中心</a:t>
                      </a:r>
                      <a:endParaRPr kumimoji="0" lang="zh-TW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lang="zh-TW" alt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136"/>
                  </a:ext>
                </a:extLst>
              </a:tr>
            </a:tbl>
          </a:graphicData>
        </a:graphic>
      </p:graphicFrame>
      <p:sp>
        <p:nvSpPr>
          <p:cNvPr id="16" name="文字方塊 15">
            <a:extLst>
              <a:ext uri="{FF2B5EF4-FFF2-40B4-BE49-F238E27FC236}">
                <a16:creationId xmlns:a16="http://schemas.microsoft.com/office/drawing/2014/main" id="{0DE9DA39-9FE7-4348-AA41-D3E4F7DFD22A}"/>
              </a:ext>
            </a:extLst>
          </p:cNvPr>
          <p:cNvSpPr txBox="1"/>
          <p:nvPr/>
        </p:nvSpPr>
        <p:spPr>
          <a:xfrm>
            <a:off x="899592" y="1382397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7" name="Group 19">
            <a:extLst>
              <a:ext uri="{FF2B5EF4-FFF2-40B4-BE49-F238E27FC236}">
                <a16:creationId xmlns:a16="http://schemas.microsoft.com/office/drawing/2014/main" id="{76CAB8F3-68D2-4459-8B6E-40B0E0F52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44483"/>
              </p:ext>
            </p:extLst>
          </p:nvPr>
        </p:nvGraphicFramePr>
        <p:xfrm>
          <a:off x="108000" y="1895049"/>
          <a:ext cx="8928000" cy="1894686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728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816432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5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035">
                <a:tc rowSpan="2"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附錄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UB002-C1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完善就學協助</a:t>
                      </a:r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完善就學協助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45376"/>
                  </a:ext>
                </a:extLst>
              </a:tr>
              <a:tr h="2865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UB002-C2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原住民族學生資源中心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原住民族學生資源中心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另案辦理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76336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27F45BA3-8D8E-4CCF-AC6F-CC90F2EE10DC}"/>
              </a:ext>
            </a:extLst>
          </p:cNvPr>
          <p:cNvSpPr txBox="1"/>
          <p:nvPr/>
        </p:nvSpPr>
        <p:spPr>
          <a:xfrm>
            <a:off x="755576" y="4149080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</p:spTree>
    <p:extLst>
      <p:ext uri="{BB962C8B-B14F-4D97-AF65-F5344CB8AC3E}">
        <p14:creationId xmlns:p14="http://schemas.microsoft.com/office/powerpoint/2010/main" val="79005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3068960"/>
            <a:ext cx="7772400" cy="208823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二、臨時工聘任</a:t>
            </a:r>
            <a:br>
              <a:rPr lang="en-US" altLang="zh-TW" dirty="0">
                <a:solidFill>
                  <a:srgbClr val="C00000"/>
                </a:solidFill>
              </a:rPr>
            </a:b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zh-TW" altLang="en-US" dirty="0">
                <a:solidFill>
                  <a:srgbClr val="C00000"/>
                </a:solidFill>
              </a:rPr>
              <a:t>線上聘用</a:t>
            </a:r>
            <a:r>
              <a:rPr lang="en-US" altLang="zh-TW" dirty="0">
                <a:solidFill>
                  <a:srgbClr val="C00000"/>
                </a:solidFill>
              </a:rPr>
              <a:t>/</a:t>
            </a:r>
            <a:r>
              <a:rPr lang="zh-TW" altLang="en-US" dirty="0">
                <a:solidFill>
                  <a:srgbClr val="C00000"/>
                </a:solidFill>
              </a:rPr>
              <a:t>報到</a:t>
            </a:r>
            <a:r>
              <a:rPr lang="en-US" altLang="zh-TW" b="0" dirty="0">
                <a:solidFill>
                  <a:srgbClr val="C00000"/>
                </a:solidFill>
              </a:rPr>
              <a:t>)</a:t>
            </a:r>
            <a:endParaRPr lang="zh-TW" altLang="en-US" sz="5000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2987F5-962D-4EBA-B081-F434CE4E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/>
          <a:p>
            <a:fld id="{5CED87D3-F9E9-4AA9-BE6B-AB05F0AC3DAC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272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聘任建議及規則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396481" y="2362552"/>
            <a:ext cx="8443325" cy="1512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/>
              <a:t>為配合深耕計畫核銷期程</a:t>
            </a:r>
            <a:endParaRPr lang="en-US" altLang="zh-TW" sz="2400" dirty="0"/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400" dirty="0"/>
              <a:t>一般臨時工：至多可聘任至</a:t>
            </a:r>
            <a:r>
              <a:rPr lang="en-US" altLang="zh-TW" sz="2400" spc="0" dirty="0">
                <a:solidFill>
                  <a:srgbClr val="FF0000"/>
                </a:solidFill>
              </a:rPr>
              <a:t>11</a:t>
            </a:r>
            <a:r>
              <a:rPr lang="zh-TW" altLang="en-US" sz="2400" dirty="0">
                <a:solidFill>
                  <a:srgbClr val="FF0000"/>
                </a:solidFill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</a:rPr>
              <a:t>30</a:t>
            </a:r>
            <a:r>
              <a:rPr lang="zh-TW" altLang="en-US" sz="2400" dirty="0">
                <a:solidFill>
                  <a:srgbClr val="FF0000"/>
                </a:solidFill>
              </a:rPr>
              <a:t>日</a:t>
            </a:r>
            <a:r>
              <a:rPr lang="zh-TW" altLang="en-US" sz="2400" dirty="0"/>
              <a:t>為止。</a:t>
            </a:r>
            <a:endParaRPr lang="en-US" altLang="zh-TW" sz="2400" dirty="0"/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2400" dirty="0"/>
              <a:t>長時間臨時工：至多可聘任至</a:t>
            </a:r>
            <a:r>
              <a:rPr lang="en-US" altLang="zh-TW" sz="2400" spc="0" dirty="0">
                <a:solidFill>
                  <a:srgbClr val="FF0000"/>
                </a:solidFill>
              </a:rPr>
              <a:t>12</a:t>
            </a:r>
            <a:r>
              <a:rPr lang="zh-TW" altLang="en-US" sz="2400" dirty="0">
                <a:solidFill>
                  <a:srgbClr val="FF0000"/>
                </a:solidFill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</a:rPr>
              <a:t>15</a:t>
            </a:r>
            <a:r>
              <a:rPr lang="zh-TW" altLang="en-US" sz="2400" dirty="0">
                <a:solidFill>
                  <a:srgbClr val="FF0000"/>
                </a:solidFill>
              </a:rPr>
              <a:t>日</a:t>
            </a:r>
            <a:r>
              <a:rPr lang="zh-TW" altLang="en-US" sz="2400" dirty="0"/>
              <a:t>為止。</a:t>
            </a:r>
            <a:endParaRPr lang="en-US" altLang="zh-TW" sz="2400" spc="-500" dirty="0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350337" y="1459414"/>
            <a:ext cx="8443326" cy="9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4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2400" dirty="0"/>
              <a:t>臨時工聘任</a:t>
            </a:r>
            <a:r>
              <a:rPr lang="en-US" altLang="zh-TW" sz="2400" dirty="0"/>
              <a:t>, </a:t>
            </a:r>
            <a:r>
              <a:rPr lang="zh-TW" altLang="en-US" sz="2400" dirty="0"/>
              <a:t>建議以</a:t>
            </a:r>
            <a:r>
              <a:rPr lang="zh-TW" altLang="en-US" sz="2400" dirty="0">
                <a:solidFill>
                  <a:srgbClr val="FF0000"/>
                </a:solidFill>
              </a:rPr>
              <a:t>「一月一保」</a:t>
            </a:r>
            <a:r>
              <a:rPr lang="zh-TW" altLang="en-US" sz="2400" dirty="0"/>
              <a:t>為主</a:t>
            </a:r>
            <a:r>
              <a:rPr lang="en-US" altLang="zh-TW" sz="2400" dirty="0"/>
              <a:t>, </a:t>
            </a:r>
            <a:r>
              <a:rPr lang="zh-TW" altLang="en-US" sz="2400" dirty="0"/>
              <a:t>以避免解聘糾紛。</a:t>
            </a:r>
            <a:endParaRPr lang="en-US" altLang="zh-TW" sz="24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rgbClr val="0000CC"/>
                </a:solidFill>
              </a:rPr>
              <a:t>　</a:t>
            </a:r>
            <a:endParaRPr lang="en-US" altLang="zh-TW" sz="2400" dirty="0">
              <a:solidFill>
                <a:srgbClr val="0000CC"/>
              </a:solidFill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431613" y="4211796"/>
            <a:ext cx="8443327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TW"/>
            </a:defPPr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8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4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000" b="1" spc="-100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2400" u="sng" dirty="0"/>
              <a:t>長時間臨時工</a:t>
            </a:r>
            <a:r>
              <a:rPr lang="zh-TW" altLang="en-US" sz="2400" dirty="0"/>
              <a:t>每月</a:t>
            </a:r>
            <a:r>
              <a:rPr lang="zh-TW" altLang="en-US" sz="2400" u="sng" dirty="0"/>
              <a:t>上限</a:t>
            </a:r>
            <a:r>
              <a:rPr lang="en-US" altLang="zh-TW" sz="2400" u="sng" dirty="0"/>
              <a:t>150</a:t>
            </a:r>
            <a:r>
              <a:rPr lang="zh-TW" altLang="en-US" sz="2400" u="sng" dirty="0"/>
              <a:t>小時 </a:t>
            </a:r>
            <a:r>
              <a:rPr lang="en-US" altLang="zh-TW" sz="2400" dirty="0"/>
              <a:t>(</a:t>
            </a:r>
            <a:r>
              <a:rPr lang="zh-TW" altLang="en-US" sz="2400" dirty="0"/>
              <a:t>名額由</a:t>
            </a:r>
            <a:r>
              <a:rPr lang="zh-TW" altLang="en-US" sz="2400" u="sng" dirty="0"/>
              <a:t>執行總辦公室</a:t>
            </a:r>
            <a:r>
              <a:rPr lang="zh-TW" altLang="en-US" sz="2400" dirty="0"/>
              <a:t>上簽呈</a:t>
            </a:r>
            <a:r>
              <a:rPr lang="en-US" altLang="zh-TW" sz="2400" dirty="0"/>
              <a:t>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/>
              <a:t>　</a:t>
            </a:r>
            <a:r>
              <a:rPr lang="zh-TW" altLang="en-US" sz="2400" dirty="0">
                <a:solidFill>
                  <a:srgbClr val="FF0000"/>
                </a:solidFill>
              </a:rPr>
              <a:t>聘任前</a:t>
            </a:r>
            <a:r>
              <a:rPr lang="en-US" altLang="zh-TW" sz="2400" dirty="0">
                <a:solidFill>
                  <a:srgbClr val="FF0000"/>
                </a:solidFill>
              </a:rPr>
              <a:t>, </a:t>
            </a:r>
            <a:r>
              <a:rPr lang="zh-TW" altLang="en-US" sz="2400" dirty="0">
                <a:solidFill>
                  <a:srgbClr val="FF0000"/>
                </a:solidFill>
              </a:rPr>
              <a:t>請務必確認是否須加</a:t>
            </a:r>
            <a:r>
              <a:rPr lang="zh-TW" altLang="en-US" sz="2400" spc="-800" dirty="0">
                <a:solidFill>
                  <a:srgbClr val="FF0000"/>
                </a:solidFill>
              </a:rPr>
              <a:t>保</a:t>
            </a:r>
            <a:r>
              <a:rPr lang="zh-TW" altLang="en-US" sz="2400" spc="-300" dirty="0">
                <a:solidFill>
                  <a:srgbClr val="FF0000"/>
                </a:solidFill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</a:rPr>
              <a:t>健</a:t>
            </a:r>
            <a:r>
              <a:rPr lang="zh-TW" altLang="en-US" sz="2400" spc="-300" dirty="0">
                <a:solidFill>
                  <a:srgbClr val="FF0000"/>
                </a:solidFill>
              </a:rPr>
              <a:t>保</a:t>
            </a:r>
            <a:r>
              <a:rPr lang="zh-TW" altLang="en-US" sz="2400" spc="-800" dirty="0">
                <a:solidFill>
                  <a:srgbClr val="FF0000"/>
                </a:solidFill>
              </a:rPr>
              <a:t>」</a:t>
            </a:r>
            <a:r>
              <a:rPr lang="zh-TW" altLang="en-US" sz="2400" dirty="0">
                <a:solidFill>
                  <a:srgbClr val="FF0000"/>
                </a:solidFill>
              </a:rPr>
              <a:t>勿事後糾</a:t>
            </a:r>
            <a:r>
              <a:rPr lang="zh-TW" altLang="en-US" sz="2400" spc="-800" dirty="0">
                <a:solidFill>
                  <a:srgbClr val="FF0000"/>
                </a:solidFill>
              </a:rPr>
              <a:t>紛</a:t>
            </a:r>
            <a:r>
              <a:rPr lang="zh-TW" altLang="en-US" sz="2400" spc="0" dirty="0">
                <a:solidFill>
                  <a:srgbClr val="FF0000"/>
                </a:solidFill>
              </a:rPr>
              <a:t> </a:t>
            </a:r>
            <a:r>
              <a:rPr lang="zh-TW" altLang="en-US" sz="2400" dirty="0">
                <a:solidFill>
                  <a:srgbClr val="0000CC"/>
                </a:solidFill>
              </a:rPr>
              <a:t>　 　</a:t>
            </a:r>
            <a:endParaRPr lang="en-US" altLang="zh-TW" sz="2400" spc="0" dirty="0">
              <a:solidFill>
                <a:srgbClr val="0000CC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087ABAD-8394-4AD4-B0E6-3CF4F46420AD}"/>
              </a:ext>
            </a:extLst>
          </p:cNvPr>
          <p:cNvSpPr/>
          <p:nvPr/>
        </p:nvSpPr>
        <p:spPr>
          <a:xfrm>
            <a:off x="755576" y="5391893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 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</a:t>
            </a:r>
            <a:r>
              <a:rPr lang="zh-TW" altLang="en-US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薪資級</a:t>
            </a:r>
            <a:r>
              <a:rPr lang="zh-TW" altLang="en-US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  <a:r>
              <a:rPr lang="zh-TW" altLang="en-US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計費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故契約須</a:t>
            </a:r>
            <a:r>
              <a:rPr lang="zh-TW" altLang="en-US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足月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日保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無法加健保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※ 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528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C7F7A9E-9ABD-49BB-91F7-02017A11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聘任流程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DC55C73-4C9C-4050-8F09-AE616CEB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4163" y="6473662"/>
            <a:ext cx="1080000" cy="288000"/>
          </a:xfrm>
        </p:spPr>
        <p:txBody>
          <a:bodyPr/>
          <a:lstStyle/>
          <a:p>
            <a:fld id="{5CED87D3-F9E9-4AA9-BE6B-AB05F0AC3DAC}" type="slidenum">
              <a:rPr lang="zh-TW" altLang="en-US" smtClean="0">
                <a:latin typeface="微軟正黑體" panose="020B0604030504040204" pitchFamily="34" charset="-120"/>
              </a:rPr>
              <a:pPr/>
              <a:t>13</a:t>
            </a:fld>
            <a:endParaRPr lang="zh-TW" altLang="en-US" dirty="0">
              <a:latin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24E4341-3F9C-4C6F-91DD-59B8E010FF85}"/>
              </a:ext>
            </a:extLst>
          </p:cNvPr>
          <p:cNvGrpSpPr/>
          <p:nvPr/>
        </p:nvGrpSpPr>
        <p:grpSpPr>
          <a:xfrm>
            <a:off x="210518" y="1935596"/>
            <a:ext cx="8933482" cy="3834238"/>
            <a:chOff x="1443343" y="2088117"/>
            <a:chExt cx="9973950" cy="4423298"/>
          </a:xfrm>
        </p:grpSpPr>
        <p:grpSp>
          <p:nvGrpSpPr>
            <p:cNvPr id="288" name="Group 9">
              <a:extLst>
                <a:ext uri="{FF2B5EF4-FFF2-40B4-BE49-F238E27FC236}">
                  <a16:creationId xmlns:a16="http://schemas.microsoft.com/office/drawing/2014/main" id="{27B8D972-FEF3-4760-8DF9-AC2AE5DEAC8D}"/>
                </a:ext>
              </a:extLst>
            </p:cNvPr>
            <p:cNvGrpSpPr/>
            <p:nvPr/>
          </p:nvGrpSpPr>
          <p:grpSpPr>
            <a:xfrm>
              <a:off x="1443343" y="2689924"/>
              <a:ext cx="9973950" cy="3159586"/>
              <a:chOff x="1443343" y="2689924"/>
              <a:chExt cx="9973950" cy="3159586"/>
            </a:xfrm>
            <a:solidFill>
              <a:srgbClr val="FBA200"/>
            </a:solidFill>
          </p:grpSpPr>
          <p:sp>
            <p:nvSpPr>
              <p:cNvPr id="289" name="Arrow: Bent 10">
                <a:extLst>
                  <a:ext uri="{FF2B5EF4-FFF2-40B4-BE49-F238E27FC236}">
                    <a16:creationId xmlns:a16="http://schemas.microsoft.com/office/drawing/2014/main" id="{77B660CB-1688-45F1-951F-D989373605FB}"/>
                  </a:ext>
                </a:extLst>
              </p:cNvPr>
              <p:cNvSpPr/>
              <p:nvPr/>
            </p:nvSpPr>
            <p:spPr>
              <a:xfrm rot="5400000" flipH="1">
                <a:off x="7251442" y="1685426"/>
                <a:ext cx="565464" cy="7762704"/>
              </a:xfrm>
              <a:prstGeom prst="bentArrow">
                <a:avLst>
                  <a:gd name="adj1" fmla="val 16995"/>
                  <a:gd name="adj2" fmla="val 29787"/>
                  <a:gd name="adj3" fmla="val 0"/>
                  <a:gd name="adj4" fmla="val 4375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0" name="Arrow: Bent 11">
                <a:extLst>
                  <a:ext uri="{FF2B5EF4-FFF2-40B4-BE49-F238E27FC236}">
                    <a16:creationId xmlns:a16="http://schemas.microsoft.com/office/drawing/2014/main" id="{294D9CD1-9F41-4481-88B0-BBA027B32DF4}"/>
                  </a:ext>
                </a:extLst>
              </p:cNvPr>
              <p:cNvSpPr/>
              <p:nvPr/>
            </p:nvSpPr>
            <p:spPr>
              <a:xfrm rot="16200000">
                <a:off x="5499825" y="-1366558"/>
                <a:ext cx="565464" cy="8678428"/>
              </a:xfrm>
              <a:prstGeom prst="bentArrow">
                <a:avLst>
                  <a:gd name="adj1" fmla="val 18558"/>
                  <a:gd name="adj2" fmla="val 29787"/>
                  <a:gd name="adj3" fmla="val 0"/>
                  <a:gd name="adj4" fmla="val 4375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1" name="Arrow: Bent 12">
                <a:extLst>
                  <a:ext uri="{FF2B5EF4-FFF2-40B4-BE49-F238E27FC236}">
                    <a16:creationId xmlns:a16="http://schemas.microsoft.com/office/drawing/2014/main" id="{C9D9E89C-B3BC-43F0-A914-DBA4DA3F5EDE}"/>
                  </a:ext>
                </a:extLst>
              </p:cNvPr>
              <p:cNvSpPr/>
              <p:nvPr/>
            </p:nvSpPr>
            <p:spPr>
              <a:xfrm rot="5400000">
                <a:off x="10483157" y="2782688"/>
                <a:ext cx="565464" cy="1302808"/>
              </a:xfrm>
              <a:prstGeom prst="bentArrow">
                <a:avLst>
                  <a:gd name="adj1" fmla="val 18558"/>
                  <a:gd name="adj2" fmla="val 29787"/>
                  <a:gd name="adj3" fmla="val 0"/>
                  <a:gd name="adj4" fmla="val 4375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2" name="Rectangle 13">
                <a:extLst>
                  <a:ext uri="{FF2B5EF4-FFF2-40B4-BE49-F238E27FC236}">
                    <a16:creationId xmlns:a16="http://schemas.microsoft.com/office/drawing/2014/main" id="{F4632958-12A3-4469-A6E3-A08C71E4067C}"/>
                  </a:ext>
                </a:extLst>
              </p:cNvPr>
              <p:cNvSpPr/>
              <p:nvPr/>
            </p:nvSpPr>
            <p:spPr>
              <a:xfrm>
                <a:off x="11198247" y="3707770"/>
                <a:ext cx="103393" cy="164592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93" name="Oval 16">
              <a:extLst>
                <a:ext uri="{FF2B5EF4-FFF2-40B4-BE49-F238E27FC236}">
                  <a16:creationId xmlns:a16="http://schemas.microsoft.com/office/drawing/2014/main" id="{3B54639B-DA5D-46A8-A4CA-DCFBBA4F1D37}"/>
                </a:ext>
              </a:extLst>
            </p:cNvPr>
            <p:cNvSpPr/>
            <p:nvPr/>
          </p:nvSpPr>
          <p:spPr>
            <a:xfrm>
              <a:off x="3456238" y="3052341"/>
              <a:ext cx="357706" cy="35770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  <p:sp>
          <p:nvSpPr>
            <p:cNvPr id="294" name="TextBox 17">
              <a:extLst>
                <a:ext uri="{FF2B5EF4-FFF2-40B4-BE49-F238E27FC236}">
                  <a16:creationId xmlns:a16="http://schemas.microsoft.com/office/drawing/2014/main" id="{64BF106D-A4F4-40BE-B515-817602532D21}"/>
                </a:ext>
              </a:extLst>
            </p:cNvPr>
            <p:cNvSpPr txBox="1"/>
            <p:nvPr/>
          </p:nvSpPr>
          <p:spPr>
            <a:xfrm>
              <a:off x="3079502" y="3514316"/>
              <a:ext cx="1080119" cy="4260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0680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確認</a:t>
              </a:r>
              <a:endParaRPr lang="ko-KR" altLang="en-US" b="1" dirty="0">
                <a:solidFill>
                  <a:srgbClr val="0680C3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95" name="Oval 20">
              <a:extLst>
                <a:ext uri="{FF2B5EF4-FFF2-40B4-BE49-F238E27FC236}">
                  <a16:creationId xmlns:a16="http://schemas.microsoft.com/office/drawing/2014/main" id="{43709020-DCA2-4E57-9986-7A74D327D0C8}"/>
                </a:ext>
              </a:extLst>
            </p:cNvPr>
            <p:cNvSpPr/>
            <p:nvPr/>
          </p:nvSpPr>
          <p:spPr>
            <a:xfrm>
              <a:off x="5537236" y="3052341"/>
              <a:ext cx="357706" cy="35770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7A3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  <p:sp>
          <p:nvSpPr>
            <p:cNvPr id="296" name="TextBox 21">
              <a:extLst>
                <a:ext uri="{FF2B5EF4-FFF2-40B4-BE49-F238E27FC236}">
                  <a16:creationId xmlns:a16="http://schemas.microsoft.com/office/drawing/2014/main" id="{AD74B7E1-561F-4A0A-9289-A221EC377A62}"/>
                </a:ext>
              </a:extLst>
            </p:cNvPr>
            <p:cNvSpPr txBox="1"/>
            <p:nvPr/>
          </p:nvSpPr>
          <p:spPr>
            <a:xfrm>
              <a:off x="4985966" y="3487525"/>
              <a:ext cx="1443054" cy="426073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zh-TW" altLang="en-US" b="1" kern="0" dirty="0">
                  <a:solidFill>
                    <a:srgbClr val="07A39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人事資料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srgbClr val="07A398"/>
                </a:solidFill>
                <a:effectLst/>
                <a:uLnTx/>
                <a:uFillTx/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97" name="Oval 24">
              <a:extLst>
                <a:ext uri="{FF2B5EF4-FFF2-40B4-BE49-F238E27FC236}">
                  <a16:creationId xmlns:a16="http://schemas.microsoft.com/office/drawing/2014/main" id="{14F29142-4049-41E9-AA29-8D2429A208CD}"/>
                </a:ext>
              </a:extLst>
            </p:cNvPr>
            <p:cNvSpPr/>
            <p:nvPr/>
          </p:nvSpPr>
          <p:spPr>
            <a:xfrm>
              <a:off x="7618234" y="3052341"/>
              <a:ext cx="357706" cy="35770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  <p:sp>
          <p:nvSpPr>
            <p:cNvPr id="298" name="TextBox 25">
              <a:extLst>
                <a:ext uri="{FF2B5EF4-FFF2-40B4-BE49-F238E27FC236}">
                  <a16:creationId xmlns:a16="http://schemas.microsoft.com/office/drawing/2014/main" id="{A8AFB4B8-2D18-400B-BDB3-C7A250EA256D}"/>
                </a:ext>
              </a:extLst>
            </p:cNvPr>
            <p:cNvSpPr txBox="1"/>
            <p:nvPr/>
          </p:nvSpPr>
          <p:spPr>
            <a:xfrm>
              <a:off x="7128734" y="3500599"/>
              <a:ext cx="1336703" cy="4260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0680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合約維護</a:t>
              </a:r>
              <a:endParaRPr lang="ko-KR" altLang="en-US" b="1" dirty="0">
                <a:solidFill>
                  <a:srgbClr val="0680C3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99" name="Oval 28">
              <a:extLst>
                <a:ext uri="{FF2B5EF4-FFF2-40B4-BE49-F238E27FC236}">
                  <a16:creationId xmlns:a16="http://schemas.microsoft.com/office/drawing/2014/main" id="{CA6C7519-45CA-4AFF-AF6A-9A3ACFF3B14C}"/>
                </a:ext>
              </a:extLst>
            </p:cNvPr>
            <p:cNvSpPr/>
            <p:nvPr/>
          </p:nvSpPr>
          <p:spPr>
            <a:xfrm>
              <a:off x="9699232" y="3052341"/>
              <a:ext cx="357706" cy="35770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7A3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  <p:sp>
          <p:nvSpPr>
            <p:cNvPr id="300" name="TextBox 29">
              <a:extLst>
                <a:ext uri="{FF2B5EF4-FFF2-40B4-BE49-F238E27FC236}">
                  <a16:creationId xmlns:a16="http://schemas.microsoft.com/office/drawing/2014/main" id="{EC887693-E0D0-4D1D-9F57-606CEAAF762F}"/>
                </a:ext>
              </a:extLst>
            </p:cNvPr>
            <p:cNvSpPr txBox="1"/>
            <p:nvPr/>
          </p:nvSpPr>
          <p:spPr>
            <a:xfrm>
              <a:off x="9034896" y="3454854"/>
              <a:ext cx="1593891" cy="426073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7A398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簽署合約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srgbClr val="07A398"/>
                </a:solidFill>
                <a:effectLst/>
                <a:uLnTx/>
                <a:uFillTx/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03" name="TextBox 32">
              <a:extLst>
                <a:ext uri="{FF2B5EF4-FFF2-40B4-BE49-F238E27FC236}">
                  <a16:creationId xmlns:a16="http://schemas.microsoft.com/office/drawing/2014/main" id="{419E15EA-8E16-4049-B9F5-1CF5E4720ACA}"/>
                </a:ext>
              </a:extLst>
            </p:cNvPr>
            <p:cNvSpPr txBox="1"/>
            <p:nvPr/>
          </p:nvSpPr>
          <p:spPr>
            <a:xfrm>
              <a:off x="3005416" y="2320794"/>
              <a:ext cx="1232686" cy="67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確認欲聘僱者身分</a:t>
              </a:r>
              <a:endParaRPr lang="ko-KR" altLang="en-US" sz="1600" b="1" dirty="0"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06" name="TextBox 35">
              <a:extLst>
                <a:ext uri="{FF2B5EF4-FFF2-40B4-BE49-F238E27FC236}">
                  <a16:creationId xmlns:a16="http://schemas.microsoft.com/office/drawing/2014/main" id="{317FF501-37D4-4E1F-908D-1D030B96E998}"/>
                </a:ext>
              </a:extLst>
            </p:cNvPr>
            <p:cNvSpPr txBox="1"/>
            <p:nvPr/>
          </p:nvSpPr>
          <p:spPr>
            <a:xfrm>
              <a:off x="4991504" y="2094522"/>
              <a:ext cx="1599563" cy="95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檢查系統是否已建置聘僱者人事資料</a:t>
              </a:r>
            </a:p>
          </p:txBody>
        </p:sp>
        <p:sp>
          <p:nvSpPr>
            <p:cNvPr id="309" name="TextBox 38">
              <a:extLst>
                <a:ext uri="{FF2B5EF4-FFF2-40B4-BE49-F238E27FC236}">
                  <a16:creationId xmlns:a16="http://schemas.microsoft.com/office/drawing/2014/main" id="{5ECA5590-7110-4854-85C3-DF7BE604AD78}"/>
                </a:ext>
              </a:extLst>
            </p:cNvPr>
            <p:cNvSpPr txBox="1"/>
            <p:nvPr/>
          </p:nvSpPr>
          <p:spPr>
            <a:xfrm>
              <a:off x="6880825" y="2088117"/>
              <a:ext cx="1862817" cy="95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T.G.1.01.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合約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聘書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資料維護建置合約</a:t>
              </a:r>
              <a:endParaRPr lang="ko-KR" altLang="en-US" sz="1600" b="1" dirty="0"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12" name="TextBox 41">
              <a:extLst>
                <a:ext uri="{FF2B5EF4-FFF2-40B4-BE49-F238E27FC236}">
                  <a16:creationId xmlns:a16="http://schemas.microsoft.com/office/drawing/2014/main" id="{6C49127E-6BA4-48BC-9B2A-27416A839213}"/>
                </a:ext>
              </a:extLst>
            </p:cNvPr>
            <p:cNvSpPr txBox="1"/>
            <p:nvPr/>
          </p:nvSpPr>
          <p:spPr>
            <a:xfrm>
              <a:off x="8893562" y="2439414"/>
              <a:ext cx="2107662" cy="390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臨時工簽署合約</a:t>
              </a:r>
            </a:p>
          </p:txBody>
        </p:sp>
        <p:sp>
          <p:nvSpPr>
            <p:cNvPr id="315" name="Oval 48">
              <a:extLst>
                <a:ext uri="{FF2B5EF4-FFF2-40B4-BE49-F238E27FC236}">
                  <a16:creationId xmlns:a16="http://schemas.microsoft.com/office/drawing/2014/main" id="{E3B48392-9DD6-4351-9E5E-A45F0E65BBF5}"/>
                </a:ext>
              </a:extLst>
            </p:cNvPr>
            <p:cNvSpPr/>
            <p:nvPr/>
          </p:nvSpPr>
          <p:spPr>
            <a:xfrm>
              <a:off x="5537236" y="5604155"/>
              <a:ext cx="357706" cy="35770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  <p:sp>
          <p:nvSpPr>
            <p:cNvPr id="316" name="TextBox 49">
              <a:extLst>
                <a:ext uri="{FF2B5EF4-FFF2-40B4-BE49-F238E27FC236}">
                  <a16:creationId xmlns:a16="http://schemas.microsoft.com/office/drawing/2014/main" id="{8F0ADE56-C3EA-4211-A09B-28FF1222852C}"/>
                </a:ext>
              </a:extLst>
            </p:cNvPr>
            <p:cNvSpPr txBox="1"/>
            <p:nvPr/>
          </p:nvSpPr>
          <p:spPr>
            <a:xfrm>
              <a:off x="4815638" y="6084943"/>
              <a:ext cx="1689786" cy="4260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0680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簽核完成</a:t>
              </a:r>
              <a:endParaRPr lang="en-US" altLang="zh-TW" b="1" dirty="0">
                <a:solidFill>
                  <a:srgbClr val="0680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17" name="Oval 52">
              <a:extLst>
                <a:ext uri="{FF2B5EF4-FFF2-40B4-BE49-F238E27FC236}">
                  <a16:creationId xmlns:a16="http://schemas.microsoft.com/office/drawing/2014/main" id="{BB383D32-9532-4771-AFA7-648641FB1D0E}"/>
                </a:ext>
              </a:extLst>
            </p:cNvPr>
            <p:cNvSpPr/>
            <p:nvPr/>
          </p:nvSpPr>
          <p:spPr>
            <a:xfrm>
              <a:off x="7618234" y="5604155"/>
              <a:ext cx="357706" cy="35770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7A3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  <p:sp>
          <p:nvSpPr>
            <p:cNvPr id="318" name="TextBox 53">
              <a:extLst>
                <a:ext uri="{FF2B5EF4-FFF2-40B4-BE49-F238E27FC236}">
                  <a16:creationId xmlns:a16="http://schemas.microsoft.com/office/drawing/2014/main" id="{F2362CD6-C8C2-420A-9E00-65C4113F8D7F}"/>
                </a:ext>
              </a:extLst>
            </p:cNvPr>
            <p:cNvSpPr txBox="1"/>
            <p:nvPr/>
          </p:nvSpPr>
          <p:spPr>
            <a:xfrm>
              <a:off x="6812942" y="6074953"/>
              <a:ext cx="2010604" cy="426073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b="1" kern="0" dirty="0">
                  <a:solidFill>
                    <a:srgbClr val="07A39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簽核至總辦公室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srgbClr val="07A398"/>
                </a:solidFill>
                <a:effectLst/>
                <a:uLnTx/>
                <a:uFillTx/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19" name="Oval 56">
              <a:extLst>
                <a:ext uri="{FF2B5EF4-FFF2-40B4-BE49-F238E27FC236}">
                  <a16:creationId xmlns:a16="http://schemas.microsoft.com/office/drawing/2014/main" id="{3D606A71-4F04-4B68-A261-DF672CC05F52}"/>
                </a:ext>
              </a:extLst>
            </p:cNvPr>
            <p:cNvSpPr/>
            <p:nvPr/>
          </p:nvSpPr>
          <p:spPr>
            <a:xfrm>
              <a:off x="9699232" y="5604155"/>
              <a:ext cx="357706" cy="35770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  <p:sp>
          <p:nvSpPr>
            <p:cNvPr id="320" name="TextBox 57">
              <a:extLst>
                <a:ext uri="{FF2B5EF4-FFF2-40B4-BE49-F238E27FC236}">
                  <a16:creationId xmlns:a16="http://schemas.microsoft.com/office/drawing/2014/main" id="{2D26CD49-6A86-4BCE-AD2E-B557DB3C89F6}"/>
                </a:ext>
              </a:extLst>
            </p:cNvPr>
            <p:cNvSpPr txBox="1"/>
            <p:nvPr/>
          </p:nvSpPr>
          <p:spPr>
            <a:xfrm>
              <a:off x="9034896" y="6085342"/>
              <a:ext cx="2010604" cy="4260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zh-TW" altLang="en-US" b="1" kern="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簽核流程設定</a:t>
              </a:r>
              <a:endParaRPr lang="ko-KR" altLang="en-US" b="1" kern="0" dirty="0">
                <a:solidFill>
                  <a:srgbClr val="0070C0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26" name="TextBox 63">
              <a:extLst>
                <a:ext uri="{FF2B5EF4-FFF2-40B4-BE49-F238E27FC236}">
                  <a16:creationId xmlns:a16="http://schemas.microsoft.com/office/drawing/2014/main" id="{439028B1-F738-4955-8D0C-A1C8D9F47A00}"/>
                </a:ext>
              </a:extLst>
            </p:cNvPr>
            <p:cNvSpPr txBox="1"/>
            <p:nvPr/>
          </p:nvSpPr>
          <p:spPr>
            <a:xfrm>
              <a:off x="4793800" y="4324065"/>
              <a:ext cx="2059323" cy="1242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總辦公室確認無誤後送至人資室審核，人資審核通過後即完成聘僱程序</a:t>
              </a:r>
            </a:p>
          </p:txBody>
        </p:sp>
        <p:sp>
          <p:nvSpPr>
            <p:cNvPr id="329" name="TextBox 66">
              <a:extLst>
                <a:ext uri="{FF2B5EF4-FFF2-40B4-BE49-F238E27FC236}">
                  <a16:creationId xmlns:a16="http://schemas.microsoft.com/office/drawing/2014/main" id="{74FF0AF0-0ABC-49FC-998F-C90007B9C26F}"/>
                </a:ext>
              </a:extLst>
            </p:cNvPr>
            <p:cNvSpPr txBox="1"/>
            <p:nvPr/>
          </p:nvSpPr>
          <p:spPr>
            <a:xfrm>
              <a:off x="6812942" y="4314390"/>
              <a:ext cx="1825578" cy="1242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於起聘日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日前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不含當日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，將合約簽核流程簽核至總辦公室</a:t>
              </a:r>
              <a:endParaRPr lang="ko-KR" altLang="en-US" sz="1600" b="1" dirty="0"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32" name="TextBox 69">
              <a:extLst>
                <a:ext uri="{FF2B5EF4-FFF2-40B4-BE49-F238E27FC236}">
                  <a16:creationId xmlns:a16="http://schemas.microsoft.com/office/drawing/2014/main" id="{B4E39994-47F5-47E0-A804-FC54F9267763}"/>
                </a:ext>
              </a:extLst>
            </p:cNvPr>
            <p:cNvSpPr txBox="1"/>
            <p:nvPr/>
          </p:nvSpPr>
          <p:spPr>
            <a:xfrm>
              <a:off x="8937983" y="4821474"/>
              <a:ext cx="1827907" cy="67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合約申請人設定線上審核流程</a:t>
              </a:r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E993AE84-508E-4561-84E1-F38A09C1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" y="1751405"/>
            <a:ext cx="1221684" cy="122168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0443A12-75E3-4065-85FD-5879A240D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28" y="4089681"/>
            <a:ext cx="1409731" cy="14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756" y="1065072"/>
            <a:ext cx="8964488" cy="522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28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敬請各位夥伴協助</a:t>
            </a:r>
            <a:r>
              <a:rPr lang="zh-TW" altLang="en-US" sz="28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確認聘僱者之身份</a:t>
            </a:r>
            <a:endParaRPr lang="en-US" altLang="zh-TW" sz="2800" b="1" u="sng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聘僱者若具有</a:t>
            </a:r>
            <a:r>
              <a:rPr lang="zh-TW" altLang="en-US" b="1" u="sng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「公保」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u="sng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「私校公保」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 </a:t>
            </a:r>
            <a:r>
              <a:rPr lang="zh-TW" altLang="en-US" b="1" u="sng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「本校附屬機構」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此三類正職身份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u="sng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請勿聘僱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為本校臨時工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因聘僱者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被保險人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不符勞保加保資格而聘用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將註銷其臨時工合約。</a:t>
            </a:r>
            <a:endParaRPr lang="en-US" altLang="zh-TW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若為「退休公教人員」者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須請確認是否超過退休後勞保薪資額度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否則將影響其退休金請領資格。</a:t>
            </a:r>
            <a:endParaRPr lang="en-US" altLang="zh-TW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若「已請領勞工退休金」者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請於臨時工聘任時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T.G.1.01.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合約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聘書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資料維護「勞保職災資格」填妥「已領取勞工保險老年給付」選項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「投保種類」勾選「</a:t>
            </a:r>
            <a:r>
              <a:rPr lang="x-none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勞保職災」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並於紙本送件時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主動提醒執行辦公室承辦同仁。</a:t>
            </a:r>
            <a:endParaRPr lang="en-US" altLang="zh-TW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本校臨時工「投保種類」勾選「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均有投保「二代健保」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若因計畫主持人同意另將聘僱者加保「健保」者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T.G.1.01.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合約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聘書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資料維護「投保種類」請選擇「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勞健保」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並於紙本送件時</a:t>
            </a:r>
            <a:r>
              <a:rPr lang="en-US" altLang="zh-TW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主動提醒執行辦公室承辦同仁。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CC"/>
                </a:solidFill>
              </a:rPr>
              <a:t>請先確認聘僱者身份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390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508327"/>
            <a:ext cx="8747726" cy="39136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80736"/>
            <a:ext cx="3670462" cy="972000"/>
          </a:xfrm>
        </p:spPr>
        <p:txBody>
          <a:bodyPr/>
          <a:lstStyle/>
          <a:p>
            <a:r>
              <a:rPr lang="zh-TW" altLang="en-US" dirty="0"/>
              <a:t>人事資料維護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 rot="9507030">
            <a:off x="4015836" y="2715149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267744" y="3080690"/>
            <a:ext cx="1512168" cy="322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987824" y="3455260"/>
            <a:ext cx="576064" cy="272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826681" y="2070190"/>
            <a:ext cx="19976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校內學生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輸入學號→轉入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核對內容→存檔</a:t>
            </a:r>
          </a:p>
        </p:txBody>
      </p:sp>
      <p:sp>
        <p:nvSpPr>
          <p:cNvPr id="13" name="矩形 12"/>
          <p:cNvSpPr/>
          <p:nvPr/>
        </p:nvSpPr>
        <p:spPr>
          <a:xfrm>
            <a:off x="6911494" y="2073621"/>
            <a:ext cx="19976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校外人士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輸入資料→存檔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5920" y="1016484"/>
            <a:ext cx="7160376" cy="11284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/>
              <a:t>  校外人士或校內學生系統未有相關資料時</a:t>
            </a:r>
            <a:r>
              <a:rPr lang="en-US" altLang="zh-TW" sz="2400" dirty="0"/>
              <a:t>,</a:t>
            </a:r>
            <a:r>
              <a:rPr lang="zh-TW" altLang="en-US" sz="2400" dirty="0"/>
              <a:t>需至</a:t>
            </a:r>
            <a:br>
              <a:rPr lang="en-US" altLang="zh-TW" sz="2400" dirty="0"/>
            </a:br>
            <a:r>
              <a:rPr lang="en-US" altLang="zh-TW" sz="2400" dirty="0"/>
              <a:t>【T.0.06.</a:t>
            </a:r>
            <a:r>
              <a:rPr lang="zh-TW" altLang="en-US" sz="2400" dirty="0"/>
              <a:t>校外人事資料維護</a:t>
            </a:r>
            <a:r>
              <a:rPr lang="en-US" altLang="zh-TW" sz="2400" dirty="0"/>
              <a:t>】</a:t>
            </a:r>
            <a:r>
              <a:rPr lang="zh-TW" altLang="en-US" sz="2400" dirty="0"/>
              <a:t>以身分證字號新增維護。</a:t>
            </a:r>
          </a:p>
        </p:txBody>
      </p:sp>
      <p:sp>
        <p:nvSpPr>
          <p:cNvPr id="3" name="矩形 2"/>
          <p:cNvSpPr/>
          <p:nvPr/>
        </p:nvSpPr>
        <p:spPr>
          <a:xfrm>
            <a:off x="93443" y="217486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hlinkClick r:id="rId3"/>
              </a:rPr>
              <a:t>https://wac.kmu.edu.tw/tea/team0006.php</a:t>
            </a:r>
            <a:endParaRPr lang="zh-TW" altLang="en-US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512" y="5040865"/>
            <a:ext cx="3885121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520882" y="5068111"/>
            <a:ext cx="2867542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79511" y="4797152"/>
            <a:ext cx="3885121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823887" y="2934346"/>
            <a:ext cx="41729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生日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、性別必填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</a:p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僑、外生記得填選國籍、護照號碼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2823" y="5488339"/>
            <a:ext cx="3885121" cy="23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57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19046"/>
              </p:ext>
            </p:extLst>
          </p:nvPr>
        </p:nvGraphicFramePr>
        <p:xfrm>
          <a:off x="251520" y="1268760"/>
          <a:ext cx="8640960" cy="5047510"/>
        </p:xfrm>
        <a:graphic>
          <a:graphicData uri="http://schemas.openxmlformats.org/drawingml/2006/table">
            <a:tbl>
              <a:tblPr firstRow="1"/>
              <a:tblGrid>
                <a:gridCol w="4320480">
                  <a:extLst>
                    <a:ext uri="{9D8B030D-6E8A-4147-A177-3AD203B41FA5}">
                      <a16:colId xmlns:a16="http://schemas.microsoft.com/office/drawing/2014/main" val="1019454456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3125893060"/>
                    </a:ext>
                  </a:extLst>
                </a:gridCol>
              </a:tblGrid>
              <a:tr h="453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申</a:t>
                      </a:r>
                      <a:r>
                        <a:rPr kumimoji="0" lang="zh-TW" altLang="en-US" sz="20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請／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工作指導人登</a:t>
                      </a:r>
                      <a:r>
                        <a:rPr kumimoji="0" lang="zh-TW" altLang="en-US" sz="2000" b="1" i="0" u="none" strike="noStrike" cap="none" spc="-10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入</a:t>
                      </a:r>
                      <a:r>
                        <a:rPr kumimoji="0" lang="zh-TW" altLang="en-US" sz="20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「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行政人員」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臨時工聘任系統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02374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校務資訊系統</a:t>
                      </a:r>
                      <a:b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2"/>
                        </a:rPr>
                        <a:t>https://wac.kmu.edu.tw/</a:t>
                      </a:r>
                      <a:endParaRPr kumimoji="0" lang="zh-TW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T.G.1.01.</a:t>
                      </a: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聘書</a:t>
                      </a:r>
                      <a:r>
                        <a:rPr kumimoji="0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資料維護</a:t>
                      </a:r>
                      <a:b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3"/>
                        </a:rPr>
                        <a:t>https://wac.kmu.edu.tw/tea/teawok/teamg101.php</a:t>
                      </a:r>
                      <a:endParaRPr kumimoji="0" lang="zh-TW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68745"/>
                  </a:ext>
                </a:extLst>
              </a:tr>
              <a:tr h="41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4461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2276152"/>
            <a:ext cx="4013246" cy="396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系統登入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21" y="2241328"/>
            <a:ext cx="3741655" cy="3960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49821" y="4116048"/>
            <a:ext cx="1221375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7" name="向右箭號 16"/>
          <p:cNvSpPr/>
          <p:nvPr/>
        </p:nvSpPr>
        <p:spPr>
          <a:xfrm rot="3142373">
            <a:off x="254281" y="3270054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383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建檔重要提醒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範例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graphicFrame>
        <p:nvGraphicFramePr>
          <p:cNvPr id="14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85704"/>
              </p:ext>
            </p:extLst>
          </p:nvPr>
        </p:nvGraphicFramePr>
        <p:xfrm>
          <a:off x="251519" y="948734"/>
          <a:ext cx="7776865" cy="5792634"/>
        </p:xfrm>
        <a:graphic>
          <a:graphicData uri="http://schemas.openxmlformats.org/drawingml/2006/table">
            <a:tbl>
              <a:tblPr firstRow="1"/>
              <a:tblGrid>
                <a:gridCol w="2101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項目內容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　明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合約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名稱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-UB002-A1</a:t>
                      </a:r>
                      <a:r>
                        <a:rPr kumimoji="0" lang="zh-TW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教學</a:t>
                      </a:r>
                      <a:r>
                        <a:rPr kumimoji="0" lang="zh-TW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創新精進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584956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主持人</a:t>
                      </a: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840072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陳正生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948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*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工作職稱</a:t>
                      </a: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臨時工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554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工作內容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協助計畫行政事宜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027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工作地點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48827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執行單位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核心議題○</a:t>
                      </a:r>
                      <a:endParaRPr kumimoji="0" lang="en-US" altLang="zh-TW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1" marR="91441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委託機關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構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教育部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計畫執行期限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115/01/01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115/12/31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時薪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196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356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投保種類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優先選擇：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勞保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／另可依個案勾選：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勞健保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已領勞退金之校外人士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請勾選：</a:t>
                      </a:r>
                      <a:r>
                        <a:rPr lang="x-none" altLang="zh-TW" sz="2000" b="1" spc="-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zh-TW" sz="2000" b="1" spc="-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勞保職災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794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居留證取得日期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僑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外生須填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28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科技部相關</a:t>
                      </a:r>
                      <a:b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非科技部請填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否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為參與研究人員：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否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首次執行科技部計畫：</a:t>
                      </a: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</a:t>
                      </a: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否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907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EMAIL</a:t>
                      </a: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2"/>
                        </a:rPr>
                        <a:t>R******@kmu.edu.tw</a:t>
                      </a:r>
                      <a:endParaRPr kumimoji="0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98642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345634" y="2987298"/>
            <a:ext cx="3550972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或校外地點 </a:t>
            </a:r>
            <a:r>
              <a:rPr lang="en-US" altLang="zh-TW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</a:t>
            </a: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高雄醫學大學至旗津區</a:t>
            </a:r>
            <a:r>
              <a:rPr lang="en-US" altLang="zh-TW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那瑪夏區</a:t>
            </a:r>
          </a:p>
        </p:txBody>
      </p:sp>
      <p:sp>
        <p:nvSpPr>
          <p:cNvPr id="12" name="矩形 11"/>
          <p:cNvSpPr/>
          <p:nvPr/>
        </p:nvSpPr>
        <p:spPr>
          <a:xfrm>
            <a:off x="7835865" y="1412776"/>
            <a:ext cx="1146468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請依計畫填寫</a:t>
            </a:r>
          </a:p>
        </p:txBody>
      </p:sp>
      <p:sp>
        <p:nvSpPr>
          <p:cNvPr id="13" name="矩形 12"/>
          <p:cNvSpPr/>
          <p:nvPr/>
        </p:nvSpPr>
        <p:spPr>
          <a:xfrm>
            <a:off x="3844380" y="3360085"/>
            <a:ext cx="1146468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請依計畫填寫</a:t>
            </a:r>
          </a:p>
        </p:txBody>
      </p:sp>
      <p:sp>
        <p:nvSpPr>
          <p:cNvPr id="15" name="矩形 14"/>
          <p:cNvSpPr/>
          <p:nvPr/>
        </p:nvSpPr>
        <p:spPr>
          <a:xfrm>
            <a:off x="3278520" y="4483211"/>
            <a:ext cx="2278189" cy="2862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en-US" altLang="zh-TW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115/1/1</a:t>
            </a: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起基本工資</a:t>
            </a:r>
            <a:r>
              <a:rPr lang="en-US" altLang="zh-TW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</p:txBody>
      </p:sp>
      <p:sp>
        <p:nvSpPr>
          <p:cNvPr id="18" name="矩形 17"/>
          <p:cNvSpPr/>
          <p:nvPr/>
        </p:nvSpPr>
        <p:spPr>
          <a:xfrm>
            <a:off x="4508134" y="1777618"/>
            <a:ext cx="1947969" cy="2862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spc="-15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各構面之核心議題主持人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0CD56DE-5C4F-40F6-99B2-8B1D341180D7}"/>
              </a:ext>
            </a:extLst>
          </p:cNvPr>
          <p:cNvSpPr txBox="1"/>
          <p:nvPr/>
        </p:nvSpPr>
        <p:spPr>
          <a:xfrm>
            <a:off x="5220789" y="6438464"/>
            <a:ext cx="3433952" cy="286232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填寫之</a:t>
            </a:r>
            <a:r>
              <a:rPr lang="en-US" altLang="zh-TW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月底會收到人資室核薪提醒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1DE9A9-5867-4B2F-8102-B27214FE3030}"/>
              </a:ext>
            </a:extLst>
          </p:cNvPr>
          <p:cNvSpPr/>
          <p:nvPr/>
        </p:nvSpPr>
        <p:spPr>
          <a:xfrm>
            <a:off x="3425786" y="3762980"/>
            <a:ext cx="1082348" cy="2862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請務必填寫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CEA06F0-CFF3-4CC6-9ECD-D22CC8F2127B}"/>
              </a:ext>
            </a:extLst>
          </p:cNvPr>
          <p:cNvSpPr/>
          <p:nvPr/>
        </p:nvSpPr>
        <p:spPr>
          <a:xfrm>
            <a:off x="5277661" y="4125003"/>
            <a:ext cx="1082348" cy="2862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</a:pPr>
            <a:r>
              <a:rPr lang="zh-TW" altLang="en-US" sz="1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請務必填寫</a:t>
            </a:r>
          </a:p>
        </p:txBody>
      </p:sp>
    </p:spTree>
    <p:extLst>
      <p:ext uri="{BB962C8B-B14F-4D97-AF65-F5344CB8AC3E}">
        <p14:creationId xmlns:p14="http://schemas.microsoft.com/office/powerpoint/2010/main" val="801483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4353D6F-1CF5-4B1D-8ABE-B568575FE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" y="1099181"/>
            <a:ext cx="8947729" cy="542153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D2C4DF5-548B-44FC-9643-D8A0A1CB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</a:rPr>
              <a:t>系統聘任申請</a:t>
            </a:r>
            <a:r>
              <a:rPr lang="en-US" altLang="zh-TW" dirty="0"/>
              <a:t>(</a:t>
            </a:r>
            <a:r>
              <a:rPr lang="zh-TW" altLang="en-US" dirty="0"/>
              <a:t>上半部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B2C69AA-CE80-41AE-BABB-795AE79D8140}"/>
              </a:ext>
            </a:extLst>
          </p:cNvPr>
          <p:cNvSpPr txBox="1"/>
          <p:nvPr/>
        </p:nvSpPr>
        <p:spPr>
          <a:xfrm>
            <a:off x="2576812" y="1549653"/>
            <a:ext cx="13516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第一次新增建檔</a:t>
            </a:r>
            <a:endParaRPr lang="en-US" altLang="zh-TW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5EAA16-6E55-4B0E-8876-24C154F3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DAD89C-6888-4903-8471-0F8507356D2B}"/>
              </a:ext>
            </a:extLst>
          </p:cNvPr>
          <p:cNvSpPr/>
          <p:nvPr/>
        </p:nvSpPr>
        <p:spPr>
          <a:xfrm>
            <a:off x="2133219" y="1596917"/>
            <a:ext cx="39604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D62FD3E-07FB-4AF5-9D46-0A90A7AF44A0}"/>
              </a:ext>
            </a:extLst>
          </p:cNvPr>
          <p:cNvSpPr/>
          <p:nvPr/>
        </p:nvSpPr>
        <p:spPr>
          <a:xfrm>
            <a:off x="7115247" y="1117605"/>
            <a:ext cx="1201169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843A815-701F-47E0-A338-BB6BF518F55C}"/>
              </a:ext>
            </a:extLst>
          </p:cNvPr>
          <p:cNvSpPr txBox="1"/>
          <p:nvPr/>
        </p:nvSpPr>
        <p:spPr>
          <a:xfrm>
            <a:off x="7649072" y="799426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第二次可複製合約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CDC9251-7241-46C4-A974-1B6778119A07}"/>
              </a:ext>
            </a:extLst>
          </p:cNvPr>
          <p:cNvSpPr/>
          <p:nvPr/>
        </p:nvSpPr>
        <p:spPr>
          <a:xfrm>
            <a:off x="4201083" y="4804512"/>
            <a:ext cx="1739070" cy="4565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20C3468-11FF-4A4A-BD79-EFFC2CB45970}"/>
              </a:ext>
            </a:extLst>
          </p:cNvPr>
          <p:cNvSpPr/>
          <p:nvPr/>
        </p:nvSpPr>
        <p:spPr>
          <a:xfrm>
            <a:off x="12338" y="6208882"/>
            <a:ext cx="2501256" cy="3164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96FFEFB-3397-4A4C-995A-AB89CCD9C336}"/>
              </a:ext>
            </a:extLst>
          </p:cNvPr>
          <p:cNvSpPr/>
          <p:nvPr/>
        </p:nvSpPr>
        <p:spPr>
          <a:xfrm>
            <a:off x="13772" y="6053817"/>
            <a:ext cx="1706208" cy="1504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D3DEEB8-3136-4B78-9389-FCCA783DDD95}"/>
              </a:ext>
            </a:extLst>
          </p:cNvPr>
          <p:cNvSpPr/>
          <p:nvPr/>
        </p:nvSpPr>
        <p:spPr>
          <a:xfrm>
            <a:off x="49311" y="4804511"/>
            <a:ext cx="1502146" cy="3035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右箭號 7">
            <a:extLst>
              <a:ext uri="{FF2B5EF4-FFF2-40B4-BE49-F238E27FC236}">
                <a16:creationId xmlns:a16="http://schemas.microsoft.com/office/drawing/2014/main" id="{148781BF-6BBA-4899-B292-134A291414F9}"/>
              </a:ext>
            </a:extLst>
          </p:cNvPr>
          <p:cNvSpPr/>
          <p:nvPr/>
        </p:nvSpPr>
        <p:spPr>
          <a:xfrm rot="10800000">
            <a:off x="1719979" y="3170237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1D47D55A-931B-4634-B9E8-B706ECC80AF2}"/>
              </a:ext>
            </a:extLst>
          </p:cNvPr>
          <p:cNvSpPr txBox="1"/>
          <p:nvPr/>
        </p:nvSpPr>
        <p:spPr>
          <a:xfrm>
            <a:off x="1930098" y="3084742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工作類別選擇「臨時工」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62A6503-07F1-42E8-B844-83508E001717}"/>
              </a:ext>
            </a:extLst>
          </p:cNvPr>
          <p:cNvSpPr txBox="1"/>
          <p:nvPr/>
        </p:nvSpPr>
        <p:spPr>
          <a:xfrm>
            <a:off x="5185137" y="2904421"/>
            <a:ext cx="237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1150101~1151231</a:t>
            </a:r>
            <a:endParaRPr lang="zh-TW" altLang="en-US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向右箭號 7">
            <a:extLst>
              <a:ext uri="{FF2B5EF4-FFF2-40B4-BE49-F238E27FC236}">
                <a16:creationId xmlns:a16="http://schemas.microsoft.com/office/drawing/2014/main" id="{3D86D4F5-8C65-4D8A-A6C8-133C1D625A94}"/>
              </a:ext>
            </a:extLst>
          </p:cNvPr>
          <p:cNvSpPr/>
          <p:nvPr/>
        </p:nvSpPr>
        <p:spPr>
          <a:xfrm rot="5400000">
            <a:off x="7474311" y="886107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向右箭號 7">
            <a:extLst>
              <a:ext uri="{FF2B5EF4-FFF2-40B4-BE49-F238E27FC236}">
                <a16:creationId xmlns:a16="http://schemas.microsoft.com/office/drawing/2014/main" id="{53A3C727-F96F-497E-8B00-A7B2DC03064D}"/>
              </a:ext>
            </a:extLst>
          </p:cNvPr>
          <p:cNvSpPr/>
          <p:nvPr/>
        </p:nvSpPr>
        <p:spPr>
          <a:xfrm rot="5400000">
            <a:off x="2338833" y="1514645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向右箭號 7">
            <a:extLst>
              <a:ext uri="{FF2B5EF4-FFF2-40B4-BE49-F238E27FC236}">
                <a16:creationId xmlns:a16="http://schemas.microsoft.com/office/drawing/2014/main" id="{1D2E2A28-84C1-4B72-977C-F78D4BC77825}"/>
              </a:ext>
            </a:extLst>
          </p:cNvPr>
          <p:cNvSpPr/>
          <p:nvPr/>
        </p:nvSpPr>
        <p:spPr>
          <a:xfrm rot="10800000">
            <a:off x="1552891" y="4885916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6ED7560-CD47-48C9-97BC-64A5E4E270D5}"/>
              </a:ext>
            </a:extLst>
          </p:cNvPr>
          <p:cNvSpPr txBox="1"/>
          <p:nvPr/>
        </p:nvSpPr>
        <p:spPr>
          <a:xfrm>
            <a:off x="1758397" y="4737863"/>
            <a:ext cx="218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「時薪」：聘用一個月以上</a:t>
            </a:r>
            <a:endParaRPr lang="en-US" altLang="zh-TW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「日薪」：未滿一個月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73241795-0C30-4C71-A0FA-2D6AFE9C93BE}"/>
              </a:ext>
            </a:extLst>
          </p:cNvPr>
          <p:cNvSpPr txBox="1"/>
          <p:nvPr/>
        </p:nvSpPr>
        <p:spPr>
          <a:xfrm>
            <a:off x="5910683" y="4664411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「薪資」：時薪→月工時*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</a:p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日薪→日工時*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endParaRPr lang="zh-TW" altLang="en-US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向右箭號 7">
            <a:extLst>
              <a:ext uri="{FF2B5EF4-FFF2-40B4-BE49-F238E27FC236}">
                <a16:creationId xmlns:a16="http://schemas.microsoft.com/office/drawing/2014/main" id="{EA52744D-F270-42CC-B901-07FD74778AAF}"/>
              </a:ext>
            </a:extLst>
          </p:cNvPr>
          <p:cNvSpPr/>
          <p:nvPr/>
        </p:nvSpPr>
        <p:spPr>
          <a:xfrm rot="10800000">
            <a:off x="1758397" y="6051148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D8EECD6-D691-439C-8513-94D1F5B08ADC}"/>
              </a:ext>
            </a:extLst>
          </p:cNvPr>
          <p:cNvSpPr txBox="1"/>
          <p:nvPr/>
        </p:nvSpPr>
        <p:spPr>
          <a:xfrm>
            <a:off x="1917913" y="5931825"/>
            <a:ext cx="2024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外生填居留證取得日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8CF9A2C-7854-455B-8934-2552E4661209}"/>
              </a:ext>
            </a:extLst>
          </p:cNvPr>
          <p:cNvSpPr txBox="1"/>
          <p:nvPr/>
        </p:nvSpPr>
        <p:spPr>
          <a:xfrm>
            <a:off x="6024510" y="5108059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115/1/1</a:t>
            </a:r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起基本時薪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400" b="1" spc="-1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375819E-7C28-41B9-A3BE-C6E931D24AD7}"/>
              </a:ext>
            </a:extLst>
          </p:cNvPr>
          <p:cNvSpPr/>
          <p:nvPr/>
        </p:nvSpPr>
        <p:spPr>
          <a:xfrm>
            <a:off x="832501" y="2808099"/>
            <a:ext cx="3122170" cy="74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高等教育深耕計畫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-UB00X-XXX</a:t>
            </a:r>
            <a:endParaRPr lang="zh-TW" altLang="en-US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9A87E7E0-D6F9-4337-A432-2EF1D94086B5}"/>
              </a:ext>
            </a:extLst>
          </p:cNvPr>
          <p:cNvSpPr txBox="1"/>
          <p:nvPr/>
        </p:nvSpPr>
        <p:spPr>
          <a:xfrm>
            <a:off x="5183703" y="2691495"/>
            <a:ext cx="877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</a:p>
        </p:txBody>
      </p:sp>
      <p:sp>
        <p:nvSpPr>
          <p:cNvPr id="36" name="向右箭號 7">
            <a:extLst>
              <a:ext uri="{FF2B5EF4-FFF2-40B4-BE49-F238E27FC236}">
                <a16:creationId xmlns:a16="http://schemas.microsoft.com/office/drawing/2014/main" id="{E1F62056-99D2-41BB-AA1F-2E7CA78FAB44}"/>
              </a:ext>
            </a:extLst>
          </p:cNvPr>
          <p:cNvSpPr/>
          <p:nvPr/>
        </p:nvSpPr>
        <p:spPr>
          <a:xfrm rot="10800000">
            <a:off x="2555084" y="6304267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09EB3DB4-B3E4-47BC-A4B1-6772C390CAD0}"/>
              </a:ext>
            </a:extLst>
          </p:cNvPr>
          <p:cNvSpPr txBox="1"/>
          <p:nvPr/>
        </p:nvSpPr>
        <p:spPr>
          <a:xfrm>
            <a:off x="2802080" y="6208882"/>
            <a:ext cx="2024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皆選擇「否」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7473E74-24BB-488F-8B0C-BF79225C3DF0}"/>
              </a:ext>
            </a:extLst>
          </p:cNvPr>
          <p:cNvSpPr/>
          <p:nvPr/>
        </p:nvSpPr>
        <p:spPr>
          <a:xfrm>
            <a:off x="6923357" y="1596917"/>
            <a:ext cx="581700" cy="2026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DBB60328-5FEF-409A-B705-8AEB47B70B90}"/>
              </a:ext>
            </a:extLst>
          </p:cNvPr>
          <p:cNvSpPr txBox="1"/>
          <p:nvPr/>
        </p:nvSpPr>
        <p:spPr>
          <a:xfrm>
            <a:off x="6872114" y="1864705"/>
            <a:ext cx="202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</a:t>
            </a:r>
            <a:r>
              <a:rPr lang="en-US" altLang="zh-TW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外生請上傳工作證及居留證</a:t>
            </a:r>
          </a:p>
        </p:txBody>
      </p:sp>
    </p:spTree>
    <p:extLst>
      <p:ext uri="{BB962C8B-B14F-4D97-AF65-F5344CB8AC3E}">
        <p14:creationId xmlns:p14="http://schemas.microsoft.com/office/powerpoint/2010/main" val="1576451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6BE1D6D6-7208-4050-8EA2-35BBC12A4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152"/>
            <a:ext cx="9144000" cy="437569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系統聘任申請</a:t>
            </a:r>
            <a:r>
              <a:rPr lang="en-US" altLang="zh-TW" dirty="0"/>
              <a:t>(</a:t>
            </a:r>
            <a:r>
              <a:rPr lang="zh-TW" altLang="en-US" dirty="0"/>
              <a:t>下半部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16200000">
            <a:off x="1057127" y="4846973"/>
            <a:ext cx="543741" cy="2680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697609" y="4980126"/>
            <a:ext cx="56669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請依各計畫預算選擇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人才培育課程聘任之工讀請點選：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115975017U1UB002-A3</a:t>
            </a:r>
            <a:b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600" b="1" spc="-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5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許雅玲</a:t>
            </a:r>
            <a:r>
              <a:rPr lang="en-US" altLang="zh-TW" sz="1600" b="1" spc="-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1600" b="1" spc="-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教育部專案計畫</a:t>
            </a:r>
            <a:r>
              <a:rPr lang="en-US" altLang="zh-TW" sz="1600" b="1" spc="-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1600" b="1" spc="-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高等教育深耕計畫</a:t>
            </a:r>
            <a:r>
              <a:rPr lang="en-US" altLang="zh-TW" sz="1600" b="1" spc="-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產學合作連結</a:t>
            </a:r>
            <a:endParaRPr lang="zh-TW" altLang="en-US" sz="1600" b="1" spc="-5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7544" y="5440973"/>
            <a:ext cx="4464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申請人確認之儲存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否：可保持編修功能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是：送出後不可編修</a:t>
            </a:r>
            <a:r>
              <a:rPr lang="en-US" altLang="zh-TW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請務必確認才可以儲存</a:t>
            </a:r>
            <a:r>
              <a:rPr lang="en-US" altLang="zh-TW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 rot="16200000">
            <a:off x="6738393" y="4514192"/>
            <a:ext cx="543742" cy="26801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639D7-6653-49D3-B038-46DCB28B8C54}"/>
              </a:ext>
            </a:extLst>
          </p:cNvPr>
          <p:cNvSpPr/>
          <p:nvPr/>
        </p:nvSpPr>
        <p:spPr>
          <a:xfrm>
            <a:off x="5220072" y="2548999"/>
            <a:ext cx="2880320" cy="1827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F2448E4-6A4D-4287-9B29-D7634FE135BC}"/>
              </a:ext>
            </a:extLst>
          </p:cNvPr>
          <p:cNvSpPr/>
          <p:nvPr/>
        </p:nvSpPr>
        <p:spPr>
          <a:xfrm>
            <a:off x="841530" y="4450432"/>
            <a:ext cx="487467" cy="216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4D16931-0E95-47C4-A69E-97CE135F7C4C}"/>
              </a:ext>
            </a:extLst>
          </p:cNvPr>
          <p:cNvSpPr/>
          <p:nvPr/>
        </p:nvSpPr>
        <p:spPr>
          <a:xfrm>
            <a:off x="922432" y="1623361"/>
            <a:ext cx="5256584" cy="1487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向右箭號 8">
            <a:extLst>
              <a:ext uri="{FF2B5EF4-FFF2-40B4-BE49-F238E27FC236}">
                <a16:creationId xmlns:a16="http://schemas.microsoft.com/office/drawing/2014/main" id="{787E9001-BC42-4864-BF41-AE247D89E0CB}"/>
              </a:ext>
            </a:extLst>
          </p:cNvPr>
          <p:cNvSpPr/>
          <p:nvPr/>
        </p:nvSpPr>
        <p:spPr>
          <a:xfrm rot="16200000">
            <a:off x="2136236" y="1946317"/>
            <a:ext cx="543742" cy="26801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7B96A39-318A-466B-8A2D-4F925DF62D6F}"/>
              </a:ext>
            </a:extLst>
          </p:cNvPr>
          <p:cNvSpPr txBox="1"/>
          <p:nvPr/>
        </p:nvSpPr>
        <p:spPr>
          <a:xfrm>
            <a:off x="2542114" y="2057870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請選擇 </a:t>
            </a:r>
            <a:r>
              <a:rPr lang="en-US" altLang="zh-TW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904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大綱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15938"/>
            <a:ext cx="8280920" cy="542543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一、高教深耕計畫各構面經費</a:t>
            </a:r>
            <a:endParaRPr lang="en-US" altLang="zh-TW" dirty="0"/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二、臨時工聘任</a:t>
            </a:r>
            <a:endParaRPr lang="en-US" altLang="zh-TW" dirty="0"/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en-US" altLang="zh-TW" sz="2200" dirty="0">
                <a:solidFill>
                  <a:srgbClr val="0000CC"/>
                </a:solidFill>
              </a:rPr>
              <a:t>T.0.06.</a:t>
            </a:r>
            <a:r>
              <a:rPr lang="zh-TW" altLang="en-US" sz="2200" dirty="0">
                <a:solidFill>
                  <a:srgbClr val="0000CC"/>
                </a:solidFill>
              </a:rPr>
              <a:t>校外人事資料維護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en-US" altLang="zh-TW" sz="2200" dirty="0">
                <a:solidFill>
                  <a:srgbClr val="0000CC"/>
                </a:solidFill>
              </a:rPr>
              <a:t>T.G.1.01.</a:t>
            </a:r>
            <a:r>
              <a:rPr lang="zh-TW" altLang="en-US" sz="2200" dirty="0">
                <a:solidFill>
                  <a:srgbClr val="0000CC"/>
                </a:solidFill>
              </a:rPr>
              <a:t>合約</a:t>
            </a:r>
            <a:r>
              <a:rPr lang="en-US" altLang="zh-TW" sz="2200" dirty="0">
                <a:solidFill>
                  <a:srgbClr val="0000CC"/>
                </a:solidFill>
              </a:rPr>
              <a:t>(</a:t>
            </a:r>
            <a:r>
              <a:rPr lang="zh-TW" altLang="en-US" sz="2200" dirty="0">
                <a:solidFill>
                  <a:srgbClr val="0000CC"/>
                </a:solidFill>
              </a:rPr>
              <a:t>聘書</a:t>
            </a:r>
            <a:r>
              <a:rPr lang="en-US" altLang="zh-TW" sz="2200" dirty="0">
                <a:solidFill>
                  <a:srgbClr val="0000CC"/>
                </a:solidFill>
              </a:rPr>
              <a:t>)</a:t>
            </a:r>
            <a:r>
              <a:rPr lang="zh-TW" altLang="en-US" sz="2200" dirty="0">
                <a:solidFill>
                  <a:srgbClr val="0000CC"/>
                </a:solidFill>
              </a:rPr>
              <a:t>資料維護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三、臨時工簽到退</a:t>
            </a:r>
            <a:endParaRPr lang="en-US" altLang="zh-TW" dirty="0"/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200" dirty="0">
                <a:solidFill>
                  <a:srgbClr val="0000CC"/>
                </a:solidFill>
              </a:rPr>
              <a:t>臨時工操作界面：</a:t>
            </a:r>
            <a:r>
              <a:rPr lang="en-US" altLang="zh-TW" sz="2200" dirty="0">
                <a:solidFill>
                  <a:srgbClr val="0000CC"/>
                </a:solidFill>
              </a:rPr>
              <a:t>Q.6.0.02</a:t>
            </a:r>
            <a:r>
              <a:rPr lang="zh-TW" altLang="en-US" sz="2200" dirty="0">
                <a:solidFill>
                  <a:srgbClr val="0000CC"/>
                </a:solidFill>
              </a:rPr>
              <a:t>計畫人員</a:t>
            </a:r>
            <a:r>
              <a:rPr lang="en-US" altLang="zh-TW" sz="2200" dirty="0">
                <a:solidFill>
                  <a:srgbClr val="0000CC"/>
                </a:solidFill>
              </a:rPr>
              <a:t>(</a:t>
            </a:r>
            <a:r>
              <a:rPr lang="zh-TW" altLang="en-US" sz="2200" dirty="0">
                <a:solidFill>
                  <a:srgbClr val="0000CC"/>
                </a:solidFill>
              </a:rPr>
              <a:t>差勤、簽到退、薪資查詢及合約電子簽署</a:t>
            </a:r>
            <a:r>
              <a:rPr lang="en-US" altLang="zh-TW" sz="2200" dirty="0">
                <a:solidFill>
                  <a:srgbClr val="0000CC"/>
                </a:solidFill>
              </a:rPr>
              <a:t>)</a:t>
            </a:r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200" dirty="0">
                <a:solidFill>
                  <a:srgbClr val="0000CC"/>
                </a:solidFill>
              </a:rPr>
              <a:t>申請／工作指導人：</a:t>
            </a:r>
            <a:r>
              <a:rPr lang="en-US" altLang="zh-TW" sz="2200" dirty="0">
                <a:solidFill>
                  <a:srgbClr val="0000CC"/>
                </a:solidFill>
              </a:rPr>
              <a:t>T.G.1.03.</a:t>
            </a:r>
            <a:r>
              <a:rPr lang="zh-TW" altLang="en-US" sz="2200" dirty="0">
                <a:solidFill>
                  <a:srgbClr val="0000CC"/>
                </a:solidFill>
              </a:rPr>
              <a:t>合約人員簽到退</a:t>
            </a:r>
            <a:endParaRPr lang="en-US" altLang="zh-TW" sz="2200" dirty="0">
              <a:solidFill>
                <a:srgbClr val="0000CC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/>
              <a:t>四、薪資冊維護</a:t>
            </a:r>
            <a:endParaRPr lang="en-US" altLang="zh-TW" dirty="0"/>
          </a:p>
          <a:p>
            <a:pPr marL="1077913" lvl="1" indent="-269875">
              <a:spcBef>
                <a:spcPts val="0"/>
              </a:spcBef>
              <a:buFont typeface="Wingdings" pitchFamily="2" charset="2"/>
              <a:buChar char="l"/>
            </a:pPr>
            <a:r>
              <a:rPr lang="en-US" altLang="zh-TW" sz="2200" dirty="0">
                <a:solidFill>
                  <a:srgbClr val="0000CC"/>
                </a:solidFill>
              </a:rPr>
              <a:t>T.G.1.02.</a:t>
            </a:r>
            <a:r>
              <a:rPr lang="zh-TW" altLang="en-US" sz="2200" dirty="0">
                <a:solidFill>
                  <a:srgbClr val="0000CC"/>
                </a:solidFill>
              </a:rPr>
              <a:t>合約</a:t>
            </a:r>
            <a:r>
              <a:rPr lang="en-US" altLang="zh-TW" sz="2200" dirty="0">
                <a:solidFill>
                  <a:srgbClr val="0000CC"/>
                </a:solidFill>
              </a:rPr>
              <a:t>(</a:t>
            </a:r>
            <a:r>
              <a:rPr lang="zh-TW" altLang="en-US" sz="2200" dirty="0">
                <a:solidFill>
                  <a:srgbClr val="0000CC"/>
                </a:solidFill>
              </a:rPr>
              <a:t>聘書</a:t>
            </a:r>
            <a:r>
              <a:rPr lang="en-US" altLang="zh-TW" sz="2200" dirty="0">
                <a:solidFill>
                  <a:srgbClr val="0000CC"/>
                </a:solidFill>
              </a:rPr>
              <a:t>)</a:t>
            </a:r>
            <a:r>
              <a:rPr lang="zh-TW" altLang="en-US" sz="2200" dirty="0">
                <a:solidFill>
                  <a:srgbClr val="0000CC"/>
                </a:solidFill>
              </a:rPr>
              <a:t>薪資冊維護</a:t>
            </a:r>
            <a:endParaRPr lang="en-US" altLang="zh-TW" sz="2200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7558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加保健保</a:t>
            </a:r>
          </a:p>
        </p:txBody>
      </p:sp>
      <p:sp>
        <p:nvSpPr>
          <p:cNvPr id="14" name="矩形 13"/>
          <p:cNvSpPr/>
          <p:nvPr/>
        </p:nvSpPr>
        <p:spPr>
          <a:xfrm>
            <a:off x="251640" y="1196752"/>
            <a:ext cx="8496824" cy="1840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請務必於聘用時同步提供該臨時工之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「前一份工作之健保轉出單」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連同合約送至</a:t>
            </a:r>
            <a:r>
              <a:rPr lang="zh-TW" altLang="en-US" sz="2400" b="1" u="sng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深耕計畫執行總辦公室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若不清楚是否有加保於公所者，請自行向健保局確認。</a:t>
            </a:r>
            <a:endParaRPr lang="en-US" altLang="zh-TW" sz="24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5515" y="3420763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</a:t>
            </a:r>
            <a:r>
              <a:rPr lang="zh-TW" altLang="en-US" sz="2000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000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薪資級</a:t>
            </a:r>
            <a:r>
              <a:rPr lang="zh-TW" altLang="en-US" sz="2000" b="1" spc="-3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  <a:r>
              <a:rPr lang="zh-TW" altLang="en-US" sz="2000" b="1" spc="-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計費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故契約須</a:t>
            </a:r>
            <a:r>
              <a:rPr lang="zh-TW" altLang="en-US" sz="2000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足月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日保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加健保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6F98C07-0009-4BEA-AF32-2CE421EA2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/>
          <a:stretch/>
        </p:blipFill>
        <p:spPr>
          <a:xfrm>
            <a:off x="611560" y="4005064"/>
            <a:ext cx="7525800" cy="2178955"/>
          </a:xfrm>
          <a:prstGeom prst="rect">
            <a:avLst/>
          </a:prstGeom>
        </p:spPr>
      </p:pic>
      <p:sp>
        <p:nvSpPr>
          <p:cNvPr id="10" name="向右箭號 7">
            <a:extLst>
              <a:ext uri="{FF2B5EF4-FFF2-40B4-BE49-F238E27FC236}">
                <a16:creationId xmlns:a16="http://schemas.microsoft.com/office/drawing/2014/main" id="{CDDFB5F7-34A9-4E6A-B2F6-98CFB4102DB9}"/>
              </a:ext>
            </a:extLst>
          </p:cNvPr>
          <p:cNvSpPr/>
          <p:nvPr/>
        </p:nvSpPr>
        <p:spPr>
          <a:xfrm rot="10800000">
            <a:off x="4500052" y="4062665"/>
            <a:ext cx="205506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907C0FD-97AE-483C-A090-19D728A1556B}"/>
              </a:ext>
            </a:extLst>
          </p:cNvPr>
          <p:cNvSpPr txBox="1"/>
          <p:nvPr/>
        </p:nvSpPr>
        <p:spPr>
          <a:xfrm>
            <a:off x="4699203" y="3993538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聘期需滿一個月！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DB6F3A3-7FCC-4255-8741-3F201ED25FBA}"/>
              </a:ext>
            </a:extLst>
          </p:cNvPr>
          <p:cNvSpPr/>
          <p:nvPr/>
        </p:nvSpPr>
        <p:spPr>
          <a:xfrm>
            <a:off x="611560" y="5192594"/>
            <a:ext cx="3024336" cy="324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13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A6C3A28-2DCA-48D4-9B27-20301F0D7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4" y="3069526"/>
            <a:ext cx="6580905" cy="278217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AE81B7B-353D-43D3-95EF-C7C89E2C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系統聘任申請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6C44BF-D24A-47D3-8E8B-5C32D304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5F500F2-8E11-4344-B5F4-2ABA2FB15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52"/>
          <a:stretch/>
        </p:blipFill>
        <p:spPr>
          <a:xfrm>
            <a:off x="133275" y="1230781"/>
            <a:ext cx="4545824" cy="159406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72DF43A-CD63-4567-B8CC-98FA35ADF366}"/>
              </a:ext>
            </a:extLst>
          </p:cNvPr>
          <p:cNvSpPr/>
          <p:nvPr/>
        </p:nvSpPr>
        <p:spPr>
          <a:xfrm>
            <a:off x="1318299" y="1757509"/>
            <a:ext cx="1286273" cy="4137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7E0DC15F-0552-4D41-8A15-4DF3AEF15E36}"/>
              </a:ext>
            </a:extLst>
          </p:cNvPr>
          <p:cNvSpPr/>
          <p:nvPr/>
        </p:nvSpPr>
        <p:spPr>
          <a:xfrm>
            <a:off x="883022" y="1193086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1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6019B6C4-8D4A-4787-A07D-9C021936168F}"/>
              </a:ext>
            </a:extLst>
          </p:cNvPr>
          <p:cNvSpPr/>
          <p:nvPr/>
        </p:nvSpPr>
        <p:spPr>
          <a:xfrm>
            <a:off x="4878833" y="1983167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1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36A908C-D831-4832-9642-B906C0D00CDD}"/>
              </a:ext>
            </a:extLst>
          </p:cNvPr>
          <p:cNvSpPr/>
          <p:nvPr/>
        </p:nvSpPr>
        <p:spPr>
          <a:xfrm>
            <a:off x="5282930" y="1611995"/>
            <a:ext cx="3861070" cy="114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於「</a:t>
            </a:r>
            <a:r>
              <a:rPr lang="en-US" altLang="zh-TW" sz="20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T.G.1.01 </a:t>
            </a:r>
            <a:r>
              <a:rPr lang="zh-TW" altLang="en-US" sz="20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合約</a:t>
            </a:r>
            <a:r>
              <a:rPr lang="en-US" altLang="zh-TW" sz="20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聘書</a:t>
            </a:r>
            <a:r>
              <a:rPr lang="en-US" altLang="zh-TW" sz="20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資料維護」系統填寫完畢→申請人確認後，點選「是」存檔。</a:t>
            </a:r>
            <a:endParaRPr lang="en-US" altLang="zh-TW" sz="2000" b="1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ADA0A8E-6F70-4538-AE21-443CF55C7C2E}"/>
              </a:ext>
            </a:extLst>
          </p:cNvPr>
          <p:cNvSpPr/>
          <p:nvPr/>
        </p:nvSpPr>
        <p:spPr>
          <a:xfrm>
            <a:off x="1254198" y="1254633"/>
            <a:ext cx="702145" cy="3573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AF6BF319-9031-4B02-896A-AC3582D96D86}"/>
              </a:ext>
            </a:extLst>
          </p:cNvPr>
          <p:cNvSpPr/>
          <p:nvPr/>
        </p:nvSpPr>
        <p:spPr>
          <a:xfrm>
            <a:off x="883023" y="1761441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2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2ECE933-DFBB-4E62-92EA-AA95389E2010}"/>
              </a:ext>
            </a:extLst>
          </p:cNvPr>
          <p:cNvSpPr/>
          <p:nvPr/>
        </p:nvSpPr>
        <p:spPr>
          <a:xfrm>
            <a:off x="5296133" y="3573016"/>
            <a:ext cx="3834663" cy="114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1" dirty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點選「合約電子簽署」系統自動帶入甲方計畫主持人契約專用章，乙方計畫人員簽署合約</a:t>
            </a:r>
            <a:endParaRPr lang="en-US" altLang="zh-TW" sz="2000" b="1" dirty="0">
              <a:solidFill>
                <a:srgbClr val="C0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47F4D3D8-4BC3-4F67-BB55-CB2576A52591}"/>
              </a:ext>
            </a:extLst>
          </p:cNvPr>
          <p:cNvSpPr/>
          <p:nvPr/>
        </p:nvSpPr>
        <p:spPr>
          <a:xfrm>
            <a:off x="4878834" y="3687996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2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941729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CEFB46-8221-4A9F-A047-9B39B98E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臨時工簽署合約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D251E5-B5EF-4F3F-BE51-F8892BE8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364D78-D31D-454F-93F9-3AD0168F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46" y="1122659"/>
            <a:ext cx="654072" cy="65407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E9CAF5E-D35D-4702-A707-10D956987338}"/>
              </a:ext>
            </a:extLst>
          </p:cNvPr>
          <p:cNvSpPr/>
          <p:nvPr/>
        </p:nvSpPr>
        <p:spPr>
          <a:xfrm>
            <a:off x="6606655" y="1256691"/>
            <a:ext cx="1295547" cy="420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重點提醒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BB5065F-A48F-42E8-9C5E-98AF6AD69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35" y="1161481"/>
            <a:ext cx="5080779" cy="530465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E4F9093-698A-4A65-AAF8-C865A65C91F6}"/>
              </a:ext>
            </a:extLst>
          </p:cNvPr>
          <p:cNvSpPr/>
          <p:nvPr/>
        </p:nvSpPr>
        <p:spPr>
          <a:xfrm>
            <a:off x="3563888" y="4365105"/>
            <a:ext cx="1691226" cy="8640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文字方塊 1">
            <a:extLst>
              <a:ext uri="{FF2B5EF4-FFF2-40B4-BE49-F238E27FC236}">
                <a16:creationId xmlns:a16="http://schemas.microsoft.com/office/drawing/2014/main" id="{A5387195-CA0E-431E-B892-3F6A5DD8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114" y="2010434"/>
            <a:ext cx="3790907" cy="251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2286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298350" lvl="1" indent="-285750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臨時人員由校務資訊系統</a:t>
            </a:r>
            <a:r>
              <a:rPr lang="zh-TW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登入路徑：校務資訊系統</a:t>
            </a:r>
            <a:r>
              <a:rPr lang="en-US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800" b="1" dirty="0" err="1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wac</a:t>
            </a:r>
            <a:r>
              <a:rPr lang="en-US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→開放查詢→</a:t>
            </a:r>
            <a:r>
              <a:rPr lang="zh-TW" altLang="en-US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  <a:hlinkClick r:id="rId4" tooltip="計畫人員(差勤、簽到退、請假、薪資查詢及合約電子簽署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計畫人員</a:t>
            </a:r>
            <a:r>
              <a:rPr lang="en-US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  <a:hlinkClick r:id="rId4" tooltip="計畫人員(差勤、簽到退、請假、薪資查詢及合約電子簽署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zh-TW" altLang="en-US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  <a:hlinkClick r:id="rId4" tooltip="計畫人員(差勤、簽到退、請假、薪資查詢及合約電子簽署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差勤、簽到退、請假、薪資查詢及合約電子簽署</a:t>
            </a:r>
            <a:r>
              <a:rPr lang="en-US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  <a:hlinkClick r:id="rId4" tooltip="計畫人員(差勤、簽到退、請假、薪資查詢及合約電子簽署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zh-TW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→輸入帳號密碼</a:t>
            </a:r>
            <a:r>
              <a:rPr lang="en-US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皆為身分證全碼</a:t>
            </a:r>
            <a:r>
              <a:rPr lang="en-US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b="1" dirty="0">
              <a:solidFill>
                <a:srgbClr val="000000"/>
              </a:solidFill>
              <a:latin typeface="+mn-lt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98350" lvl="1" indent="-285750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rgbClr val="000000"/>
                </a:solidFill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進入系統後，請自行變更密碼。    </a:t>
            </a:r>
            <a:endParaRPr lang="en-US" altLang="zh-TW" sz="1800" b="1" dirty="0">
              <a:solidFill>
                <a:srgbClr val="000000"/>
              </a:solidFill>
              <a:latin typeface="+mn-lt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01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FEA2E02-69AB-4F37-87A4-6DC752D1D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" y="1788931"/>
            <a:ext cx="3029733" cy="397369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01A010B8-F8DD-4623-9AD2-557CB2F91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71"/>
          <a:stretch/>
        </p:blipFill>
        <p:spPr>
          <a:xfrm>
            <a:off x="3035119" y="1165483"/>
            <a:ext cx="6034868" cy="500438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57E0588-7FA6-4231-9F90-9FF5631D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臨時工簽署合約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1817E9C-C7F9-4142-B1F9-9457B58A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3136F76-D098-485B-B3FF-B139AA3B3307}"/>
              </a:ext>
            </a:extLst>
          </p:cNvPr>
          <p:cNvSpPr/>
          <p:nvPr/>
        </p:nvSpPr>
        <p:spPr>
          <a:xfrm>
            <a:off x="397312" y="3429001"/>
            <a:ext cx="2446496" cy="792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76">
            <a:extLst>
              <a:ext uri="{FF2B5EF4-FFF2-40B4-BE49-F238E27FC236}">
                <a16:creationId xmlns:a16="http://schemas.microsoft.com/office/drawing/2014/main" id="{E94D52D4-242F-415B-9B22-476F54526E78}"/>
              </a:ext>
            </a:extLst>
          </p:cNvPr>
          <p:cNvSpPr txBox="1"/>
          <p:nvPr/>
        </p:nvSpPr>
        <p:spPr>
          <a:xfrm>
            <a:off x="587613" y="4556576"/>
            <a:ext cx="2158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第一次登入 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  <a:p>
            <a:pPr defTabSz="914377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帳號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: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身份證全碼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  <a:p>
            <a:pPr defTabSz="914377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密碼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: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身份證全碼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  <a:p>
            <a:pPr defTabSz="914377"/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登入後須修改密碼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)</a:t>
            </a:r>
            <a:endParaRPr lang="zh-CN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F49F11D-8A11-40C9-BC53-3C7EB894B61E}"/>
              </a:ext>
            </a:extLst>
          </p:cNvPr>
          <p:cNvSpPr/>
          <p:nvPr/>
        </p:nvSpPr>
        <p:spPr>
          <a:xfrm>
            <a:off x="5633944" y="4817463"/>
            <a:ext cx="3363885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9D56A19-E8E3-4EC4-9EB2-BFD6E01E709D}"/>
              </a:ext>
            </a:extLst>
          </p:cNvPr>
          <p:cNvSpPr/>
          <p:nvPr/>
        </p:nvSpPr>
        <p:spPr>
          <a:xfrm>
            <a:off x="5432331" y="4615850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1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C50AA5D8-A9AB-49DB-9E2F-1AA59EB7D606}"/>
              </a:ext>
            </a:extLst>
          </p:cNvPr>
          <p:cNvSpPr/>
          <p:nvPr/>
        </p:nvSpPr>
        <p:spPr>
          <a:xfrm>
            <a:off x="184388" y="4354964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2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20" name="TextBox 76">
            <a:extLst>
              <a:ext uri="{FF2B5EF4-FFF2-40B4-BE49-F238E27FC236}">
                <a16:creationId xmlns:a16="http://schemas.microsoft.com/office/drawing/2014/main" id="{74B74FE4-6175-495F-8372-B384BA7AC736}"/>
              </a:ext>
            </a:extLst>
          </p:cNvPr>
          <p:cNvSpPr txBox="1"/>
          <p:nvPr/>
        </p:nvSpPr>
        <p:spPr>
          <a:xfrm>
            <a:off x="5758986" y="5252026"/>
            <a:ext cx="311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點選計畫人員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差勤、簽到退、請假、薪資查詢及合約電子簽署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)</a:t>
            </a:r>
            <a:endParaRPr lang="zh-CN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9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31B10E23-4FDD-4026-8E65-90C92CB79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9" y="3454737"/>
            <a:ext cx="9144000" cy="110114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AAFA33E-CCEA-4045-9A11-73CADEB5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臨時工簽署合約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C67273-72C1-462B-8872-C4A262B2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44128D5-7A1A-4D1F-B2C9-1CDCD84F0B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89"/>
          <a:stretch/>
        </p:blipFill>
        <p:spPr>
          <a:xfrm>
            <a:off x="152189" y="4849499"/>
            <a:ext cx="2781087" cy="1261820"/>
          </a:xfrm>
          <a:prstGeom prst="rect">
            <a:avLst/>
          </a:prstGeom>
        </p:spPr>
      </p:pic>
      <p:sp>
        <p:nvSpPr>
          <p:cNvPr id="6" name="TextBox 76">
            <a:extLst>
              <a:ext uri="{FF2B5EF4-FFF2-40B4-BE49-F238E27FC236}">
                <a16:creationId xmlns:a16="http://schemas.microsoft.com/office/drawing/2014/main" id="{D8FF12DC-8354-4DEB-A05F-113539FD9A31}"/>
              </a:ext>
            </a:extLst>
          </p:cNvPr>
          <p:cNvSpPr txBox="1"/>
          <p:nvPr/>
        </p:nvSpPr>
        <p:spPr>
          <a:xfrm>
            <a:off x="3101674" y="4926200"/>
            <a:ext cx="215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掃描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QR CODE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簽署或直接點選簽核</a:t>
            </a:r>
            <a:endParaRPr lang="zh-CN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365288F-DBF1-4267-916B-8BF03A794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26" y="1128091"/>
            <a:ext cx="3924593" cy="216712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7A427E4-69FB-4CC7-9D48-096E41974E16}"/>
              </a:ext>
            </a:extLst>
          </p:cNvPr>
          <p:cNvSpPr/>
          <p:nvPr/>
        </p:nvSpPr>
        <p:spPr>
          <a:xfrm>
            <a:off x="85669" y="1993567"/>
            <a:ext cx="3939350" cy="283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76">
            <a:extLst>
              <a:ext uri="{FF2B5EF4-FFF2-40B4-BE49-F238E27FC236}">
                <a16:creationId xmlns:a16="http://schemas.microsoft.com/office/drawing/2014/main" id="{B0A544AC-E6C1-4868-AD9D-7E0467F747CE}"/>
              </a:ext>
            </a:extLst>
          </p:cNvPr>
          <p:cNvSpPr txBox="1"/>
          <p:nvPr/>
        </p:nvSpPr>
        <p:spPr>
          <a:xfrm>
            <a:off x="4377302" y="1871135"/>
            <a:ext cx="2374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點選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計畫人員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差勤、簽到退、薪資查詢及合約電子簽署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8A6EBC5D-3E6B-4325-B79A-42A3E9ABFFEB}"/>
              </a:ext>
            </a:extLst>
          </p:cNvPr>
          <p:cNvSpPr/>
          <p:nvPr/>
        </p:nvSpPr>
        <p:spPr>
          <a:xfrm>
            <a:off x="3978276" y="1873787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3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5" name="TextBox 76">
            <a:extLst>
              <a:ext uri="{FF2B5EF4-FFF2-40B4-BE49-F238E27FC236}">
                <a16:creationId xmlns:a16="http://schemas.microsoft.com/office/drawing/2014/main" id="{39758E1C-9409-4567-BD46-2BF89760C785}"/>
              </a:ext>
            </a:extLst>
          </p:cNvPr>
          <p:cNvSpPr txBox="1"/>
          <p:nvPr/>
        </p:nvSpPr>
        <p:spPr>
          <a:xfrm>
            <a:off x="7040999" y="4626512"/>
            <a:ext cx="223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ZHei-B01S" panose="02010601030101010101" pitchFamily="2" charset="-122"/>
              </a:rPr>
              <a:t>點選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合約電子簽署</a:t>
            </a:r>
            <a:endParaRPr lang="zh-CN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ZHei-B01S" panose="02010601030101010101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A735D7E-4C8C-4502-A3CF-38F5BDB6D59C}"/>
              </a:ext>
            </a:extLst>
          </p:cNvPr>
          <p:cNvSpPr/>
          <p:nvPr/>
        </p:nvSpPr>
        <p:spPr>
          <a:xfrm>
            <a:off x="152189" y="4868033"/>
            <a:ext cx="2781087" cy="12618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3AA9751-9EFF-4716-B17B-9855D0BA3A7D}"/>
              </a:ext>
            </a:extLst>
          </p:cNvPr>
          <p:cNvSpPr/>
          <p:nvPr/>
        </p:nvSpPr>
        <p:spPr>
          <a:xfrm>
            <a:off x="8361161" y="3975254"/>
            <a:ext cx="641756" cy="4911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4BEC109B-CA5A-434F-BB3D-5480312B7C0F}"/>
              </a:ext>
            </a:extLst>
          </p:cNvPr>
          <p:cNvSpPr/>
          <p:nvPr/>
        </p:nvSpPr>
        <p:spPr>
          <a:xfrm>
            <a:off x="8159548" y="3733196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4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C60CF0B3-3D39-4C5C-A4B9-A341054B343A}"/>
              </a:ext>
            </a:extLst>
          </p:cNvPr>
          <p:cNvSpPr/>
          <p:nvPr/>
        </p:nvSpPr>
        <p:spPr>
          <a:xfrm>
            <a:off x="2731663" y="4724588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5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6971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18A369E-2FB9-48DA-88E0-758F85D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DCB0CCA-B7E0-4348-B374-7296E598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0736"/>
            <a:ext cx="6120000" cy="972000"/>
          </a:xfrm>
        </p:spPr>
        <p:txBody>
          <a:bodyPr/>
          <a:lstStyle/>
          <a:p>
            <a:r>
              <a:rPr lang="zh-TW" altLang="en-US" dirty="0"/>
              <a:t>申請線上審核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C6B3CE3-975D-4289-B9DF-FF9DF1961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0"/>
          <a:stretch/>
        </p:blipFill>
        <p:spPr>
          <a:xfrm>
            <a:off x="212180" y="1208529"/>
            <a:ext cx="5628241" cy="132272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6223CD1-5036-4BFD-92D2-85A34D0380C2}"/>
              </a:ext>
            </a:extLst>
          </p:cNvPr>
          <p:cNvSpPr txBox="1"/>
          <p:nvPr/>
        </p:nvSpPr>
        <p:spPr>
          <a:xfrm>
            <a:off x="2608865" y="1989625"/>
            <a:ext cx="284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臨時工簽署完成後，按申請線上審核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B813C3-E501-47CE-A528-D18FF03D4C36}"/>
              </a:ext>
            </a:extLst>
          </p:cNvPr>
          <p:cNvSpPr/>
          <p:nvPr/>
        </p:nvSpPr>
        <p:spPr>
          <a:xfrm>
            <a:off x="2715333" y="1610700"/>
            <a:ext cx="987434" cy="368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CB99BC94-FE0E-406F-9FF7-AF304B0CE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4" y="2722130"/>
            <a:ext cx="8123661" cy="366426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5EE4A53C-0239-40BD-ABAE-B04A5BA848B6}"/>
              </a:ext>
            </a:extLst>
          </p:cNvPr>
          <p:cNvSpPr/>
          <p:nvPr/>
        </p:nvSpPr>
        <p:spPr>
          <a:xfrm>
            <a:off x="323188" y="5453622"/>
            <a:ext cx="7273148" cy="855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51DD0AE-FC84-4CF4-A4A7-D378E4934218}"/>
              </a:ext>
            </a:extLst>
          </p:cNvPr>
          <p:cNvSpPr/>
          <p:nvPr/>
        </p:nvSpPr>
        <p:spPr>
          <a:xfrm>
            <a:off x="1068640" y="5186461"/>
            <a:ext cx="911072" cy="245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6A7FACE-46B1-446D-B68A-EB94890FA149}"/>
              </a:ext>
            </a:extLst>
          </p:cNvPr>
          <p:cNvSpPr txBox="1"/>
          <p:nvPr/>
        </p:nvSpPr>
        <p:spPr>
          <a:xfrm>
            <a:off x="3009959" y="5635559"/>
            <a:ext cx="267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請各構面</a:t>
            </a:r>
            <a:r>
              <a:rPr lang="en-US" altLang="zh-TW" b="1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核心議題依規定變更流程</a:t>
            </a:r>
            <a:r>
              <a:rPr lang="en-US" altLang="zh-TW" b="1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參閱</a:t>
            </a:r>
            <a:r>
              <a:rPr lang="en-US" altLang="zh-TW" b="1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P28)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F03F7FE-7E3F-4DB3-AF8B-F9D6A9088B55}"/>
              </a:ext>
            </a:extLst>
          </p:cNvPr>
          <p:cNvSpPr/>
          <p:nvPr/>
        </p:nvSpPr>
        <p:spPr>
          <a:xfrm>
            <a:off x="2205640" y="1378139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1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016A5A5-F94A-4D43-8E91-ACADD7E9ABAA}"/>
              </a:ext>
            </a:extLst>
          </p:cNvPr>
          <p:cNvSpPr/>
          <p:nvPr/>
        </p:nvSpPr>
        <p:spPr>
          <a:xfrm>
            <a:off x="3664843" y="3649032"/>
            <a:ext cx="1198000" cy="230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E903FFB-2532-4CEE-8A40-D459F58D99B3}"/>
              </a:ext>
            </a:extLst>
          </p:cNvPr>
          <p:cNvSpPr/>
          <p:nvPr/>
        </p:nvSpPr>
        <p:spPr>
          <a:xfrm>
            <a:off x="3862224" y="3887684"/>
            <a:ext cx="303608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點選附件資料，再次審閱勞動契約是否正確。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P27)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　　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9A096ACE-FBA9-4920-9149-F0BA1DE91E3D}"/>
              </a:ext>
            </a:extLst>
          </p:cNvPr>
          <p:cNvSpPr/>
          <p:nvPr/>
        </p:nvSpPr>
        <p:spPr>
          <a:xfrm>
            <a:off x="873376" y="4936372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2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92FEBB3F-01D7-41C0-8DBB-8B0097B16EE2}"/>
              </a:ext>
            </a:extLst>
          </p:cNvPr>
          <p:cNvSpPr/>
          <p:nvPr/>
        </p:nvSpPr>
        <p:spPr>
          <a:xfrm>
            <a:off x="3441115" y="3385054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3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28" name="文字方塊 1">
            <a:extLst>
              <a:ext uri="{FF2B5EF4-FFF2-40B4-BE49-F238E27FC236}">
                <a16:creationId xmlns:a16="http://schemas.microsoft.com/office/drawing/2014/main" id="{518EF1E8-A6A4-4811-8FED-7ADA33B3A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619" y="4877313"/>
            <a:ext cx="266429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2286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>
              <a:lnSpc>
                <a:spcPts val="1920"/>
              </a:lnSpc>
              <a:spcBef>
                <a:spcPts val="0"/>
              </a:spcBef>
              <a:buNone/>
              <a:defRPr/>
            </a:pPr>
            <a:r>
              <a:rPr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點選確認送往下一關　　　</a:t>
            </a:r>
            <a:endParaRPr lang="en-US" altLang="zh-TW" sz="1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790BC32-A415-41E0-8B2C-3AFFE880A525}"/>
              </a:ext>
            </a:extLst>
          </p:cNvPr>
          <p:cNvSpPr/>
          <p:nvPr/>
        </p:nvSpPr>
        <p:spPr>
          <a:xfrm>
            <a:off x="2079088" y="5186461"/>
            <a:ext cx="1124760" cy="2397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99A50A92-BE0D-4337-BC0A-9D775A823B4C}"/>
              </a:ext>
            </a:extLst>
          </p:cNvPr>
          <p:cNvSpPr/>
          <p:nvPr/>
        </p:nvSpPr>
        <p:spPr>
          <a:xfrm>
            <a:off x="1991929" y="4895313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kumimoji="0" lang="zh-TW" altLang="en-US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5570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A9E70A-4497-4419-B586-4B6F1214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B34D7A-C690-408E-B353-E1C133545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88492"/>
            <a:ext cx="6648450" cy="18573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E44EEF-5837-4484-B2E7-E92455421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6600825" cy="158115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6FD9A93-CC02-4CEA-ABF2-0D07ABD4059D}"/>
              </a:ext>
            </a:extLst>
          </p:cNvPr>
          <p:cNvSpPr txBox="1"/>
          <p:nvPr/>
        </p:nvSpPr>
        <p:spPr>
          <a:xfrm>
            <a:off x="4334350" y="1819989"/>
            <a:ext cx="284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若簽名未完整須重簽，申請人可自行清除簽名，人資報到後不可再異動。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42CA610-3540-4FAF-BAF9-E5480063E3DB}"/>
              </a:ext>
            </a:extLst>
          </p:cNvPr>
          <p:cNvSpPr/>
          <p:nvPr/>
        </p:nvSpPr>
        <p:spPr>
          <a:xfrm>
            <a:off x="3203848" y="1915390"/>
            <a:ext cx="987434" cy="368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5CD3C35-7BC3-4568-96C0-B286F77E1763}"/>
              </a:ext>
            </a:extLst>
          </p:cNvPr>
          <p:cNvSpPr/>
          <p:nvPr/>
        </p:nvSpPr>
        <p:spPr>
          <a:xfrm>
            <a:off x="2908295" y="1593800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5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86F29694-12FB-4E23-8DDD-2A711D07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0736"/>
            <a:ext cx="6120000" cy="972000"/>
          </a:xfrm>
        </p:spPr>
        <p:txBody>
          <a:bodyPr/>
          <a:lstStyle/>
          <a:p>
            <a:r>
              <a:rPr lang="zh-TW" altLang="en-US" dirty="0"/>
              <a:t>申請線上審核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DEFF7C4-7753-462C-AA97-4B3D28C3F500}"/>
              </a:ext>
            </a:extLst>
          </p:cNvPr>
          <p:cNvSpPr/>
          <p:nvPr/>
        </p:nvSpPr>
        <p:spPr>
          <a:xfrm>
            <a:off x="940395" y="5046127"/>
            <a:ext cx="895301" cy="368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B62F13EE-C68C-48F3-A613-71DE865F8152}"/>
              </a:ext>
            </a:extLst>
          </p:cNvPr>
          <p:cNvSpPr/>
          <p:nvPr/>
        </p:nvSpPr>
        <p:spPr>
          <a:xfrm>
            <a:off x="769987" y="4808573"/>
            <a:ext cx="403225" cy="403225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Arial"/>
                <a:ea typeface="微軟正黑體"/>
              </a:rPr>
              <a:t>6</a:t>
            </a:r>
            <a:endParaRPr kumimoji="0" lang="zh-TW" altLang="en-US" sz="2000" b="1" dirty="0">
              <a:solidFill>
                <a:prstClr val="white"/>
              </a:solidFill>
              <a:latin typeface="Arial"/>
              <a:ea typeface="微軟正黑體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781225A-0E78-4C43-8790-FA029A561436}"/>
              </a:ext>
            </a:extLst>
          </p:cNvPr>
          <p:cNvSpPr txBox="1"/>
          <p:nvPr/>
        </p:nvSpPr>
        <p:spPr>
          <a:xfrm>
            <a:off x="1835696" y="5010185"/>
            <a:ext cx="284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若流程設定有誤需更改，申請人可自行清除流程，人資報到後不可再異動。</a:t>
            </a:r>
            <a:endParaRPr lang="en-US" altLang="zh-TW" b="1" spc="-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5786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AD4195-591C-4D19-BCA7-3FB69D8F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543D5A2-E9D9-4750-B42D-B25ED9251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279"/>
            <a:ext cx="3697176" cy="523151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1C995C0-7136-43AE-B736-BBAEF6FF8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5689"/>
            <a:ext cx="3816424" cy="54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8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臨時工聘任</a:t>
            </a:r>
          </a:p>
        </p:txBody>
      </p:sp>
      <p:sp>
        <p:nvSpPr>
          <p:cNvPr id="60" name="矩形 59"/>
          <p:cNvSpPr/>
          <p:nvPr/>
        </p:nvSpPr>
        <p:spPr>
          <a:xfrm>
            <a:off x="176556" y="4686795"/>
            <a:ext cx="39604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TW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若合約份數多，請提早送件</a:t>
            </a:r>
            <a:r>
              <a:rPr lang="en-US" altLang="zh-TW" sz="2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</a:p>
        </p:txBody>
      </p:sp>
      <p:sp>
        <p:nvSpPr>
          <p:cNvPr id="63" name="矩形 62"/>
          <p:cNvSpPr/>
          <p:nvPr/>
        </p:nvSpPr>
        <p:spPr>
          <a:xfrm>
            <a:off x="176556" y="5205471"/>
            <a:ext cx="8643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暑期請留意工作日：暑休假期間</a:t>
            </a:r>
            <a:r>
              <a:rPr lang="en-US" altLang="zh-TW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依據學校公告時間</a:t>
            </a:r>
            <a:r>
              <a:rPr lang="en-US" altLang="zh-TW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u="sng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人資室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不上班</a:t>
            </a:r>
            <a:r>
              <a:rPr lang="en-US" altLang="zh-TW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不收件，故作業時程須較平日提早。</a:t>
            </a:r>
            <a:endParaRPr lang="en-US" altLang="zh-TW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內容版面配置區 2">
            <a:extLst>
              <a:ext uri="{FF2B5EF4-FFF2-40B4-BE49-F238E27FC236}">
                <a16:creationId xmlns:a16="http://schemas.microsoft.com/office/drawing/2014/main" id="{2BC99F60-45CC-4716-B695-A7F6F7649FCB}"/>
              </a:ext>
            </a:extLst>
          </p:cNvPr>
          <p:cNvSpPr txBox="1">
            <a:spLocks/>
          </p:cNvSpPr>
          <p:nvPr/>
        </p:nvSpPr>
        <p:spPr>
          <a:xfrm>
            <a:off x="136403" y="3405171"/>
            <a:ext cx="8831041" cy="14176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於臨時工系統進行聘任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天上午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將合約系統簽核至至</a:t>
            </a:r>
            <a:r>
              <a:rPr lang="zh-TW" altLang="en-US" sz="2000" b="1" u="sng" dirty="0">
                <a:latin typeface="微軟正黑體" pitchFamily="34" charset="-120"/>
                <a:ea typeface="微軟正黑體" pitchFamily="34" charset="-120"/>
              </a:rPr>
              <a:t>高教深耕計畫執行總辦公室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承辦人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承辦人核對後簽核至</a:t>
            </a:r>
            <a:r>
              <a:rPr lang="zh-TW" altLang="en-US" sz="2000" b="1" u="sng" dirty="0">
                <a:latin typeface="微軟正黑體" pitchFamily="34" charset="-120"/>
                <a:ea typeface="微軟正黑體" pitchFamily="34" charset="-120"/>
              </a:rPr>
              <a:t>人資室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辦理臨時工報到程序。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6BBC3001-79E2-4A74-A4EE-0793987D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525344"/>
            <a:ext cx="1080000" cy="288000"/>
          </a:xfrm>
        </p:spPr>
        <p:txBody>
          <a:bodyPr/>
          <a:lstStyle/>
          <a:p>
            <a:fld id="{5CED87D3-F9E9-4AA9-BE6B-AB05F0AC3DAC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980AA652-0EC3-49B2-B1CE-8744704DA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58566"/>
              </p:ext>
            </p:extLst>
          </p:nvPr>
        </p:nvGraphicFramePr>
        <p:xfrm>
          <a:off x="286046" y="1347642"/>
          <a:ext cx="8424936" cy="19200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61818">
                  <a:extLst>
                    <a:ext uri="{9D8B030D-6E8A-4147-A177-3AD203B41FA5}">
                      <a16:colId xmlns:a16="http://schemas.microsoft.com/office/drawing/2014/main" val="102948546"/>
                    </a:ext>
                  </a:extLst>
                </a:gridCol>
                <a:gridCol w="5363118">
                  <a:extLst>
                    <a:ext uri="{9D8B030D-6E8A-4147-A177-3AD203B41FA5}">
                      <a16:colId xmlns:a16="http://schemas.microsoft.com/office/drawing/2014/main" val="2027436347"/>
                    </a:ext>
                  </a:extLst>
                </a:gridCol>
              </a:tblGrid>
              <a:tr h="3553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高等教育深耕計畫</a:t>
                      </a:r>
                    </a:p>
                  </a:txBody>
                  <a:tcPr marL="91437" marR="91437" marT="45672" marB="456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送件流程設定</a:t>
                      </a:r>
                    </a:p>
                  </a:txBody>
                  <a:tcPr marL="91437" marR="91437" marT="45672" marB="45672" anchor="ctr"/>
                </a:tc>
                <a:extLst>
                  <a:ext uri="{0D108BD9-81ED-4DB2-BD59-A6C34878D82A}">
                    <a16:rowId xmlns:a16="http://schemas.microsoft.com/office/drawing/2014/main" val="2711757786"/>
                  </a:ext>
                </a:extLst>
              </a:tr>
              <a:tr h="51626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主冊各核心議題</a:t>
                      </a:r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分項計畫</a:t>
                      </a:r>
                    </a:p>
                  </a:txBody>
                  <a:tcPr marL="91437" marR="91437" marT="45672" marB="45672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申請人→聘任單位主管→執行總辦公室承辦人</a:t>
                      </a:r>
                      <a:r>
                        <a:rPr lang="en-US" altLang="zh-TW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全容萱助理→人資室謝孟君組員進行報到</a:t>
                      </a:r>
                      <a:endParaRPr lang="en-US" altLang="zh-TW" sz="18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人才培育課程聘任流程送件設定：</a:t>
                      </a:r>
                      <a:endParaRPr lang="en-US" altLang="zh-TW" sz="18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申請單位承辦人</a:t>
                      </a: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</a:t>
                      </a: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聘任</a:t>
                      </a: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單位主管</a:t>
                      </a: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-&gt;</a:t>
                      </a:r>
                    </a:p>
                    <a:p>
                      <a:pPr algn="ctr"/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執行總辦公室承辦人</a:t>
                      </a: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全容萱 </a:t>
                      </a: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R051067)-&gt;</a:t>
                      </a:r>
                    </a:p>
                    <a:p>
                      <a:pPr algn="ctr"/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人資室承辦人</a:t>
                      </a: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謝孟君</a:t>
                      </a: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905018)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672" marB="45672" anchor="ctr"/>
                </a:tc>
                <a:extLst>
                  <a:ext uri="{0D108BD9-81ED-4DB2-BD59-A6C34878D82A}">
                    <a16:rowId xmlns:a16="http://schemas.microsoft.com/office/drawing/2014/main" val="2668111320"/>
                  </a:ext>
                </a:extLst>
              </a:tr>
              <a:tr h="45578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附錄</a:t>
                      </a:r>
                      <a:r>
                        <a:rPr lang="en-US" altLang="zh-TW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672" marB="45672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976212"/>
                  </a:ext>
                </a:extLst>
              </a:tr>
              <a:tr h="45578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專章、國際重點學院</a:t>
                      </a:r>
                    </a:p>
                  </a:txBody>
                  <a:tcPr marL="91437" marR="91437" marT="45672" marB="45672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45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355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20000" cy="972000"/>
          </a:xfrm>
        </p:spPr>
        <p:txBody>
          <a:bodyPr>
            <a:normAutofit/>
          </a:bodyPr>
          <a:lstStyle/>
          <a:p>
            <a:r>
              <a:rPr lang="zh-TW" altLang="en-US" dirty="0"/>
              <a:t>臨時工聘任</a:t>
            </a:r>
            <a:r>
              <a:rPr lang="en-US" altLang="zh-TW" dirty="0"/>
              <a:t>-</a:t>
            </a:r>
            <a:r>
              <a:rPr lang="zh-TW" altLang="en-US" sz="3600" dirty="0"/>
              <a:t>僑生、外生</a:t>
            </a:r>
          </a:p>
        </p:txBody>
      </p:sp>
      <p:sp>
        <p:nvSpPr>
          <p:cNvPr id="14" name="矩形 13"/>
          <p:cNvSpPr/>
          <p:nvPr/>
        </p:nvSpPr>
        <p:spPr>
          <a:xfrm>
            <a:off x="323588" y="1628800"/>
            <a:ext cx="8496824" cy="2394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因應校內無紙化聘任</a:t>
            </a:r>
            <a:r>
              <a:rPr lang="zh-TW" altLang="en-US" sz="2400" b="1" u="sng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僑生、外籍生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須附</a:t>
            </a:r>
            <a:r>
              <a:rPr lang="zh-TW" altLang="en-US" sz="240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工作證、居留證</a:t>
            </a:r>
            <a:r>
              <a:rPr lang="zh-TW" altLang="en-US" sz="24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上傳至系統</a:t>
            </a:r>
            <a:r>
              <a:rPr lang="en-US" altLang="zh-TW" sz="24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24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每次簽約都要檢附</a:t>
            </a:r>
            <a:r>
              <a:rPr lang="en-US" altLang="zh-TW" sz="2400" b="1" u="sng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400" b="1" u="sng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確認工作證和居留證效期</a:t>
            </a:r>
            <a:r>
              <a:rPr lang="en-US" altLang="zh-TW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期限需大於合約聘僱截止日</a:t>
            </a:r>
            <a:r>
              <a:rPr lang="en-US" altLang="zh-TW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24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且系統需登錄居留證的發證日期。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每週工作時數不能超過</a:t>
            </a:r>
            <a:r>
              <a:rPr lang="en-US" altLang="zh-TW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涵蓋全校所有單位的兼差</a:t>
            </a:r>
            <a:r>
              <a:rPr lang="en-US" altLang="zh-TW" sz="2400" b="1" spc="-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366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208823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一、高教深耕計畫各構面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0992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檢附資料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3852" y="1843944"/>
            <a:ext cx="8454548" cy="155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請聘僱者擇一提供本人之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彰化銀行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元大銀行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</a:t>
            </a:r>
            <a:r>
              <a:rPr lang="zh-TW" altLang="en-US" sz="2200" b="1" spc="-5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局」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存摺帳戶。並至校務資訊系統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T.0.09.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廠商及校外人士銀行帳號維護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登錄，學生自行至</a:t>
            </a:r>
            <a:r>
              <a:rPr lang="zh-TW" altLang="en-US" sz="2200" b="1" u="sng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學生資訊系統</a:t>
            </a:r>
            <a:r>
              <a:rPr lang="zh-TW" altLang="en-US" sz="22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維護，如有相關疑問可洽出納組。</a:t>
            </a:r>
            <a:endParaRPr lang="en-US" altLang="zh-TW" sz="22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D086318-0200-4698-886D-6254E5A47A3A}"/>
              </a:ext>
            </a:extLst>
          </p:cNvPr>
          <p:cNvSpPr/>
          <p:nvPr/>
        </p:nvSpPr>
        <p:spPr>
          <a:xfrm>
            <a:off x="403852" y="4869160"/>
            <a:ext cx="4464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加保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健保者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，須提供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健保轉出單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812F2D9-E2FC-4469-BFE2-06B35B71DE66}"/>
              </a:ext>
            </a:extLst>
          </p:cNvPr>
          <p:cNvSpPr/>
          <p:nvPr/>
        </p:nvSpPr>
        <p:spPr>
          <a:xfrm>
            <a:off x="285600" y="1409117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存摺帳戶提供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A76D31-CBE9-4889-9461-23CC700ABBDC}"/>
              </a:ext>
            </a:extLst>
          </p:cNvPr>
          <p:cNvSpPr/>
          <p:nvPr/>
        </p:nvSpPr>
        <p:spPr>
          <a:xfrm>
            <a:off x="403852" y="3813764"/>
            <a:ext cx="5330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聘任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外籍生、僑生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須附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工作證、居留證</a:t>
            </a:r>
          </a:p>
        </p:txBody>
      </p:sp>
    </p:spTree>
    <p:extLst>
      <p:ext uri="{BB962C8B-B14F-4D97-AF65-F5344CB8AC3E}">
        <p14:creationId xmlns:p14="http://schemas.microsoft.com/office/powerpoint/2010/main" val="2903432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2996952"/>
            <a:ext cx="8458200" cy="208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三、臨時工簽到退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6133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44428"/>
              </p:ext>
            </p:extLst>
          </p:nvPr>
        </p:nvGraphicFramePr>
        <p:xfrm>
          <a:off x="179512" y="2250331"/>
          <a:ext cx="8712489" cy="3775464"/>
        </p:xfrm>
        <a:graphic>
          <a:graphicData uri="http://schemas.openxmlformats.org/drawingml/2006/table">
            <a:tbl>
              <a:tblPr firstRow="1"/>
              <a:tblGrid>
                <a:gridCol w="2904163">
                  <a:extLst>
                    <a:ext uri="{9D8B030D-6E8A-4147-A177-3AD203B41FA5}">
                      <a16:colId xmlns:a16="http://schemas.microsoft.com/office/drawing/2014/main" val="1019454456"/>
                    </a:ext>
                  </a:extLst>
                </a:gridCol>
                <a:gridCol w="2904163">
                  <a:extLst>
                    <a:ext uri="{9D8B030D-6E8A-4147-A177-3AD203B41FA5}">
                      <a16:colId xmlns:a16="http://schemas.microsoft.com/office/drawing/2014/main" val="3125893060"/>
                    </a:ext>
                  </a:extLst>
                </a:gridCol>
                <a:gridCol w="2904163">
                  <a:extLst>
                    <a:ext uri="{9D8B030D-6E8A-4147-A177-3AD203B41FA5}">
                      <a16:colId xmlns:a16="http://schemas.microsoft.com/office/drawing/2014/main" val="3039935512"/>
                    </a:ext>
                  </a:extLst>
                </a:gridCol>
              </a:tblGrid>
              <a:tr h="453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1: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開放查詢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2: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登入帳號密碼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3: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簽到退＆薪資</a:t>
                      </a:r>
                    </a:p>
                  </a:txBody>
                  <a:tcPr marL="91456" marR="91456" marT="45600" marB="456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02374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2"/>
                        </a:rPr>
                        <a:t>https://wac.kmu.edu.tw/</a:t>
                      </a:r>
                      <a:endParaRPr kumimoji="0" lang="zh-TW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3"/>
                        </a:rPr>
                        <a:t>計畫人員差勤系統及薪資查詢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帳號密碼皆為身份證全碼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6" marR="91456"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68745"/>
                  </a:ext>
                </a:extLst>
              </a:tr>
              <a:tr h="286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4461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CC"/>
                </a:solidFill>
              </a:rPr>
              <a:t>臨時工</a:t>
            </a:r>
            <a:r>
              <a:rPr lang="zh-TW" altLang="en-US" dirty="0"/>
              <a:t>簽到退操作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32</a:t>
            </a:fld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75821" y="1090161"/>
            <a:ext cx="8424936" cy="11094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/>
              <a:t>臨時工</a:t>
            </a:r>
            <a:r>
              <a:rPr lang="en-US" altLang="zh-TW" sz="2400" dirty="0"/>
              <a:t>『</a:t>
            </a:r>
            <a:r>
              <a:rPr lang="zh-TW" altLang="en-US" sz="2400" dirty="0"/>
              <a:t>簽到退</a:t>
            </a:r>
            <a:r>
              <a:rPr lang="en-US" altLang="zh-TW" sz="2400" dirty="0"/>
              <a:t>』</a:t>
            </a:r>
            <a:r>
              <a:rPr lang="zh-TW" altLang="en-US" sz="2400" dirty="0"/>
              <a:t>請登入資訊系統</a:t>
            </a:r>
            <a:r>
              <a:rPr lang="en-US" altLang="zh-TW" sz="2400" dirty="0"/>
              <a:t>(</a:t>
            </a:r>
            <a:r>
              <a:rPr lang="en-US" altLang="zh-TW" sz="2400" dirty="0" err="1"/>
              <a:t>wac</a:t>
            </a:r>
            <a:r>
              <a:rPr lang="en-US" altLang="zh-TW" sz="2400" dirty="0"/>
              <a:t>)→</a:t>
            </a:r>
            <a:r>
              <a:rPr lang="zh-TW" altLang="en-US" sz="2400" dirty="0"/>
              <a:t>開放查詢→臨時、計畫人員簽到退＆薪資→登入帳號密碼</a:t>
            </a:r>
            <a:r>
              <a:rPr lang="en-US" altLang="zh-TW" sz="2400" dirty="0">
                <a:solidFill>
                  <a:srgbClr val="0000CC"/>
                </a:solidFill>
              </a:rPr>
              <a:t>(</a:t>
            </a:r>
            <a:r>
              <a:rPr lang="zh-TW" altLang="en-US" sz="2400" dirty="0">
                <a:solidFill>
                  <a:srgbClr val="0000CC"/>
                </a:solidFill>
              </a:rPr>
              <a:t>帳號密碼皆為身份證全碼</a:t>
            </a:r>
            <a:r>
              <a:rPr lang="en-US" altLang="zh-TW" sz="2400" dirty="0">
                <a:solidFill>
                  <a:srgbClr val="0000CC"/>
                </a:solidFill>
              </a:rPr>
              <a:t>)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B97B38F4-1AEA-49F9-8A9E-472CF86D45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0"/>
          <a:stretch/>
        </p:blipFill>
        <p:spPr>
          <a:xfrm>
            <a:off x="3179019" y="3271408"/>
            <a:ext cx="2785962" cy="2726336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F77B8B54-A8AD-4660-BC24-D6E7C5D9D4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1083" r="5019" b="18278"/>
          <a:stretch/>
        </p:blipFill>
        <p:spPr>
          <a:xfrm>
            <a:off x="239889" y="3170558"/>
            <a:ext cx="2808638" cy="265432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72967EB2-55E5-4381-B77F-35C848FB380B}"/>
              </a:ext>
            </a:extLst>
          </p:cNvPr>
          <p:cNvSpPr/>
          <p:nvPr/>
        </p:nvSpPr>
        <p:spPr>
          <a:xfrm>
            <a:off x="2068828" y="4862134"/>
            <a:ext cx="924799" cy="500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6555344">
            <a:off x="2652638" y="4537886"/>
            <a:ext cx="414596" cy="3315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171A893-7199-492D-B0F9-E3E18073A7B5}"/>
              </a:ext>
            </a:extLst>
          </p:cNvPr>
          <p:cNvSpPr/>
          <p:nvPr/>
        </p:nvSpPr>
        <p:spPr>
          <a:xfrm>
            <a:off x="3219053" y="5480722"/>
            <a:ext cx="2738472" cy="500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7">
            <a:extLst>
              <a:ext uri="{FF2B5EF4-FFF2-40B4-BE49-F238E27FC236}">
                <a16:creationId xmlns:a16="http://schemas.microsoft.com/office/drawing/2014/main" id="{F461621F-21A7-4869-A723-0B1541D966F8}"/>
              </a:ext>
            </a:extLst>
          </p:cNvPr>
          <p:cNvSpPr/>
          <p:nvPr/>
        </p:nvSpPr>
        <p:spPr>
          <a:xfrm rot="6555344">
            <a:off x="5519955" y="5185407"/>
            <a:ext cx="414596" cy="3315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0FC22F9F-744F-47B4-BCEE-A143671C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25405" r="14443" b="7078"/>
          <a:stretch/>
        </p:blipFill>
        <p:spPr>
          <a:xfrm>
            <a:off x="6383175" y="3188852"/>
            <a:ext cx="2041193" cy="2792611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C1E3B7C7-74BF-4AF5-8F85-A674A53F9ADD}"/>
              </a:ext>
            </a:extLst>
          </p:cNvPr>
          <p:cNvSpPr/>
          <p:nvPr/>
        </p:nvSpPr>
        <p:spPr>
          <a:xfrm>
            <a:off x="6561157" y="4453292"/>
            <a:ext cx="1755259" cy="500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右箭號 7">
            <a:extLst>
              <a:ext uri="{FF2B5EF4-FFF2-40B4-BE49-F238E27FC236}">
                <a16:creationId xmlns:a16="http://schemas.microsoft.com/office/drawing/2014/main" id="{41BE5019-EBF2-424B-AF3D-E680A7EA53FD}"/>
              </a:ext>
            </a:extLst>
          </p:cNvPr>
          <p:cNvSpPr/>
          <p:nvPr/>
        </p:nvSpPr>
        <p:spPr>
          <a:xfrm rot="6555344">
            <a:off x="8217069" y="4037143"/>
            <a:ext cx="414596" cy="3315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0738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82556"/>
              </p:ext>
            </p:extLst>
          </p:nvPr>
        </p:nvGraphicFramePr>
        <p:xfrm>
          <a:off x="251520" y="1268759"/>
          <a:ext cx="8640000" cy="5040000"/>
        </p:xfrm>
        <a:graphic>
          <a:graphicData uri="http://schemas.openxmlformats.org/drawingml/2006/table">
            <a:tbl>
              <a:tblPr firstRow="1"/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步驟</a:t>
                      </a:r>
                      <a: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：</a:t>
                      </a:r>
                      <a:b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勞動契約會依簽約日期顯示於列表</a:t>
                      </a:r>
                      <a:endParaRPr kumimoji="0" lang="en-US" altLang="zh-TW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請依約定好之上班時間</a:t>
                      </a:r>
                      <a: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『</a:t>
                      </a:r>
                      <a:r>
                        <a:rPr kumimoji="0" lang="zh-TW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簽到退</a:t>
                      </a:r>
                      <a: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』</a:t>
                      </a:r>
                      <a:endParaRPr kumimoji="0" lang="zh-TW" altLang="en-US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US" altLang="zh-TW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endParaRPr kumimoji="0" lang="zh-TW" altLang="en-US" sz="2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13594705">
            <a:off x="6711014" y="2365060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51520" y="80736"/>
            <a:ext cx="6120000" cy="972000"/>
          </a:xfrm>
        </p:spPr>
        <p:txBody>
          <a:bodyPr/>
          <a:lstStyle/>
          <a:p>
            <a:r>
              <a:rPr lang="zh-TW" altLang="en-US" dirty="0">
                <a:solidFill>
                  <a:srgbClr val="0000CC"/>
                </a:solidFill>
              </a:rPr>
              <a:t>臨時工</a:t>
            </a:r>
            <a:r>
              <a:rPr lang="zh-TW" altLang="en-US" dirty="0"/>
              <a:t>簽到退操作</a:t>
            </a:r>
            <a:endParaRPr lang="zh-TW" altLang="en-US" spc="-3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14E2D18-3E18-46F4-9F8A-F4F2C4190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6474852" cy="4392488"/>
          </a:xfrm>
          <a:prstGeom prst="rect">
            <a:avLst/>
          </a:prstGeom>
        </p:spPr>
      </p:pic>
      <p:sp>
        <p:nvSpPr>
          <p:cNvPr id="12" name="向右箭號 10">
            <a:extLst>
              <a:ext uri="{FF2B5EF4-FFF2-40B4-BE49-F238E27FC236}">
                <a16:creationId xmlns:a16="http://schemas.microsoft.com/office/drawing/2014/main" id="{24075D36-1204-49A1-B57D-65A2610B797A}"/>
              </a:ext>
            </a:extLst>
          </p:cNvPr>
          <p:cNvSpPr/>
          <p:nvPr/>
        </p:nvSpPr>
        <p:spPr>
          <a:xfrm rot="7535500">
            <a:off x="5253087" y="2983353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31D9A56-85C3-4094-948A-DF67D9DF7FC9}"/>
              </a:ext>
            </a:extLst>
          </p:cNvPr>
          <p:cNvSpPr/>
          <p:nvPr/>
        </p:nvSpPr>
        <p:spPr>
          <a:xfrm>
            <a:off x="3309453" y="3199048"/>
            <a:ext cx="569152" cy="255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1D4397-69BF-4A06-9056-AAA78D50115D}"/>
              </a:ext>
            </a:extLst>
          </p:cNvPr>
          <p:cNvSpPr/>
          <p:nvPr/>
        </p:nvSpPr>
        <p:spPr>
          <a:xfrm>
            <a:off x="3311520" y="4189109"/>
            <a:ext cx="569152" cy="38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59BD67-200E-44E4-87D7-4B94049DACCB}"/>
              </a:ext>
            </a:extLst>
          </p:cNvPr>
          <p:cNvSpPr/>
          <p:nvPr/>
        </p:nvSpPr>
        <p:spPr>
          <a:xfrm>
            <a:off x="3311520" y="5280655"/>
            <a:ext cx="569152" cy="255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951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pc="-250" dirty="0"/>
              <a:t>簽到退管理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34</a:t>
            </a:fld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23588" y="2420888"/>
            <a:ext cx="8496824" cy="334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工作指導人員，請於定期複核並驗算臨時工簽到退之資料，若有</a:t>
            </a:r>
            <a:r>
              <a:rPr lang="zh-TW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異常情形，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請盡快查明並</a:t>
            </a:r>
            <a:r>
              <a:rPr lang="zh-TW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協助補正，勿累積至月底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；若有編修，請更正確認後</a:t>
            </a:r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存檔</a:t>
            </a:r>
            <a:r>
              <a:rPr lang="en-US" altLang="zh-TW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4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若簽到退異常系統將自動寄</a:t>
            </a:r>
            <a:r>
              <a:rPr lang="en-US" altLang="zh-TW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2400" b="1" spc="-15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通知主持人及申請人，請提醒臨時工避免打卡異常。</a:t>
            </a:r>
            <a:endParaRPr lang="en-US" altLang="zh-TW" sz="2400" b="1" spc="-15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-15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請務必避免深夜打卡或打卡超過晚上</a:t>
            </a:r>
            <a:r>
              <a:rPr lang="en-US" altLang="zh-TW" sz="24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10:00</a:t>
            </a:r>
            <a:endParaRPr lang="zh-TW" altLang="zh-TW" sz="24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5AE51AC-D940-448D-95DF-BA56F9E8BEC6}"/>
              </a:ext>
            </a:extLst>
          </p:cNvPr>
          <p:cNvSpPr/>
          <p:nvPr/>
        </p:nvSpPr>
        <p:spPr>
          <a:xfrm>
            <a:off x="395536" y="1664913"/>
            <a:ext cx="3661259" cy="578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T.G.1.03.</a:t>
            </a:r>
            <a:r>
              <a:rPr lang="zh-TW" altLang="en-US" sz="24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合約人員簽到退 </a:t>
            </a:r>
            <a:endParaRPr lang="en-US" altLang="zh-TW" sz="24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7320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dirty="0">
                <a:latin typeface="微軟正黑體" panose="020B0604030504040204" pitchFamily="34" charset="-120"/>
              </a:rPr>
              <a:t>查詢簽到退紀錄表</a:t>
            </a:r>
            <a:endParaRPr lang="zh-TW" altLang="zh-TW" sz="2400" dirty="0">
              <a:latin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35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18708D-7CED-47B9-95C8-64C79B2C5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5" y="2988776"/>
            <a:ext cx="7740352" cy="3275682"/>
          </a:xfrm>
          <a:prstGeom prst="rect">
            <a:avLst/>
          </a:prstGeom>
        </p:spPr>
      </p:pic>
      <p:sp>
        <p:nvSpPr>
          <p:cNvPr id="6" name="向右箭號 18">
            <a:extLst>
              <a:ext uri="{FF2B5EF4-FFF2-40B4-BE49-F238E27FC236}">
                <a16:creationId xmlns:a16="http://schemas.microsoft.com/office/drawing/2014/main" id="{87FD94E6-A6DF-45DA-A1D7-2CD688F825C4}"/>
              </a:ext>
            </a:extLst>
          </p:cNvPr>
          <p:cNvSpPr/>
          <p:nvPr/>
        </p:nvSpPr>
        <p:spPr>
          <a:xfrm rot="11573718">
            <a:off x="5580497" y="3357162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8DBC93-D303-432D-9EED-D223380BDCC5}"/>
              </a:ext>
            </a:extLst>
          </p:cNvPr>
          <p:cNvSpPr/>
          <p:nvPr/>
        </p:nvSpPr>
        <p:spPr>
          <a:xfrm>
            <a:off x="153752" y="1069025"/>
            <a:ext cx="7730616" cy="1882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可用「查詢」功能調閱工讀生明細並可單筆「列印簽到表」</a:t>
            </a:r>
            <a:endParaRPr lang="en-US" altLang="zh-TW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簽到時間：請複核並驗算時數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若有誤植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可調整時間</a:t>
            </a:r>
            <a:endParaRPr lang="en-US" altLang="zh-TW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實際工作時數：採人工計算</a:t>
            </a:r>
            <a:r>
              <a:rPr lang="en-US" altLang="zh-TW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KEY</a:t>
            </a: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入系統</a:t>
            </a:r>
            <a:endParaRPr lang="en-US" altLang="zh-TW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備註：請務必填寫工作項目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5B4684C-3847-4E0E-9751-DE13DC0A0C28}"/>
              </a:ext>
            </a:extLst>
          </p:cNvPr>
          <p:cNvSpPr/>
          <p:nvPr/>
        </p:nvSpPr>
        <p:spPr>
          <a:xfrm>
            <a:off x="1331640" y="3676135"/>
            <a:ext cx="360040" cy="11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47FAFD-635A-4EC2-9F6E-D0FD9C5A2F71}"/>
              </a:ext>
            </a:extLst>
          </p:cNvPr>
          <p:cNvSpPr/>
          <p:nvPr/>
        </p:nvSpPr>
        <p:spPr>
          <a:xfrm>
            <a:off x="839054" y="5732522"/>
            <a:ext cx="360040" cy="11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3957C24-5368-4AB2-94A8-D24A410F7C49}"/>
              </a:ext>
            </a:extLst>
          </p:cNvPr>
          <p:cNvSpPr/>
          <p:nvPr/>
        </p:nvSpPr>
        <p:spPr>
          <a:xfrm>
            <a:off x="809510" y="6124407"/>
            <a:ext cx="360040" cy="11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603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dirty="0">
                <a:latin typeface="微軟正黑體" panose="020B0604030504040204" pitchFamily="34" charset="-120"/>
              </a:rPr>
              <a:t>列印簽到退紀錄表</a:t>
            </a:r>
            <a:endParaRPr lang="zh-TW" altLang="zh-TW" sz="2400" dirty="0">
              <a:latin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36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18862" y="4725144"/>
            <a:ext cx="3960440" cy="1132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臨時工簽到退紀錄表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電腦跳出視窗</a:t>
            </a: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可按列印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B574ADB-A7B5-4F2A-8B0B-83325882B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4415"/>
            <a:ext cx="5837391" cy="2696868"/>
          </a:xfrm>
          <a:prstGeom prst="rect">
            <a:avLst/>
          </a:prstGeom>
        </p:spPr>
      </p:pic>
      <p:sp>
        <p:nvSpPr>
          <p:cNvPr id="12" name="向右箭號 18">
            <a:extLst>
              <a:ext uri="{FF2B5EF4-FFF2-40B4-BE49-F238E27FC236}">
                <a16:creationId xmlns:a16="http://schemas.microsoft.com/office/drawing/2014/main" id="{556D55CD-6814-4027-BE77-DB106C344A83}"/>
              </a:ext>
            </a:extLst>
          </p:cNvPr>
          <p:cNvSpPr/>
          <p:nvPr/>
        </p:nvSpPr>
        <p:spPr>
          <a:xfrm rot="11573718">
            <a:off x="4019262" y="1291511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786A561-B098-4FC2-9189-033EFC294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83" y="3394315"/>
            <a:ext cx="4127780" cy="29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79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11024DF-CB3C-4962-A544-DBAEB71A7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53" y="1196752"/>
            <a:ext cx="3651012" cy="51983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簽到退紀錄表核對及送件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37</a:t>
            </a:fld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11065172">
            <a:off x="7980275" y="4175861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79511" y="1405220"/>
            <a:ext cx="4481551" cy="480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每月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26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-29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請於系統登入薪資冊金額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同步完成核對工讀生簽到退內容是否與合約相符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須至當月月底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61950" indent="-361950">
              <a:lnSpc>
                <a:spcPct val="150000"/>
              </a:lnSpc>
              <a:spcBef>
                <a:spcPts val="8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紙本簽章：</a:t>
            </a:r>
            <a:r>
              <a:rPr lang="zh-TW" altLang="en-US" sz="22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工讀生本人</a:t>
            </a:r>
            <a:r>
              <a:rPr lang="en-US" altLang="zh-TW" sz="22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工作指導人員及計畫主持人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 並核對系統薪資無誤後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;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送予</a:t>
            </a:r>
            <a:r>
              <a:rPr lang="zh-TW" altLang="en-US" sz="2200" b="1" u="sng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總辦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複核薪資金額</a:t>
            </a:r>
            <a:endParaRPr lang="en-US" altLang="zh-TW" sz="2200" b="1" spc="-150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1950" indent="-361950">
              <a:lnSpc>
                <a:spcPct val="150000"/>
              </a:lnSpc>
              <a:spcBef>
                <a:spcPts val="8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每月月底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(30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日或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2200" b="1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請列印整月簽到退記錄至</a:t>
            </a:r>
            <a:r>
              <a:rPr lang="zh-TW" altLang="en-US" sz="2200" b="1" u="sng" spc="-15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總辦</a:t>
            </a:r>
          </a:p>
        </p:txBody>
      </p:sp>
      <p:sp>
        <p:nvSpPr>
          <p:cNvPr id="20" name="矩形 19"/>
          <p:cNvSpPr/>
          <p:nvPr/>
        </p:nvSpPr>
        <p:spPr>
          <a:xfrm>
            <a:off x="5397260" y="4149080"/>
            <a:ext cx="540000" cy="45140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工讀生</a:t>
            </a:r>
            <a:endParaRPr lang="en-US" altLang="zh-TW" sz="1200" b="1" spc="-1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親簽</a:t>
            </a:r>
          </a:p>
        </p:txBody>
      </p:sp>
      <p:sp>
        <p:nvSpPr>
          <p:cNvPr id="22" name="矩形 21"/>
          <p:cNvSpPr/>
          <p:nvPr/>
        </p:nvSpPr>
        <p:spPr>
          <a:xfrm>
            <a:off x="6246269" y="4149080"/>
            <a:ext cx="540000" cy="45140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</a:t>
            </a:r>
            <a:endParaRPr lang="en-US" altLang="zh-TW" sz="1200" b="1" spc="-1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用印</a:t>
            </a:r>
          </a:p>
        </p:txBody>
      </p:sp>
      <p:sp>
        <p:nvSpPr>
          <p:cNvPr id="24" name="矩形 23"/>
          <p:cNvSpPr/>
          <p:nvPr/>
        </p:nvSpPr>
        <p:spPr>
          <a:xfrm>
            <a:off x="7196780" y="4149080"/>
            <a:ext cx="540000" cy="451406"/>
          </a:xfrm>
          <a:prstGeom prst="rect">
            <a:avLst/>
          </a:prstGeom>
          <a:solidFill>
            <a:srgbClr val="FF0000"/>
          </a:solidFill>
        </p:spPr>
        <p:txBody>
          <a:bodyPr wrap="square" l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200" b="1" spc="-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聘用主管用印</a:t>
            </a:r>
          </a:p>
        </p:txBody>
      </p:sp>
      <p:sp>
        <p:nvSpPr>
          <p:cNvPr id="5" name="矩形 4"/>
          <p:cNvSpPr/>
          <p:nvPr/>
        </p:nvSpPr>
        <p:spPr>
          <a:xfrm>
            <a:off x="5292080" y="1772816"/>
            <a:ext cx="72008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238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505"/>
            <a:ext cx="6120000" cy="972000"/>
          </a:xfrm>
        </p:spPr>
        <p:txBody>
          <a:bodyPr>
            <a:normAutofit/>
          </a:bodyPr>
          <a:lstStyle/>
          <a:p>
            <a:r>
              <a:rPr lang="zh-TW" altLang="en-US" dirty="0"/>
              <a:t>簽到退紀錄表注意事項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95" y="1268760"/>
            <a:ext cx="9036496" cy="46293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/>
              <a:t>乙方正常工作時間，</a:t>
            </a:r>
            <a:r>
              <a:rPr lang="zh-TW" altLang="en-US" sz="2800" dirty="0">
                <a:solidFill>
                  <a:srgbClr val="0000CC"/>
                </a:solidFill>
              </a:rPr>
              <a:t>每日不超過</a:t>
            </a:r>
            <a:r>
              <a:rPr lang="en-US" altLang="zh-TW" sz="2800" dirty="0">
                <a:solidFill>
                  <a:srgbClr val="0000CC"/>
                </a:solidFill>
              </a:rPr>
              <a:t>8</a:t>
            </a:r>
            <a:r>
              <a:rPr lang="zh-TW" altLang="en-US" sz="2800" dirty="0">
                <a:solidFill>
                  <a:srgbClr val="0000CC"/>
                </a:solidFill>
              </a:rPr>
              <a:t>小時，每週不得超過</a:t>
            </a:r>
            <a:r>
              <a:rPr lang="en-US" altLang="zh-TW" sz="2800" dirty="0">
                <a:solidFill>
                  <a:srgbClr val="0000CC"/>
                </a:solidFill>
              </a:rPr>
              <a:t>40</a:t>
            </a:r>
            <a:r>
              <a:rPr lang="zh-TW" altLang="en-US" sz="2800" dirty="0">
                <a:solidFill>
                  <a:srgbClr val="0000CC"/>
                </a:solidFill>
              </a:rPr>
              <a:t>小時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TW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/>
              <a:t>每</a:t>
            </a:r>
            <a:r>
              <a:rPr lang="en-US" altLang="zh-TW" sz="2800" dirty="0"/>
              <a:t>7</a:t>
            </a:r>
            <a:r>
              <a:rPr lang="zh-TW" altLang="en-US" sz="2800" dirty="0"/>
              <a:t>日中至少應有</a:t>
            </a:r>
            <a:r>
              <a:rPr lang="en-US" altLang="zh-TW" sz="2800" dirty="0"/>
              <a:t>2</a:t>
            </a:r>
            <a:r>
              <a:rPr lang="zh-TW" altLang="en-US" sz="2800" dirty="0"/>
              <a:t>日之休息，其中</a:t>
            </a:r>
            <a:r>
              <a:rPr lang="en-US" altLang="zh-TW" sz="2800" dirty="0"/>
              <a:t>1</a:t>
            </a:r>
            <a:r>
              <a:rPr lang="zh-TW" altLang="en-US" sz="2800" dirty="0"/>
              <a:t>日為例假，</a:t>
            </a:r>
            <a:r>
              <a:rPr lang="en-US" altLang="zh-TW" sz="2800" dirty="0"/>
              <a:t>1</a:t>
            </a:r>
            <a:r>
              <a:rPr lang="zh-TW" altLang="en-US" sz="2800" dirty="0"/>
              <a:t>日為休息日，</a:t>
            </a:r>
            <a:r>
              <a:rPr lang="zh-TW" altLang="en-US" sz="2800" dirty="0">
                <a:solidFill>
                  <a:srgbClr val="0000CC"/>
                </a:solidFill>
              </a:rPr>
              <a:t>國定假日不可排班</a:t>
            </a:r>
            <a:r>
              <a:rPr lang="zh-TW" altLang="en-US" sz="2800" dirty="0"/>
              <a:t>，並依勞動基準法、勞工請假規則及性別工作平等法給假。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800" dirty="0"/>
              <a:t>乙方連續</a:t>
            </a:r>
            <a:r>
              <a:rPr lang="zh-TW" altLang="en-US" sz="2800" dirty="0">
                <a:solidFill>
                  <a:srgbClr val="0000CC"/>
                </a:solidFill>
              </a:rPr>
              <a:t>工作</a:t>
            </a:r>
            <a:r>
              <a:rPr lang="en-US" altLang="zh-TW" sz="2800" dirty="0">
                <a:solidFill>
                  <a:srgbClr val="0000CC"/>
                </a:solidFill>
              </a:rPr>
              <a:t>4</a:t>
            </a:r>
            <a:r>
              <a:rPr lang="zh-TW" altLang="en-US" sz="2800" dirty="0">
                <a:solidFill>
                  <a:srgbClr val="0000CC"/>
                </a:solidFill>
              </a:rPr>
              <a:t>小時，至少應有</a:t>
            </a:r>
            <a:r>
              <a:rPr lang="en-US" altLang="zh-TW" sz="2800" dirty="0">
                <a:solidFill>
                  <a:srgbClr val="0000CC"/>
                </a:solidFill>
              </a:rPr>
              <a:t>30</a:t>
            </a:r>
            <a:r>
              <a:rPr lang="zh-TW" altLang="en-US" sz="2800" dirty="0">
                <a:solidFill>
                  <a:srgbClr val="0000CC"/>
                </a:solidFill>
              </a:rPr>
              <a:t>分鐘之休息。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38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32040" y="4581128"/>
            <a:ext cx="38667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國定假日出勤薪資雙倍</a:t>
            </a:r>
          </a:p>
        </p:txBody>
      </p:sp>
      <p:sp>
        <p:nvSpPr>
          <p:cNvPr id="6" name="矩形 5"/>
          <p:cNvSpPr/>
          <p:nvPr/>
        </p:nvSpPr>
        <p:spPr>
          <a:xfrm>
            <a:off x="1573563" y="1912941"/>
            <a:ext cx="4934364" cy="1305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僑、外生每週不得超過</a:t>
            </a:r>
            <a:r>
              <a:rPr lang="en-US" altLang="zh-TW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b="1" spc="-15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800" b="1" spc="-150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時數涵蓋於本校各單位兼差</a:t>
            </a:r>
          </a:p>
        </p:txBody>
      </p:sp>
    </p:spTree>
    <p:extLst>
      <p:ext uri="{BB962C8B-B14F-4D97-AF65-F5344CB8AC3E}">
        <p14:creationId xmlns:p14="http://schemas.microsoft.com/office/powerpoint/2010/main" val="4285038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3140968"/>
            <a:ext cx="8458200" cy="208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四、薪資冊維護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918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776" y="116632"/>
            <a:ext cx="6120000" cy="972000"/>
          </a:xfrm>
        </p:spPr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spc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366681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BC7D2EA-0F48-41A8-A5A6-64F2C37F5564}"/>
              </a:ext>
            </a:extLst>
          </p:cNvPr>
          <p:cNvSpPr txBox="1"/>
          <p:nvPr/>
        </p:nvSpPr>
        <p:spPr>
          <a:xfrm>
            <a:off x="1043608" y="1134100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7" name="Group 19">
            <a:extLst>
              <a:ext uri="{FF2B5EF4-FFF2-40B4-BE49-F238E27FC236}">
                <a16:creationId xmlns:a16="http://schemas.microsoft.com/office/drawing/2014/main" id="{E9DE082A-05BE-4692-9F7F-436B15F76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23921"/>
              </p:ext>
            </p:extLst>
          </p:nvPr>
        </p:nvGraphicFramePr>
        <p:xfrm>
          <a:off x="107776" y="1548900"/>
          <a:ext cx="8928720" cy="4832425"/>
        </p:xfrm>
        <a:graphic>
          <a:graphicData uri="http://schemas.openxmlformats.org/drawingml/2006/table">
            <a:tbl>
              <a:tblPr firstRow="1"/>
              <a:tblGrid>
                <a:gridCol w="540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052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80563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02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87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總體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en-US" sz="16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執行辦公室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115800134U1UB002-A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 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林志隆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UB002-A1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總計畫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教育精進積蓄健康永續關鍵力總計畫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115840072U1UB002-A1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陳正生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跨域多元　彈性教育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115785009U1UB002-A1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葉竹來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人本深耕　跨域創新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115865021U1UB002-A1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呂佩穎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74878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115960216U1UB002-A1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蔡明儒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86591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智慧博雅　永續通識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115915023U1UB002-A1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 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蔡蕙如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730342"/>
                  </a:ext>
                </a:extLst>
              </a:tr>
              <a:tr h="632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國際人才　文化塑造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115945032U1UB002-A1	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高佳麟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09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259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99" y="1190636"/>
            <a:ext cx="914400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spc="-150" dirty="0">
                <a:hlinkClick r:id="rId2"/>
              </a:rPr>
              <a:t>T.G.1.02.</a:t>
            </a:r>
            <a:r>
              <a:rPr lang="zh-TW" altLang="en-US" sz="2400" spc="-150" dirty="0">
                <a:hlinkClick r:id="rId2"/>
              </a:rPr>
              <a:t>合約</a:t>
            </a:r>
            <a:r>
              <a:rPr lang="en-US" altLang="zh-TW" sz="2400" spc="-150" dirty="0">
                <a:hlinkClick r:id="rId2"/>
              </a:rPr>
              <a:t>(</a:t>
            </a:r>
            <a:r>
              <a:rPr lang="zh-TW" altLang="en-US" sz="2400" spc="-150" dirty="0">
                <a:hlinkClick r:id="rId2"/>
              </a:rPr>
              <a:t>聘書</a:t>
            </a:r>
            <a:r>
              <a:rPr lang="en-US" altLang="zh-TW" sz="2400" spc="-150" dirty="0">
                <a:hlinkClick r:id="rId2"/>
              </a:rPr>
              <a:t>)</a:t>
            </a:r>
            <a:r>
              <a:rPr lang="zh-TW" altLang="en-US" sz="2400" spc="-150" dirty="0">
                <a:hlinkClick r:id="rId2"/>
              </a:rPr>
              <a:t>薪資冊維護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/>
              <a:t>每月</a:t>
            </a:r>
            <a:r>
              <a:rPr lang="en-US" altLang="zh-TW" sz="2400" u="sng" spc="-150" dirty="0">
                <a:solidFill>
                  <a:srgbClr val="0000CC"/>
                </a:solidFill>
              </a:rPr>
              <a:t>26</a:t>
            </a:r>
            <a:r>
              <a:rPr lang="zh-TW" altLang="en-US" sz="2400" u="sng" spc="-150" dirty="0">
                <a:solidFill>
                  <a:srgbClr val="0000CC"/>
                </a:solidFill>
              </a:rPr>
              <a:t>日</a:t>
            </a:r>
            <a:r>
              <a:rPr lang="en-US" altLang="zh-TW" sz="2400" u="sng" spc="-150" dirty="0">
                <a:solidFill>
                  <a:srgbClr val="0000CC"/>
                </a:solidFill>
              </a:rPr>
              <a:t>-29</a:t>
            </a:r>
            <a:r>
              <a:rPr lang="zh-TW" altLang="en-US" sz="2400" u="sng" spc="-150" dirty="0">
                <a:solidFill>
                  <a:srgbClr val="0000CC"/>
                </a:solidFill>
              </a:rPr>
              <a:t>日開放薪資維護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如遇連續假期日期調整將提前通知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/>
              <a:t>系統計算若有出入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請自行修改薪資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注意需與簽到退時數金額相符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>
                <a:solidFill>
                  <a:srgbClr val="0000CC"/>
                </a:solidFill>
              </a:rPr>
              <a:t>人資室出清冊：</a:t>
            </a:r>
            <a:r>
              <a:rPr lang="zh-TW" altLang="en-US" sz="2400" spc="-150" dirty="0"/>
              <a:t>原則上皆使用此方式</a:t>
            </a:r>
            <a:r>
              <a:rPr lang="en-US" altLang="zh-TW" sz="2400" spc="-150" dirty="0">
                <a:latin typeface="微軟正黑體" pitchFamily="34" charset="-120"/>
              </a:rPr>
              <a:t>,</a:t>
            </a:r>
            <a:r>
              <a:rPr lang="zh-TW" altLang="en-US" sz="2400" spc="-150" dirty="0"/>
              <a:t>由</a:t>
            </a:r>
            <a:r>
              <a:rPr lang="zh-TW" altLang="en-US" sz="2400" u="sng" spc="-150" dirty="0"/>
              <a:t>人資室</a:t>
            </a:r>
            <a:r>
              <a:rPr lang="zh-TW" altLang="en-US" sz="2400" spc="-150" dirty="0"/>
              <a:t>統一轉出薪資清冊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>
                <a:solidFill>
                  <a:srgbClr val="0000CC"/>
                </a:solidFill>
              </a:rPr>
              <a:t>自行出憑證：</a:t>
            </a:r>
            <a:r>
              <a:rPr lang="zh-TW" altLang="en-US" sz="2400" spc="-150" dirty="0"/>
              <a:t>薪資維護異常、</a:t>
            </a:r>
            <a:r>
              <a:rPr lang="en-US" altLang="zh-TW" sz="2400" spc="-150" dirty="0"/>
              <a:t>12</a:t>
            </a:r>
            <a:r>
              <a:rPr lang="zh-TW" altLang="en-US" sz="2400" spc="-150" dirty="0"/>
              <a:t>月份之薪資</a:t>
            </a:r>
            <a:r>
              <a:rPr lang="en-US" altLang="zh-TW" sz="2400" spc="-150" dirty="0"/>
              <a:t>(</a:t>
            </a:r>
            <a:r>
              <a:rPr lang="zh-TW" altLang="en-US" sz="2400" spc="-150" dirty="0"/>
              <a:t>鑒於年底關帳因素</a:t>
            </a:r>
            <a:r>
              <a:rPr lang="en-US" altLang="zh-TW" sz="2400" spc="-150" dirty="0"/>
              <a:t>)</a:t>
            </a:r>
            <a:r>
              <a:rPr lang="zh-TW" altLang="en-US" sz="2400" spc="-150" dirty="0"/>
              <a:t>使用。需自行</a:t>
            </a:r>
            <a:r>
              <a:rPr lang="zh-TW" altLang="en-US" sz="2400" spc="-150" dirty="0">
                <a:latin typeface="微軟正黑體" pitchFamily="34" charset="-120"/>
              </a:rPr>
              <a:t>列印憑證並核章</a:t>
            </a:r>
            <a:r>
              <a:rPr lang="zh-TW" altLang="en-US" sz="2400" spc="-150" dirty="0"/>
              <a:t> 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>
                <a:solidFill>
                  <a:srgbClr val="0000CC"/>
                </a:solidFill>
              </a:rPr>
              <a:t>工讀生簽到退表單：</a:t>
            </a:r>
            <a:r>
              <a:rPr lang="zh-TW" altLang="en-US" sz="2400" spc="-150" dirty="0"/>
              <a:t>請依規定於每月月底前</a:t>
            </a:r>
            <a:r>
              <a:rPr lang="en-US" altLang="zh-TW" sz="2400" spc="-150" dirty="0"/>
              <a:t>(30</a:t>
            </a:r>
            <a:r>
              <a:rPr lang="zh-TW" altLang="en-US" sz="2400" spc="-150" dirty="0"/>
              <a:t>或</a:t>
            </a:r>
            <a:r>
              <a:rPr lang="en-US" altLang="zh-TW" sz="2400" spc="-150" dirty="0"/>
              <a:t>31</a:t>
            </a:r>
            <a:r>
              <a:rPr lang="zh-TW" altLang="en-US" sz="2400" spc="-150" dirty="0"/>
              <a:t>日</a:t>
            </a:r>
            <a:r>
              <a:rPr lang="en-US" altLang="zh-TW" sz="2400" spc="-150" dirty="0"/>
              <a:t>)</a:t>
            </a:r>
            <a:r>
              <a:rPr lang="zh-TW" altLang="en-US" sz="2400" spc="-150" dirty="0"/>
              <a:t>交予</a:t>
            </a:r>
            <a:r>
              <a:rPr lang="zh-TW" altLang="en-US" sz="2400" u="sng" spc="-150" dirty="0"/>
              <a:t>高教深耕計畫執行辦公室</a:t>
            </a:r>
            <a:r>
              <a:rPr lang="zh-TW" altLang="en-US" sz="2400" spc="-150" dirty="0"/>
              <a:t>複核及送件會計</a:t>
            </a:r>
            <a:endParaRPr lang="en-US" altLang="zh-TW" sz="2400" spc="-150" dirty="0"/>
          </a:p>
          <a:p>
            <a:pPr>
              <a:spcBef>
                <a:spcPts val="1200"/>
              </a:spcBef>
            </a:pPr>
            <a:r>
              <a:rPr lang="zh-TW" altLang="en-US" sz="2400" spc="-150" dirty="0"/>
              <a:t>建議於</a:t>
            </a:r>
            <a:r>
              <a:rPr lang="en-US" altLang="zh-TW" sz="2400" spc="-150" dirty="0"/>
              <a:t>26</a:t>
            </a:r>
            <a:r>
              <a:rPr lang="zh-TW" altLang="en-US" sz="2400" spc="-150" dirty="0"/>
              <a:t>日轉薪資冊前自行確認經費餘額是否足以支應臨時工薪資</a:t>
            </a:r>
            <a:r>
              <a:rPr lang="en-US" altLang="zh-TW" sz="2400" spc="-150" dirty="0"/>
              <a:t>(</a:t>
            </a:r>
            <a:r>
              <a:rPr lang="zh-TW" altLang="en-US" sz="2400" spc="-150" dirty="0"/>
              <a:t>含雇主負擔</a:t>
            </a:r>
            <a:r>
              <a:rPr lang="en-US" altLang="zh-TW" sz="2400" spc="-150" dirty="0"/>
              <a:t>)</a:t>
            </a:r>
            <a:endParaRPr lang="zh-TW" altLang="en-US" sz="2400" spc="-15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2831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92" y="1111826"/>
            <a:ext cx="8784976" cy="29767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200" spc="-150" dirty="0"/>
              <a:t>系統欄位相互連動：</a:t>
            </a:r>
            <a:endParaRPr lang="en-US" altLang="zh-TW" sz="2200" spc="-15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200" u="sng" spc="-150" dirty="0">
                <a:solidFill>
                  <a:srgbClr val="0000CC"/>
                </a:solidFill>
              </a:rPr>
              <a:t>T.G.1.02.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合約</a:t>
            </a:r>
            <a:r>
              <a:rPr lang="en-US" altLang="zh-TW" sz="2200" u="sng" spc="-150" dirty="0">
                <a:solidFill>
                  <a:srgbClr val="0000CC"/>
                </a:solidFill>
              </a:rPr>
              <a:t>(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聘書</a:t>
            </a:r>
            <a:r>
              <a:rPr lang="en-US" altLang="zh-TW" sz="2200" u="sng" spc="-150" dirty="0">
                <a:solidFill>
                  <a:srgbClr val="0000CC"/>
                </a:solidFill>
              </a:rPr>
              <a:t>)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薪資冊維護</a:t>
            </a:r>
            <a:r>
              <a:rPr lang="zh-TW" altLang="en-US" sz="2200" spc="-150" dirty="0"/>
              <a:t>與</a:t>
            </a:r>
            <a:r>
              <a:rPr lang="en-US" altLang="zh-TW" sz="2200" u="sng" spc="-150" dirty="0">
                <a:solidFill>
                  <a:srgbClr val="0000CC"/>
                </a:solidFill>
              </a:rPr>
              <a:t>T.G.1.03.</a:t>
            </a:r>
            <a:r>
              <a:rPr lang="zh-TW" altLang="en-US" sz="2200" u="sng" spc="-150" dirty="0">
                <a:solidFill>
                  <a:srgbClr val="0000CC"/>
                </a:solidFill>
              </a:rPr>
              <a:t>合約人員簽到退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en-US" sz="2200" spc="-150" dirty="0"/>
              <a:t>系統將勾稽「</a:t>
            </a:r>
            <a:r>
              <a:rPr lang="en-US" altLang="zh-TW" sz="2200" spc="-150" dirty="0"/>
              <a:t>T.G.1.03</a:t>
            </a:r>
            <a:r>
              <a:rPr lang="zh-TW" altLang="en-US" sz="2200" spc="-150" dirty="0"/>
              <a:t>合約人員簽到退」系統實際已簽到退之時數核算薪資。請承辦人員確認及維護其聘任人員的薪資與簽到退。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41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7544" y="3429000"/>
            <a:ext cx="5335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若顯示簽到退異常或薪資不符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請盡速查明原因</a:t>
            </a:r>
          </a:p>
        </p:txBody>
      </p:sp>
    </p:spTree>
    <p:extLst>
      <p:ext uri="{BB962C8B-B14F-4D97-AF65-F5344CB8AC3E}">
        <p14:creationId xmlns:p14="http://schemas.microsoft.com/office/powerpoint/2010/main" val="1876093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F2D3D41-C4F2-4EEA-8B17-0BAA7A7AD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929"/>
            <a:ext cx="9144000" cy="45407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375" y="72753"/>
            <a:ext cx="5402729" cy="972000"/>
          </a:xfrm>
        </p:spPr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  <a:r>
              <a:rPr lang="en-US" altLang="zh-TW" sz="3200" dirty="0"/>
              <a:t>-</a:t>
            </a:r>
            <a:r>
              <a:rPr lang="zh-TW" altLang="en-US" sz="3200" dirty="0"/>
              <a:t>人資出清冊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42</a:t>
            </a:fld>
            <a:endParaRPr lang="zh-TW" altLang="en-US" dirty="0"/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105375" y="1146759"/>
            <a:ext cx="3960440" cy="5495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zh-TW" altLang="en-US" u="sng" spc="-150" dirty="0"/>
              <a:t>人資室</a:t>
            </a:r>
            <a:r>
              <a:rPr lang="zh-TW" altLang="en-US" spc="-150" dirty="0"/>
              <a:t>出清冊範例：</a:t>
            </a:r>
          </a:p>
        </p:txBody>
      </p:sp>
      <p:sp>
        <p:nvSpPr>
          <p:cNvPr id="14" name="矩形 13"/>
          <p:cNvSpPr/>
          <p:nvPr/>
        </p:nvSpPr>
        <p:spPr>
          <a:xfrm>
            <a:off x="5281512" y="1058377"/>
            <a:ext cx="3960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存檔後無法修正，</a:t>
            </a:r>
            <a:endParaRPr lang="en-US" altLang="zh-TW" sz="3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請務必確保資料正確</a:t>
            </a:r>
            <a:r>
              <a:rPr lang="en-US" altLang="zh-TW" sz="30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 </a:t>
            </a:r>
            <a:endParaRPr lang="zh-TW" altLang="en-US" sz="3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89AEB8A-320E-445F-8E79-C1340D729FAC}"/>
              </a:ext>
            </a:extLst>
          </p:cNvPr>
          <p:cNvSpPr/>
          <p:nvPr/>
        </p:nvSpPr>
        <p:spPr>
          <a:xfrm>
            <a:off x="2418959" y="3778506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9479692C-9B5D-4862-A848-C90AE34BACB4}"/>
              </a:ext>
            </a:extLst>
          </p:cNvPr>
          <p:cNvSpPr/>
          <p:nvPr/>
        </p:nvSpPr>
        <p:spPr>
          <a:xfrm>
            <a:off x="6901692" y="399123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845DD6F0-377E-489C-9179-801C60B01E24}"/>
              </a:ext>
            </a:extLst>
          </p:cNvPr>
          <p:cNvSpPr/>
          <p:nvPr/>
        </p:nvSpPr>
        <p:spPr>
          <a:xfrm>
            <a:off x="8042987" y="4793881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C61203EF-8237-4F79-A2B5-9A09FF20C65E}"/>
              </a:ext>
            </a:extLst>
          </p:cNvPr>
          <p:cNvSpPr/>
          <p:nvPr/>
        </p:nvSpPr>
        <p:spPr>
          <a:xfrm>
            <a:off x="525961" y="4539051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1EACE6C1-4FEC-4FCF-ACFB-87392CCD4DE3}"/>
              </a:ext>
            </a:extLst>
          </p:cNvPr>
          <p:cNvSpPr/>
          <p:nvPr/>
        </p:nvSpPr>
        <p:spPr>
          <a:xfrm>
            <a:off x="345941" y="553375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D16D8A3-B698-4E09-84E7-FBCB84D5EFC0}"/>
              </a:ext>
            </a:extLst>
          </p:cNvPr>
          <p:cNvSpPr txBox="1"/>
          <p:nvPr/>
        </p:nvSpPr>
        <p:spPr>
          <a:xfrm>
            <a:off x="613340" y="55049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下一筆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8AA057F-F98F-4F4B-AAFE-407645191500}"/>
              </a:ext>
            </a:extLst>
          </p:cNvPr>
          <p:cNvSpPr txBox="1"/>
          <p:nvPr/>
        </p:nvSpPr>
        <p:spPr>
          <a:xfrm>
            <a:off x="2735591" y="37738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維護薪資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77DA901-F252-42AC-939E-783AB87FB803}"/>
              </a:ext>
            </a:extLst>
          </p:cNvPr>
          <p:cNvSpPr txBox="1"/>
          <p:nvPr/>
        </p:nvSpPr>
        <p:spPr>
          <a:xfrm>
            <a:off x="7180075" y="400486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選人資室出清冊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A93A8CD-98BB-4674-997A-53803BCA49F0}"/>
              </a:ext>
            </a:extLst>
          </p:cNvPr>
          <p:cNvSpPr txBox="1"/>
          <p:nvPr/>
        </p:nvSpPr>
        <p:spPr>
          <a:xfrm>
            <a:off x="8345457" y="4798871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DDAE2A8-0413-4FF4-A6C9-A459ABA29834}"/>
              </a:ext>
            </a:extLst>
          </p:cNvPr>
          <p:cNvSpPr txBox="1"/>
          <p:nvPr/>
        </p:nvSpPr>
        <p:spPr>
          <a:xfrm>
            <a:off x="817906" y="45297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按存檔</a:t>
            </a:r>
          </a:p>
        </p:txBody>
      </p:sp>
    </p:spTree>
    <p:extLst>
      <p:ext uri="{BB962C8B-B14F-4D97-AF65-F5344CB8AC3E}">
        <p14:creationId xmlns:p14="http://schemas.microsoft.com/office/powerpoint/2010/main" val="1199968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  <a:r>
              <a:rPr lang="en-US" altLang="zh-TW" sz="3200" dirty="0"/>
              <a:t>-</a:t>
            </a:r>
            <a:r>
              <a:rPr lang="zh-TW" altLang="en-US" sz="3200" dirty="0"/>
              <a:t>自行列印憑證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43</a:t>
            </a:fld>
            <a:endParaRPr lang="zh-TW" altLang="en-US" dirty="0"/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67138" y="1147133"/>
            <a:ext cx="5688632" cy="5495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zh-TW" altLang="en-US" spc="-150" dirty="0"/>
              <a:t>自行列印憑證範例 ：</a:t>
            </a:r>
          </a:p>
        </p:txBody>
      </p:sp>
      <p:sp>
        <p:nvSpPr>
          <p:cNvPr id="15" name="矩形 14"/>
          <p:cNvSpPr/>
          <p:nvPr/>
        </p:nvSpPr>
        <p:spPr>
          <a:xfrm>
            <a:off x="4932040" y="1113464"/>
            <a:ext cx="4512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自行列印的功能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薪資維護異常或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月份核銷時使用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057B56-0688-4C09-9C31-FC6E6EB55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329"/>
            <a:ext cx="9144000" cy="4062122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C17D4239-41E8-4719-8B2F-4017B9E41CF5}"/>
              </a:ext>
            </a:extLst>
          </p:cNvPr>
          <p:cNvSpPr/>
          <p:nvPr/>
        </p:nvSpPr>
        <p:spPr>
          <a:xfrm>
            <a:off x="2375416" y="4458043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7A52C68-0D6E-459A-98F8-314BC63705F0}"/>
              </a:ext>
            </a:extLst>
          </p:cNvPr>
          <p:cNvSpPr/>
          <p:nvPr/>
        </p:nvSpPr>
        <p:spPr>
          <a:xfrm>
            <a:off x="6777671" y="463518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39D0F5F-5D11-44C5-B077-469265469592}"/>
              </a:ext>
            </a:extLst>
          </p:cNvPr>
          <p:cNvSpPr/>
          <p:nvPr/>
        </p:nvSpPr>
        <p:spPr>
          <a:xfrm>
            <a:off x="8064328" y="5326425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7BB2C8F6-D98E-4DA2-BA1C-1AF191C1F479}"/>
              </a:ext>
            </a:extLst>
          </p:cNvPr>
          <p:cNvSpPr/>
          <p:nvPr/>
        </p:nvSpPr>
        <p:spPr>
          <a:xfrm>
            <a:off x="90260" y="466435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BA921F6-7325-4E8D-A744-395E9F68BD74}"/>
              </a:ext>
            </a:extLst>
          </p:cNvPr>
          <p:cNvSpPr/>
          <p:nvPr/>
        </p:nvSpPr>
        <p:spPr>
          <a:xfrm>
            <a:off x="3155659" y="2325483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D756E850-ED01-4ADC-B47B-95208E1B9A34}"/>
              </a:ext>
            </a:extLst>
          </p:cNvPr>
          <p:cNvSpPr/>
          <p:nvPr/>
        </p:nvSpPr>
        <p:spPr>
          <a:xfrm>
            <a:off x="5744596" y="2269463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2FD3B15-0CF0-46F1-ABD8-95C4B7ECEF52}"/>
              </a:ext>
            </a:extLst>
          </p:cNvPr>
          <p:cNvSpPr txBox="1"/>
          <p:nvPr/>
        </p:nvSpPr>
        <p:spPr>
          <a:xfrm>
            <a:off x="2627784" y="445339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維護薪資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AF9E0C9-F537-4654-916D-50291AB2497F}"/>
              </a:ext>
            </a:extLst>
          </p:cNvPr>
          <p:cNvSpPr txBox="1"/>
          <p:nvPr/>
        </p:nvSpPr>
        <p:spPr>
          <a:xfrm>
            <a:off x="7037882" y="465327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選自行列印憑證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DB1A6D8-DCB4-4DA3-B329-92424A9F3844}"/>
              </a:ext>
            </a:extLst>
          </p:cNvPr>
          <p:cNvSpPr txBox="1"/>
          <p:nvPr/>
        </p:nvSpPr>
        <p:spPr>
          <a:xfrm>
            <a:off x="8349667" y="5378835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3F23B6D-B7E0-43E6-90FD-C386FA263FD2}"/>
              </a:ext>
            </a:extLst>
          </p:cNvPr>
          <p:cNvSpPr txBox="1"/>
          <p:nvPr/>
        </p:nvSpPr>
        <p:spPr>
          <a:xfrm>
            <a:off x="369127" y="46643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按存檔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B77D610-2E32-4771-AB7D-5A442829E6A9}"/>
              </a:ext>
            </a:extLst>
          </p:cNvPr>
          <p:cNvSpPr txBox="1"/>
          <p:nvPr/>
        </p:nvSpPr>
        <p:spPr>
          <a:xfrm>
            <a:off x="6022100" y="226017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按憑證轉出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D4093F4-8992-4805-9E68-561083EAF9F7}"/>
              </a:ext>
            </a:extLst>
          </p:cNvPr>
          <p:cNvSpPr txBox="1"/>
          <p:nvPr/>
        </p:nvSpPr>
        <p:spPr>
          <a:xfrm>
            <a:off x="3449002" y="23254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按查詢</a:t>
            </a:r>
          </a:p>
        </p:txBody>
      </p:sp>
      <p:sp>
        <p:nvSpPr>
          <p:cNvPr id="3" name="矩形 2"/>
          <p:cNvSpPr/>
          <p:nvPr/>
        </p:nvSpPr>
        <p:spPr>
          <a:xfrm>
            <a:off x="1314736" y="4963557"/>
            <a:ext cx="72008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256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4F324E4D-75A3-43E5-A284-8C86672C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592"/>
            <a:ext cx="9144000" cy="406212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薪資冊維護</a:t>
            </a:r>
            <a:r>
              <a:rPr lang="en-US" altLang="zh-TW" sz="3600" dirty="0"/>
              <a:t>-</a:t>
            </a:r>
            <a:r>
              <a:rPr lang="zh-TW" altLang="en-US" sz="3600" dirty="0"/>
              <a:t>轉出憑證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44</a:t>
            </a:fld>
            <a:endParaRPr lang="zh-TW" altLang="en-US" dirty="0"/>
          </a:p>
        </p:txBody>
      </p:sp>
      <p:sp>
        <p:nvSpPr>
          <p:cNvPr id="23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5688632" cy="5495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zh-TW" altLang="en-US" spc="-150" dirty="0"/>
              <a:t>自行列印憑證範例 ：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62F71FD-B49F-4A7D-A2CB-5FF6ACF2891F}"/>
              </a:ext>
            </a:extLst>
          </p:cNvPr>
          <p:cNvSpPr/>
          <p:nvPr/>
        </p:nvSpPr>
        <p:spPr>
          <a:xfrm>
            <a:off x="2560442" y="4002283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點選四張憑證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藍色憑證號碼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，並列印紙本。</a:t>
            </a:r>
          </a:p>
        </p:txBody>
      </p:sp>
      <p:sp>
        <p:nvSpPr>
          <p:cNvPr id="27" name="向右箭號 8">
            <a:extLst>
              <a:ext uri="{FF2B5EF4-FFF2-40B4-BE49-F238E27FC236}">
                <a16:creationId xmlns:a16="http://schemas.microsoft.com/office/drawing/2014/main" id="{2C04D4D7-F910-420A-9521-635072220B0E}"/>
              </a:ext>
            </a:extLst>
          </p:cNvPr>
          <p:cNvSpPr/>
          <p:nvPr/>
        </p:nvSpPr>
        <p:spPr>
          <a:xfrm rot="5400000">
            <a:off x="4503340" y="4470163"/>
            <a:ext cx="720080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43C584-B3B6-47E1-B071-14B666F735AC}"/>
              </a:ext>
            </a:extLst>
          </p:cNvPr>
          <p:cNvSpPr/>
          <p:nvPr/>
        </p:nvSpPr>
        <p:spPr>
          <a:xfrm>
            <a:off x="5076056" y="1246038"/>
            <a:ext cx="4512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自行列印的功能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薪資維護異常或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月份核銷時使用</a:t>
            </a:r>
          </a:p>
        </p:txBody>
      </p:sp>
    </p:spTree>
    <p:extLst>
      <p:ext uri="{BB962C8B-B14F-4D97-AF65-F5344CB8AC3E}">
        <p14:creationId xmlns:p14="http://schemas.microsoft.com/office/powerpoint/2010/main" val="806784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45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離職申請 </a:t>
            </a:r>
            <a:r>
              <a:rPr lang="en-US" altLang="zh-TW" dirty="0">
                <a:solidFill>
                  <a:srgbClr val="0000CC"/>
                </a:solidFill>
              </a:rPr>
              <a:t>(</a:t>
            </a:r>
            <a:r>
              <a:rPr lang="zh-TW" altLang="en-US" dirty="0">
                <a:solidFill>
                  <a:srgbClr val="0000CC"/>
                </a:solidFill>
              </a:rPr>
              <a:t>提早解約</a:t>
            </a:r>
            <a:r>
              <a:rPr lang="en-US" altLang="zh-TW" dirty="0">
                <a:solidFill>
                  <a:srgbClr val="0000CC"/>
                </a:solidFill>
              </a:rPr>
              <a:t>)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504" y="1844824"/>
            <a:ext cx="5235923" cy="404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離職書助理編號部分請填上「身分證字號」，也須符合離職日前</a:t>
            </a:r>
            <a:r>
              <a:rPr lang="en-US" altLang="zh-TW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日上午</a:t>
            </a:r>
            <a:r>
              <a:rPr lang="en-US" altLang="zh-TW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點前送件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200" b="1" spc="-1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承辦單位讓計畫主持人用印後，送至總辦收件，再由總辦送件人資室辦理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z="2200" b="1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離職申請書，若有任何「修改處」均需</a:t>
            </a:r>
            <a:r>
              <a:rPr lang="zh-TW" altLang="en-US" sz="2200" b="1" u="sng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雙方用印</a:t>
            </a:r>
            <a:r>
              <a:rPr lang="en-US" altLang="zh-TW" sz="2200" b="1" u="sng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  <a:r>
              <a:rPr lang="zh-TW" altLang="en-US" sz="2200" b="1" u="sng" spc="-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57B4FE4-62A0-4FA1-A59D-FE34E624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22" y="1196752"/>
            <a:ext cx="3613174" cy="51749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F4011C4-56DA-4AED-B27B-8CE626DD2835}"/>
              </a:ext>
            </a:extLst>
          </p:cNvPr>
          <p:cNvSpPr/>
          <p:nvPr/>
        </p:nvSpPr>
        <p:spPr>
          <a:xfrm>
            <a:off x="7001827" y="1772816"/>
            <a:ext cx="1026557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4A300C3-E661-406A-BE6B-A9D14F27D2DE}"/>
              </a:ext>
            </a:extLst>
          </p:cNvPr>
          <p:cNvSpPr txBox="1"/>
          <p:nvPr/>
        </p:nvSpPr>
        <p:spPr>
          <a:xfrm>
            <a:off x="7385972" y="1772816"/>
            <a:ext cx="72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身分證字號</a:t>
            </a:r>
          </a:p>
        </p:txBody>
      </p:sp>
    </p:spTree>
    <p:extLst>
      <p:ext uri="{BB962C8B-B14F-4D97-AF65-F5344CB8AC3E}">
        <p14:creationId xmlns:p14="http://schemas.microsoft.com/office/powerpoint/2010/main" val="989487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pc="-250" dirty="0"/>
              <a:t>相關人員諮詢方式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46</a:t>
            </a:fld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80883"/>
              </p:ext>
            </p:extLst>
          </p:nvPr>
        </p:nvGraphicFramePr>
        <p:xfrm>
          <a:off x="467604" y="1423534"/>
          <a:ext cx="8208792" cy="4463106"/>
        </p:xfrm>
        <a:graphic>
          <a:graphicData uri="http://schemas.openxmlformats.org/drawingml/2006/table">
            <a:tbl>
              <a:tblPr firstRow="1"/>
              <a:tblGrid>
                <a:gridCol w="2723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436">
                  <a:extLst>
                    <a:ext uri="{9D8B030D-6E8A-4147-A177-3AD203B41FA5}">
                      <a16:colId xmlns:a16="http://schemas.microsoft.com/office/drawing/2014/main" val="3039935512"/>
                    </a:ext>
                  </a:extLst>
                </a:gridCol>
              </a:tblGrid>
              <a:tr h="53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執行總辦公室</a:t>
                      </a:r>
                    </a:p>
                  </a:txBody>
                  <a:tcPr marL="101223" marR="101223" marT="50470" marB="5047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人資室</a:t>
                      </a:r>
                    </a:p>
                  </a:txBody>
                  <a:tcPr marL="101223" marR="101223" marT="50470" marB="5047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各式表單下載</a:t>
                      </a:r>
                      <a:endParaRPr kumimoji="0" lang="zh-TW" altLang="en-US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1223" marR="101223" marT="50470" marB="5047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02374"/>
                  </a:ext>
                </a:extLst>
              </a:tr>
              <a:tr h="53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2"/>
                        </a:rPr>
                        <a:t>https://hesp.kmu.edu.tw/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1223" marR="101223" marT="50470" marB="504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3"/>
                        </a:rPr>
                        <a:t>相關資訊參考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1223" marR="101223" marT="50470" marB="504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  <a:hlinkClick r:id="rId4"/>
                        </a:rPr>
                        <a:t>人資室各式表單下載</a:t>
                      </a:r>
                      <a:endParaRPr kumimoji="0" lang="zh-TW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1223" marR="101223" marT="50470" marB="504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68745"/>
                  </a:ext>
                </a:extLst>
              </a:tr>
              <a:tr h="3390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endParaRPr lang="en-US" altLang="zh-TW" sz="15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  <a:t>全容萱助理</a:t>
                      </a: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分機</a:t>
                      </a:r>
                      <a:r>
                        <a:rPr lang="en-US" altLang="zh-TW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  <a:r>
                        <a:rPr lang="en-US" altLang="zh-TW" sz="1500" b="1" i="0" kern="1200" baseline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2057</a:t>
                      </a: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300" b="1" i="0" u="sng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R051067</a:t>
                      </a:r>
                      <a:r>
                        <a:rPr lang="en-US" altLang="zh-TW" sz="13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  <a:hlinkClick r:id="rId5"/>
                        </a:rPr>
                        <a:t>@kmu.edu.tw</a:t>
                      </a:r>
                      <a:endParaRPr lang="zh-TW" altLang="en-US" sz="1500" b="1" u="sng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5908" marR="7590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i="0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謝孟君組員</a:t>
                      </a: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分機</a:t>
                      </a:r>
                      <a:r>
                        <a:rPr lang="en-US" altLang="zh-TW" sz="1500" b="1" i="0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 2071</a:t>
                      </a:r>
                      <a:br>
                        <a:rPr lang="zh-TW" altLang="en-US" sz="1500" b="1" dirty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  <a:hlinkClick r:id="rId6"/>
                        </a:rPr>
                        <a:t>mchsieh@kmu.edu.tw</a:t>
                      </a:r>
                      <a:endParaRPr kumimoji="0" lang="zh-TW" alt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75908" marR="7590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75908" marR="759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14461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548952" y="2556582"/>
            <a:ext cx="2592288" cy="8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若有疑問請先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聯絡執行辦公室</a:t>
            </a:r>
          </a:p>
        </p:txBody>
      </p:sp>
      <p:sp>
        <p:nvSpPr>
          <p:cNvPr id="10" name="矩形 9"/>
          <p:cNvSpPr/>
          <p:nvPr/>
        </p:nvSpPr>
        <p:spPr>
          <a:xfrm>
            <a:off x="3197385" y="2556582"/>
            <a:ext cx="2749230" cy="8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請避免直接寄信</a:t>
            </a:r>
            <a:r>
              <a:rPr lang="zh-TW" altLang="en-US" b="1" u="sng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人資室</a:t>
            </a:r>
            <a:r>
              <a:rPr lang="zh-TW" altLang="en-US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br>
              <a:rPr lang="en-US" altLang="zh-TW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請優先詢問</a:t>
            </a:r>
            <a:r>
              <a:rPr lang="zh-TW" altLang="en-US" b="1" u="sng" spc="-15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執行辦公室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1C3EDBE-F3B3-4CD1-8C11-22F35B30D4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r="24949"/>
          <a:stretch/>
        </p:blipFill>
        <p:spPr>
          <a:xfrm>
            <a:off x="6094856" y="2564569"/>
            <a:ext cx="2433298" cy="28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36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敬</a:t>
            </a:r>
            <a:r>
              <a:rPr lang="zh-TW" altLang="en-US" sz="5000" dirty="0">
                <a:solidFill>
                  <a:srgbClr val="C00000"/>
                </a:solidFill>
              </a:rPr>
              <a:t>．</a:t>
            </a:r>
            <a:r>
              <a:rPr lang="zh-TW" altLang="en-US" dirty="0">
                <a:solidFill>
                  <a:srgbClr val="C00000"/>
                </a:solidFill>
              </a:rPr>
              <a:t>請</a:t>
            </a:r>
            <a:r>
              <a:rPr lang="zh-TW" altLang="en-US" sz="5000" dirty="0">
                <a:solidFill>
                  <a:srgbClr val="C00000"/>
                </a:solidFill>
              </a:rPr>
              <a:t>．指．導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578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CF4B93-BF75-4AA0-9782-E97355B1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E9D6063-2734-4DE9-BA1E-63E82F23F614}"/>
              </a:ext>
            </a:extLst>
          </p:cNvPr>
          <p:cNvSpPr txBox="1">
            <a:spLocks/>
          </p:cNvSpPr>
          <p:nvPr/>
        </p:nvSpPr>
        <p:spPr>
          <a:xfrm>
            <a:off x="0" y="131884"/>
            <a:ext cx="61200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spc="-15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spc="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B54F87-D8C7-4B67-9C7D-7DC9082C35C9}"/>
              </a:ext>
            </a:extLst>
          </p:cNvPr>
          <p:cNvSpPr/>
          <p:nvPr/>
        </p:nvSpPr>
        <p:spPr>
          <a:xfrm>
            <a:off x="4283968" y="417829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4FFA4C-D3C1-4279-8B3B-7A915F05D0C9}"/>
              </a:ext>
            </a:extLst>
          </p:cNvPr>
          <p:cNvSpPr txBox="1"/>
          <p:nvPr/>
        </p:nvSpPr>
        <p:spPr>
          <a:xfrm>
            <a:off x="755576" y="844361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8" name="Group 19">
            <a:extLst>
              <a:ext uri="{FF2B5EF4-FFF2-40B4-BE49-F238E27FC236}">
                <a16:creationId xmlns:a16="http://schemas.microsoft.com/office/drawing/2014/main" id="{A06B193D-47D4-44A1-AC68-2F6B291F7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81291"/>
              </p:ext>
            </p:extLst>
          </p:nvPr>
        </p:nvGraphicFramePr>
        <p:xfrm>
          <a:off x="179512" y="1213693"/>
          <a:ext cx="8856984" cy="5226477"/>
        </p:xfrm>
        <a:graphic>
          <a:graphicData uri="http://schemas.openxmlformats.org/drawingml/2006/table">
            <a:tbl>
              <a:tblPr firstRow="1"/>
              <a:tblGrid>
                <a:gridCol w="535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384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50190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10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82604" marR="82604" marT="41187" marB="411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82604" marR="82604" marT="41187" marB="411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3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82604" marR="82604" marT="41187" marB="411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3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3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82604" marR="82604" marT="41187" marB="411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012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82592" marR="82592" marT="41296" marB="41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UB002-A1</a:t>
                      </a:r>
                      <a:r>
                        <a:rPr kumimoji="0" lang="zh-TW" altLang="zh-TW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82592" marR="82592" marT="41296" marB="41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核心議題五（基礎暨臨床學科）</a:t>
                      </a:r>
                      <a:endParaRPr kumimoji="0" lang="en-US" altLang="zh-TW" sz="11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5.1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進階基礎暨臨床醫學之精準健康實踐計畫</a:t>
                      </a:r>
                    </a:p>
                  </a:txBody>
                  <a:tcPr marL="82582" marR="82582" marT="41294" marB="41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115945032U1UB002-A1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 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吳哲維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5.2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深化智慧科技與全人照護素養，培育新世代醫學與健康照護人才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115830166U1UB002-A1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盧柏樑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口腔醫學院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5.3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精準醫學與雙語教學應用於口腔醫學教育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1151105001U1UB002-A1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鄭景暉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0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5.4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精進學研價創香粧醫藥健康產業人才培育（藥學院）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115F004U1UB002-A1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藥學院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74878"/>
                  </a:ext>
                </a:extLst>
              </a:tr>
              <a:tr h="564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護理學院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5.5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STEAM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為本之高齡與長照特色人才培育計畫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115F005U1UB002-A1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護理學院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730342"/>
                  </a:ext>
                </a:extLst>
              </a:tr>
              <a:tr h="5652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健康科學院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5.6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跨域融通與自主素養的健康科學人才培育計畫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115935025U1UB002-A1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郭藍遠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09081"/>
                  </a:ext>
                </a:extLst>
              </a:tr>
              <a:tr h="564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生命科學院</a:t>
                      </a:r>
                      <a:r>
                        <a:rPr kumimoji="0" lang="en-US" altLang="zh-TW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5.7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培育精準永續之產業人才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115F007U1UB002-A1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生命科學院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49842"/>
                  </a:ext>
                </a:extLst>
              </a:tr>
              <a:tr h="5381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r>
                        <a:rPr kumimoji="0" lang="en-US" altLang="zh-TW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人文社會科學院</a:t>
                      </a:r>
                      <a:r>
                        <a:rPr kumimoji="0" lang="en-US" altLang="zh-TW" sz="1300" b="1" i="0" u="none" strike="noStrike" kern="1200" cap="none" spc="-1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5.8</a:t>
                      </a:r>
                      <a:r>
                        <a:rPr kumimoji="0" lang="zh-TW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因應社會變遷，培育具人文關懷、智慧跨域實踐之人才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115F008U1UB002-A1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人文社會科學院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71357"/>
                  </a:ext>
                </a:extLst>
              </a:tr>
              <a:tr h="3351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</a:t>
                      </a:r>
                      <a:endParaRPr kumimoji="0" lang="en-US" altLang="zh-TW" sz="13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　專業成長</a:t>
                      </a: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115890300U1UB002-A1</a:t>
                      </a:r>
                      <a:b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</a:b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張鈺堂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教育部專案計畫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zh-TW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教學創新精進</a:t>
                      </a:r>
                      <a:endParaRPr kumimoji="0" lang="zh-TW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1940" marR="6194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3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50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366681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6969C46-3A89-4E40-A6D6-A13E293CDC2B}"/>
              </a:ext>
            </a:extLst>
          </p:cNvPr>
          <p:cNvSpPr txBox="1"/>
          <p:nvPr/>
        </p:nvSpPr>
        <p:spPr>
          <a:xfrm>
            <a:off x="971600" y="1513111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7" name="Group 19">
            <a:extLst>
              <a:ext uri="{FF2B5EF4-FFF2-40B4-BE49-F238E27FC236}">
                <a16:creationId xmlns:a16="http://schemas.microsoft.com/office/drawing/2014/main" id="{75EC5531-AFFA-4D15-A5EB-F62C2F6A7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86050"/>
              </p:ext>
            </p:extLst>
          </p:nvPr>
        </p:nvGraphicFramePr>
        <p:xfrm>
          <a:off x="108000" y="1983722"/>
          <a:ext cx="8856368" cy="4109575"/>
        </p:xfrm>
        <a:graphic>
          <a:graphicData uri="http://schemas.openxmlformats.org/drawingml/2006/table">
            <a:tbl>
              <a:tblPr firstRow="1"/>
              <a:tblGrid>
                <a:gridCol w="53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745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4104336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63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444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UB002-A2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培育世代　韌性共進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115955024U1UB002-A2</a:t>
                      </a:r>
                    </a:p>
                    <a:p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陳朝政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4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智慧校園　開創未來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115AS00U1UB002-A2</a:t>
                      </a:r>
                    </a:p>
                    <a:p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圖書資訊處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9569"/>
                  </a:ext>
                </a:extLst>
              </a:tr>
              <a:tr h="5674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 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永續城市　共建韌性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115900091U1UB002-A2</a:t>
                      </a:r>
                    </a:p>
                    <a:p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黃書鴻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69479"/>
                  </a:ext>
                </a:extLst>
              </a:tr>
              <a:tr h="5674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淨零環境　地球永續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115920336U1UB002-A2</a:t>
                      </a:r>
                    </a:p>
                    <a:p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陳崇桓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65610"/>
                  </a:ext>
                </a:extLst>
              </a:tr>
              <a:tr h="7314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實踐治理　經營永續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115AX00U1UB002-A2</a:t>
                      </a:r>
                    </a:p>
                    <a:p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校務永續發展處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42131"/>
                  </a:ext>
                </a:extLst>
              </a:tr>
              <a:tr h="5674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 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原民照護　文化復振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1151075002U1UB002-A2</a:t>
                      </a:r>
                    </a:p>
                    <a:p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林宏糧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善盡社會責任</a:t>
                      </a:r>
                      <a:endParaRPr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24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80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49486" y="366681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5FDB77D-5983-4B4E-B21F-A68EBDB9A962}"/>
              </a:ext>
            </a:extLst>
          </p:cNvPr>
          <p:cNvSpPr txBox="1"/>
          <p:nvPr/>
        </p:nvSpPr>
        <p:spPr>
          <a:xfrm>
            <a:off x="1043608" y="1104670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7" name="Group 19">
            <a:extLst>
              <a:ext uri="{FF2B5EF4-FFF2-40B4-BE49-F238E27FC236}">
                <a16:creationId xmlns:a16="http://schemas.microsoft.com/office/drawing/2014/main" id="{012F9872-5926-41BB-B6C4-492016B53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954499"/>
              </p:ext>
            </p:extLst>
          </p:nvPr>
        </p:nvGraphicFramePr>
        <p:xfrm>
          <a:off x="108000" y="1515376"/>
          <a:ext cx="8928000" cy="4528780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355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92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-UB002-A3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產業促進　跨域創新</a:t>
                      </a:r>
                      <a:endParaRPr kumimoji="0" lang="zh-TW" altLang="en-US" sz="1000" b="1" i="0" u="none" strike="noStrike" kern="1200" cap="none" spc="-10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115825028U1UB002-A3</a:t>
                      </a:r>
                    </a:p>
                    <a:p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張芳榮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en-US" sz="9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3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研產共育　多元學習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115985008U1UB002-A3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 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蔡旻恭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68699"/>
                  </a:ext>
                </a:extLst>
              </a:tr>
              <a:tr h="2565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115975017U1UB002-A3</a:t>
                      </a:r>
                      <a:b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許雅玲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kumimoji="0" lang="zh-TW" altLang="en-US" sz="1000" b="1" i="0" u="none" strike="noStrike" kern="1200" cap="none" spc="-5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85612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1151065015U1UB002-A3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汪硯雲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21188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115927006U1UB002-A3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莊建儀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283340"/>
                  </a:ext>
                </a:extLst>
              </a:tr>
              <a:tr h="5141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產服平台　延伸能量</a:t>
                      </a:r>
                    </a:p>
                  </a:txBody>
                  <a:tcPr marL="91429" marR="91429" marT="45718" marB="45718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115945011U1UB002-A3</a:t>
                      </a:r>
                      <a:b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邱建智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52548"/>
                  </a:ext>
                </a:extLst>
              </a:tr>
              <a:tr h="1603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國際躍升　產創支援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1151025002U1UB002-A3</a:t>
                      </a:r>
                      <a:b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黃理哲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35982"/>
                  </a:ext>
                </a:extLst>
              </a:tr>
              <a:tr h="1603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智慧醫療　產業創新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84695"/>
                  </a:ext>
                </a:extLst>
              </a:tr>
              <a:tr h="1603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</a:t>
                      </a:r>
                      <a:br>
                        <a:rPr kumimoji="0" lang="en-US" altLang="zh-TW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醫療科技　全齡健康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115945033U1UB002-A3</a:t>
                      </a:r>
                      <a:b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林槐庭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產學合作連結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792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87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410397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A05698E-621D-4748-8948-1E88CC67EB25}"/>
              </a:ext>
            </a:extLst>
          </p:cNvPr>
          <p:cNvSpPr txBox="1"/>
          <p:nvPr/>
        </p:nvSpPr>
        <p:spPr>
          <a:xfrm>
            <a:off x="1043608" y="1129897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10" name="Group 19">
            <a:extLst>
              <a:ext uri="{FF2B5EF4-FFF2-40B4-BE49-F238E27FC236}">
                <a16:creationId xmlns:a16="http://schemas.microsoft.com/office/drawing/2014/main" id="{80C50E2C-554B-44B2-A711-27BABBDC7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24572"/>
              </p:ext>
            </p:extLst>
          </p:nvPr>
        </p:nvGraphicFramePr>
        <p:xfrm>
          <a:off x="251897" y="1576389"/>
          <a:ext cx="8712471" cy="5009365"/>
        </p:xfrm>
        <a:graphic>
          <a:graphicData uri="http://schemas.openxmlformats.org/drawingml/2006/table">
            <a:tbl>
              <a:tblPr firstRow="1"/>
              <a:tblGrid>
                <a:gridCol w="52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384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724300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715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75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UB002-A4</a:t>
                      </a:r>
                      <a:r>
                        <a:rPr kumimoji="0" lang="zh-TW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友善入學　多元機制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57363"/>
                  </a:ext>
                </a:extLst>
              </a:tr>
              <a:tr h="6768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斜槓增學　終身學習</a:t>
                      </a:r>
                      <a:endParaRPr kumimoji="0" lang="zh-TW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115995008U1UB002-A4</a:t>
                      </a:r>
                      <a:b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郭昶志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0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586047"/>
                  </a:ext>
                </a:extLst>
              </a:tr>
              <a:tr h="5836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安心就學　社會流動</a:t>
                      </a:r>
                      <a:endParaRPr kumimoji="0" lang="zh-TW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115A600U1UB002-A4</a:t>
                      </a:r>
                      <a:b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學生事務處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8222"/>
                  </a:ext>
                </a:extLst>
              </a:tr>
              <a:tr h="6127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平等共學　友善教育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en-US" altLang="zh-TW" sz="1800" b="1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992035"/>
                  </a:ext>
                </a:extLst>
              </a:tr>
              <a:tr h="6127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核心議題五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透明辦學　永續發展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115945021U1UB002-A4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陳培詩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0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32343"/>
                  </a:ext>
                </a:extLst>
              </a:tr>
              <a:tr h="4214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核心議題六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智庫治學　醫療倡議</a:t>
                      </a:r>
                      <a:endParaRPr kumimoji="0" lang="en-US" altLang="zh-TW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115D971U1UB002-A4</a:t>
                      </a:r>
                      <a:endParaRPr lang="en-US" altLang="zh-TW" sz="12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醫療科技與政策研究中心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提升高教公共性</a:t>
                      </a:r>
                      <a:endParaRPr lang="zh-TW" altLang="en-US" sz="1200" b="1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84526"/>
                  </a:ext>
                </a:extLst>
              </a:tr>
              <a:tr h="2459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學生獎助學金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de-DE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UB002-A8A</a:t>
                      </a: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zh-TW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115890300U1UB002-A8A</a:t>
                      </a:r>
                      <a:b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 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張鈺堂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kumimoji="0" lang="en-US" altLang="zh-TW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10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學生獎助學金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52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75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0" dirty="0"/>
              <a:t>一、 </a:t>
            </a:r>
            <a:r>
              <a:rPr lang="zh-TW" altLang="en-US" dirty="0"/>
              <a:t>構面計畫列表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87D3-F9E9-4AA9-BE6B-AB05F0AC3DAC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4" y="410397"/>
            <a:ext cx="954107" cy="400110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6A6C818-EEF0-491F-B84F-8E116E654466}"/>
              </a:ext>
            </a:extLst>
          </p:cNvPr>
          <p:cNvSpPr txBox="1"/>
          <p:nvPr/>
        </p:nvSpPr>
        <p:spPr>
          <a:xfrm>
            <a:off x="681261" y="1108789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9F9A3F5-5ED7-4F6A-A9D3-3FE1A4AD7976}"/>
              </a:ext>
            </a:extLst>
          </p:cNvPr>
          <p:cNvSpPr txBox="1"/>
          <p:nvPr/>
        </p:nvSpPr>
        <p:spPr>
          <a:xfrm>
            <a:off x="681261" y="3396392"/>
            <a:ext cx="57230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796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為方便日後合約整理，合約名稱敬請以此處文字填入</a:t>
            </a:r>
          </a:p>
        </p:txBody>
      </p:sp>
      <p:graphicFrame>
        <p:nvGraphicFramePr>
          <p:cNvPr id="9" name="Group 19">
            <a:extLst>
              <a:ext uri="{FF2B5EF4-FFF2-40B4-BE49-F238E27FC236}">
                <a16:creationId xmlns:a16="http://schemas.microsoft.com/office/drawing/2014/main" id="{9DF246E9-2FC1-4197-AA88-8331FAB81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88657"/>
              </p:ext>
            </p:extLst>
          </p:nvPr>
        </p:nvGraphicFramePr>
        <p:xfrm>
          <a:off x="108000" y="1534174"/>
          <a:ext cx="8928000" cy="1826821"/>
        </p:xfrm>
        <a:graphic>
          <a:graphicData uri="http://schemas.openxmlformats.org/drawingml/2006/table">
            <a:tbl>
              <a:tblPr first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248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816432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5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14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第一部份</a:t>
                      </a: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UB002-A5A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國際專章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國際化行政支持系統之規劃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115945032U1UB002-A5A</a:t>
                      </a:r>
                      <a:endParaRPr lang="en-US" altLang="zh-TW" sz="1600" b="1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zh-TW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高佳麟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國際專章</a:t>
                      </a:r>
                      <a:endParaRPr lang="en-US" sz="9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57363"/>
                  </a:ext>
                </a:extLst>
              </a:tr>
              <a:tr h="7795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UB002-A6A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資安專章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學校推動資安強化規劃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b="1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115AS00U1UB002-A6A</a:t>
                      </a:r>
                    </a:p>
                    <a:p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zh-TW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圖書資訊處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9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zh-TW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資安專章</a:t>
                      </a:r>
                      <a:endParaRPr lang="en-US" altLang="zh-TW" sz="900" b="1" kern="1200" spc="-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76336"/>
                  </a:ext>
                </a:extLst>
              </a:tr>
            </a:tbl>
          </a:graphicData>
        </a:graphic>
      </p:graphicFrame>
      <p:graphicFrame>
        <p:nvGraphicFramePr>
          <p:cNvPr id="10" name="Group 19">
            <a:extLst>
              <a:ext uri="{FF2B5EF4-FFF2-40B4-BE49-F238E27FC236}">
                <a16:creationId xmlns:a16="http://schemas.microsoft.com/office/drawing/2014/main" id="{1C457C44-1C54-492D-8E61-63C461BA4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0699"/>
              </p:ext>
            </p:extLst>
          </p:nvPr>
        </p:nvGraphicFramePr>
        <p:xfrm>
          <a:off x="61742" y="3842434"/>
          <a:ext cx="8974256" cy="2700983"/>
        </p:xfrm>
        <a:graphic>
          <a:graphicData uri="http://schemas.openxmlformats.org/drawingml/2006/table">
            <a:tbl>
              <a:tblPr firstRow="1"/>
              <a:tblGrid>
                <a:gridCol w="579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428">
                  <a:extLst>
                    <a:ext uri="{9D8B030D-6E8A-4147-A177-3AD203B41FA5}">
                      <a16:colId xmlns:a16="http://schemas.microsoft.com/office/drawing/2014/main" val="1495963003"/>
                    </a:ext>
                  </a:extLst>
                </a:gridCol>
                <a:gridCol w="3835992">
                  <a:extLst>
                    <a:ext uri="{9D8B030D-6E8A-4147-A177-3AD203B41FA5}">
                      <a16:colId xmlns:a16="http://schemas.microsoft.com/office/drawing/2014/main" val="1080696093"/>
                    </a:ext>
                  </a:extLst>
                </a:gridCol>
              </a:tblGrid>
              <a:tr h="414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spc="-3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合約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計劃</a:t>
                      </a: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執行單位</a:t>
                      </a:r>
                      <a:endParaRPr kumimoji="0" lang="zh-TW" altLang="en-US" sz="16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總預算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教訓輔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業務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高教深耕</a:t>
                      </a:r>
                      <a:r>
                        <a:rPr kumimoji="0" lang="en-US" altLang="zh-TW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zh-TW" alt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54" marR="91454" marT="45599" marB="455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47">
                <a:tc rowSpan="4"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國際重點學院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115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高等教育深耕計畫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UB002-A9A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國際重點學院</a:t>
                      </a: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領域</a:t>
                      </a:r>
                    </a:p>
                  </a:txBody>
                  <a:tcPr marL="68576" marR="68576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核心議題一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運動醫策 慢病解方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1151115076U1UB002-A9A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 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洪翰君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教育部專案計畫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高等教育深耕計畫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國際重點學院</a:t>
                      </a:r>
                      <a:r>
                        <a:rPr lang="en-US" altLang="zh-TW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000" b="1" spc="-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領域</a:t>
                      </a: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45376"/>
                  </a:ext>
                </a:extLst>
              </a:tr>
              <a:tr h="5475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29" marR="91429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核心議題二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綠色醫材 永續生態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76336"/>
                  </a:ext>
                </a:extLst>
              </a:tr>
              <a:tr h="54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核心議題三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數智醫療 創藥照護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97975"/>
                  </a:ext>
                </a:extLst>
              </a:tr>
              <a:tr h="54754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核心議題四</a:t>
                      </a:r>
                      <a:endParaRPr kumimoji="0" lang="en-US" altLang="zh-TW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5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醫教並進 拓展全球</a:t>
                      </a:r>
                      <a:endParaRPr kumimoji="0" lang="en-US" altLang="zh-TW" sz="105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7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16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10474</TotalTime>
  <Words>4574</Words>
  <Application>Microsoft Office PowerPoint</Application>
  <PresentationFormat>如螢幕大小 (4:3)</PresentationFormat>
  <Paragraphs>572</Paragraphs>
  <Slides>47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3" baseType="lpstr">
      <vt:lpstr>微軟正黑體</vt:lpstr>
      <vt:lpstr>Arial</vt:lpstr>
      <vt:lpstr>Calibri</vt:lpstr>
      <vt:lpstr>Times New Roman</vt:lpstr>
      <vt:lpstr>Wingdings</vt:lpstr>
      <vt:lpstr>Office 佈景主題</vt:lpstr>
      <vt:lpstr>115年度高等教育深耕計畫 臨時工系統操作手冊</vt:lpstr>
      <vt:lpstr>大綱</vt:lpstr>
      <vt:lpstr>一、高教深耕計畫各構面</vt:lpstr>
      <vt:lpstr>一、 構面計畫列表</vt:lpstr>
      <vt:lpstr>PowerPoint 簡報</vt:lpstr>
      <vt:lpstr>一、 構面計畫列表</vt:lpstr>
      <vt:lpstr>一、 構面計畫列表</vt:lpstr>
      <vt:lpstr>一、 構面計畫列表</vt:lpstr>
      <vt:lpstr>一、 構面計畫列表</vt:lpstr>
      <vt:lpstr>一、 構面計畫列表</vt:lpstr>
      <vt:lpstr>二、臨時工聘任 (線上聘用/報到)</vt:lpstr>
      <vt:lpstr>聘任建議及規則</vt:lpstr>
      <vt:lpstr>聘任流程</vt:lpstr>
      <vt:lpstr>請先確認聘僱者身份</vt:lpstr>
      <vt:lpstr>人事資料維護</vt:lpstr>
      <vt:lpstr>系統登入</vt:lpstr>
      <vt:lpstr>建檔重要提醒(範例)</vt:lpstr>
      <vt:lpstr>系統聘任申請(上半部)</vt:lpstr>
      <vt:lpstr>系統聘任申請(下半部)</vt:lpstr>
      <vt:lpstr>加保健保</vt:lpstr>
      <vt:lpstr>系統聘任申請</vt:lpstr>
      <vt:lpstr>臨時工簽署合約</vt:lpstr>
      <vt:lpstr>臨時工簽署合約</vt:lpstr>
      <vt:lpstr>臨時工簽署合約</vt:lpstr>
      <vt:lpstr>申請線上審核</vt:lpstr>
      <vt:lpstr>申請線上審核</vt:lpstr>
      <vt:lpstr>PowerPoint 簡報</vt:lpstr>
      <vt:lpstr>臨時工聘任</vt:lpstr>
      <vt:lpstr>臨時工聘任-僑生、外生</vt:lpstr>
      <vt:lpstr>檢附資料</vt:lpstr>
      <vt:lpstr>三、臨時工簽到退</vt:lpstr>
      <vt:lpstr>臨時工簽到退操作</vt:lpstr>
      <vt:lpstr>臨時工簽到退操作</vt:lpstr>
      <vt:lpstr>簽到退管理</vt:lpstr>
      <vt:lpstr>查詢簽到退紀錄表</vt:lpstr>
      <vt:lpstr>列印簽到退紀錄表</vt:lpstr>
      <vt:lpstr>簽到退紀錄表核對及送件</vt:lpstr>
      <vt:lpstr>簽到退紀錄表注意事項</vt:lpstr>
      <vt:lpstr>四、薪資冊維護</vt:lpstr>
      <vt:lpstr>薪資冊維護</vt:lpstr>
      <vt:lpstr>薪資冊維護</vt:lpstr>
      <vt:lpstr>薪資冊維護-人資出清冊</vt:lpstr>
      <vt:lpstr>薪資冊維護-自行列印憑證</vt:lpstr>
      <vt:lpstr>薪資冊維護-轉出憑證</vt:lpstr>
      <vt:lpstr>離職申請 (提早解約)</vt:lpstr>
      <vt:lpstr>相關人員諮詢方式</vt:lpstr>
      <vt:lpstr>敬．請．指．導</vt:lpstr>
    </vt:vector>
  </TitlesOfParts>
  <Company>高雄醫學大學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教學卓越辦公室</dc:creator>
  <cp:lastModifiedBy>Admin</cp:lastModifiedBy>
  <cp:revision>591</cp:revision>
  <cp:lastPrinted>2021-12-21T06:29:48Z</cp:lastPrinted>
  <dcterms:created xsi:type="dcterms:W3CDTF">2013-01-15T02:44:37Z</dcterms:created>
  <dcterms:modified xsi:type="dcterms:W3CDTF">2026-04-20T03:29:19Z</dcterms:modified>
</cp:coreProperties>
</file>